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1"/>
  </p:sldMasterIdLst>
  <p:notesMasterIdLst>
    <p:notesMasterId r:id="rId69"/>
  </p:notesMasterIdLst>
  <p:handoutMasterIdLst>
    <p:handoutMasterId r:id="rId70"/>
  </p:handoutMasterIdLst>
  <p:sldIdLst>
    <p:sldId id="259" r:id="rId2"/>
    <p:sldId id="260" r:id="rId3"/>
    <p:sldId id="285" r:id="rId4"/>
    <p:sldId id="335" r:id="rId5"/>
    <p:sldId id="336" r:id="rId6"/>
    <p:sldId id="341" r:id="rId7"/>
    <p:sldId id="342" r:id="rId8"/>
    <p:sldId id="343" r:id="rId9"/>
    <p:sldId id="344" r:id="rId10"/>
    <p:sldId id="337" r:id="rId11"/>
    <p:sldId id="399" r:id="rId12"/>
    <p:sldId id="405" r:id="rId13"/>
    <p:sldId id="400" r:id="rId14"/>
    <p:sldId id="349" r:id="rId15"/>
    <p:sldId id="384" r:id="rId16"/>
    <p:sldId id="401" r:id="rId17"/>
    <p:sldId id="334" r:id="rId18"/>
    <p:sldId id="345" r:id="rId19"/>
    <p:sldId id="350" r:id="rId20"/>
    <p:sldId id="354" r:id="rId21"/>
    <p:sldId id="348" r:id="rId22"/>
    <p:sldId id="394" r:id="rId23"/>
    <p:sldId id="393" r:id="rId24"/>
    <p:sldId id="340" r:id="rId25"/>
    <p:sldId id="351" r:id="rId26"/>
    <p:sldId id="356" r:id="rId27"/>
    <p:sldId id="359" r:id="rId28"/>
    <p:sldId id="357" r:id="rId29"/>
    <p:sldId id="361" r:id="rId30"/>
    <p:sldId id="355" r:id="rId31"/>
    <p:sldId id="360" r:id="rId32"/>
    <p:sldId id="358" r:id="rId33"/>
    <p:sldId id="391" r:id="rId34"/>
    <p:sldId id="402" r:id="rId35"/>
    <p:sldId id="363" r:id="rId36"/>
    <p:sldId id="323" r:id="rId37"/>
    <p:sldId id="321" r:id="rId38"/>
    <p:sldId id="364" r:id="rId39"/>
    <p:sldId id="367" r:id="rId40"/>
    <p:sldId id="368" r:id="rId41"/>
    <p:sldId id="365" r:id="rId42"/>
    <p:sldId id="366" r:id="rId43"/>
    <p:sldId id="370" r:id="rId44"/>
    <p:sldId id="371" r:id="rId45"/>
    <p:sldId id="373" r:id="rId46"/>
    <p:sldId id="374" r:id="rId47"/>
    <p:sldId id="375" r:id="rId48"/>
    <p:sldId id="376" r:id="rId49"/>
    <p:sldId id="389" r:id="rId50"/>
    <p:sldId id="403" r:id="rId51"/>
    <p:sldId id="378" r:id="rId52"/>
    <p:sldId id="392" r:id="rId53"/>
    <p:sldId id="377" r:id="rId54"/>
    <p:sldId id="380" r:id="rId55"/>
    <p:sldId id="381" r:id="rId56"/>
    <p:sldId id="382" r:id="rId57"/>
    <p:sldId id="383" r:id="rId58"/>
    <p:sldId id="390" r:id="rId59"/>
    <p:sldId id="404" r:id="rId60"/>
    <p:sldId id="293" r:id="rId61"/>
    <p:sldId id="385" r:id="rId62"/>
    <p:sldId id="406" r:id="rId63"/>
    <p:sldId id="386" r:id="rId64"/>
    <p:sldId id="287" r:id="rId65"/>
    <p:sldId id="288" r:id="rId66"/>
    <p:sldId id="347" r:id="rId67"/>
    <p:sldId id="372"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43b549d9ea4cdb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6"/>
    <a:srgbClr val="004098"/>
    <a:srgbClr val="5885BE"/>
    <a:srgbClr val="81B3D8"/>
    <a:srgbClr val="007C77"/>
    <a:srgbClr val="FFB55D"/>
    <a:srgbClr val="FDE4E7"/>
    <a:srgbClr val="EE7C31"/>
    <a:srgbClr val="3498DB"/>
    <a:srgbClr val="FFC4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4" autoAdjust="0"/>
    <p:restoredTop sz="94249" autoAdjust="0"/>
  </p:normalViewPr>
  <p:slideViewPr>
    <p:cSldViewPr snapToGrid="0">
      <p:cViewPr varScale="1">
        <p:scale>
          <a:sx n="72" d="100"/>
          <a:sy n="72" d="100"/>
        </p:scale>
        <p:origin x="1170" y="6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4.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4.wmf"/><Relationship Id="rId5" Type="http://schemas.openxmlformats.org/officeDocument/2006/relationships/image" Target="../media/image20.wmf"/><Relationship Id="rId4"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20.wmf"/><Relationship Id="rId5" Type="http://schemas.openxmlformats.org/officeDocument/2006/relationships/image" Target="../media/image36.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0.wmf"/><Relationship Id="rId5" Type="http://schemas.openxmlformats.org/officeDocument/2006/relationships/image" Target="../media/image40.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2020/6/7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246009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针对工业网络系统已经有了一些研究，主要分为两类：控制约束下的通信传输机制设计；在给定通信传输机制下设计控制器或估计器提高控制系统的稳定性。</a:t>
            </a:r>
            <a:r>
              <a:rPr lang="zh-CN" altLang="en-US" sz="1200" kern="1200" dirty="0">
                <a:solidFill>
                  <a:schemeClr val="tx1"/>
                </a:solidFill>
                <a:effectLst/>
                <a:latin typeface="+mn-lt"/>
                <a:ea typeface="+mn-ea"/>
                <a:cs typeface="+mn-cs"/>
              </a:rPr>
              <a:t>约束的设计</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400926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针对工业网络系统已经有了一些研究，主要分为两类：控制约束下的通信传输机制设计；在给定通信传输机制下设计控制器或估计器提高控制系统的稳定性。</a:t>
            </a:r>
            <a:r>
              <a:rPr lang="zh-CN" altLang="en-US" sz="1200" kern="1200" dirty="0">
                <a:solidFill>
                  <a:schemeClr val="tx1"/>
                </a:solidFill>
                <a:effectLst/>
                <a:latin typeface="+mn-lt"/>
                <a:ea typeface="+mn-ea"/>
                <a:cs typeface="+mn-cs"/>
              </a:rPr>
              <a:t>约束的设计</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22275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349869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06784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4202568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598043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236025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3474765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265462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67232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工业现场广泛分布的控制器、传感器和执行器设备数量的不断增加，网络化程度越来越高，为现代工业生产带来了巨大的变化。然而工业场景内复杂密集的设备分布以及高温高湿的物理环境，不适合大规模有线网络的部署；根据艾默生生产管理部门的调研和分析，使用无线网络可以节约高达</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的成本；并且相比较有线网络，无线网络还具有实现无盲区覆盖和无间断监控的优点。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因此，大型跨国技术调查询问公司</a:t>
            </a:r>
            <a:r>
              <a:rPr lang="en-US" altLang="zh-CN" sz="1200" kern="1200" dirty="0" err="1">
                <a:solidFill>
                  <a:schemeClr val="tx1"/>
                </a:solidFill>
                <a:effectLst/>
                <a:latin typeface="+mn-lt"/>
                <a:ea typeface="+mn-ea"/>
                <a:cs typeface="+mn-cs"/>
              </a:rPr>
              <a:t>TechNavio</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2014-2018 </a:t>
            </a:r>
            <a:r>
              <a:rPr lang="zh-CN" altLang="zh-CN" sz="1200" kern="1200" dirty="0">
                <a:solidFill>
                  <a:schemeClr val="tx1"/>
                </a:solidFill>
                <a:effectLst/>
                <a:latin typeface="+mn-lt"/>
                <a:ea typeface="+mn-ea"/>
                <a:cs typeface="+mn-cs"/>
              </a:rPr>
              <a:t>全球工业自动控制市场的调查报告”中给出了“无线传感器网络解决方案是新兴工业趋势之一”的结论。因此，随着物联网节点感知、传输和计算能力的集成化程度越来越高，未来网络架构将会出现革命性的演变，形成感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控制协同融合网络，并且全球工程前沿</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的报告将“感知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控制协同融合的理论与方法”列为“</a:t>
            </a:r>
            <a:r>
              <a:rPr lang="en-US" altLang="zh-CN" sz="1200" kern="1200" dirty="0">
                <a:solidFill>
                  <a:schemeClr val="tx1"/>
                </a:solidFill>
                <a:effectLst/>
                <a:latin typeface="+mn-lt"/>
                <a:ea typeface="+mn-ea"/>
                <a:cs typeface="+mn-cs"/>
              </a:rPr>
              <a:t>top10 </a:t>
            </a:r>
            <a:r>
              <a:rPr lang="zh-CN" altLang="zh-CN" sz="1200" kern="1200" dirty="0">
                <a:solidFill>
                  <a:schemeClr val="tx1"/>
                </a:solidFill>
                <a:effectLst/>
                <a:latin typeface="+mn-lt"/>
                <a:ea typeface="+mn-ea"/>
                <a:cs typeface="+mn-cs"/>
              </a:rPr>
              <a:t>工程研究眼前的课题之一”，然而其理论基础部分几乎处于空白状态！</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14733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878761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346267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774102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115105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由于当</a:t>
            </a:r>
            <a:r>
              <a:rPr lang="en-US" altLang="zh-CN" dirty="0"/>
              <a:t>N</a:t>
            </a:r>
            <a:r>
              <a:rPr lang="zh-CN" altLang="en-US" dirty="0"/>
              <a:t>增大时重传次数更多  相同成功解码率下，控制代价的增加率是降低的</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261660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2055567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2624480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41776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1537744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55955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并且全球工程前沿</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的报告将“感知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控制协同融合的理论与方法”列为“</a:t>
            </a:r>
            <a:r>
              <a:rPr lang="en-US" altLang="zh-CN" sz="1200" kern="1200" dirty="0">
                <a:solidFill>
                  <a:schemeClr val="tx1"/>
                </a:solidFill>
                <a:effectLst/>
                <a:latin typeface="+mn-lt"/>
                <a:ea typeface="+mn-ea"/>
                <a:cs typeface="+mn-cs"/>
              </a:rPr>
              <a:t>top10 </a:t>
            </a:r>
            <a:r>
              <a:rPr lang="zh-CN" altLang="zh-CN" sz="1200" kern="1200" dirty="0">
                <a:solidFill>
                  <a:schemeClr val="tx1"/>
                </a:solidFill>
                <a:effectLst/>
                <a:latin typeface="+mn-lt"/>
                <a:ea typeface="+mn-ea"/>
                <a:cs typeface="+mn-cs"/>
              </a:rPr>
              <a:t>工程研究眼前的课题之一”，然而其理论基础部分几乎处于空白状态！</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13932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4868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334771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641572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3838479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2892903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1542311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3929952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75186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3647480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139976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因此，如图所示的融合了感知网络、通信网络和工业控制网络的工业网络系统是由我们中心提出的研究工业场景下“感知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控制协同融合理论与方法”的一种有效架构，并且受到了广泛关注！；</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644203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45</a:t>
            </a:fld>
            <a:endParaRPr lang="zh-CN" altLang="en-US"/>
          </a:p>
        </p:txBody>
      </p:sp>
    </p:spTree>
    <p:extLst>
      <p:ext uri="{BB962C8B-B14F-4D97-AF65-F5344CB8AC3E}">
        <p14:creationId xmlns:p14="http://schemas.microsoft.com/office/powerpoint/2010/main" val="2698665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3666913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4046415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48</a:t>
            </a:fld>
            <a:endParaRPr lang="zh-CN" altLang="en-US"/>
          </a:p>
        </p:txBody>
      </p:sp>
    </p:spTree>
    <p:extLst>
      <p:ext uri="{BB962C8B-B14F-4D97-AF65-F5344CB8AC3E}">
        <p14:creationId xmlns:p14="http://schemas.microsoft.com/office/powerpoint/2010/main" val="1455298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49</a:t>
            </a:fld>
            <a:endParaRPr lang="zh-CN" altLang="en-US"/>
          </a:p>
        </p:txBody>
      </p:sp>
    </p:spTree>
    <p:extLst>
      <p:ext uri="{BB962C8B-B14F-4D97-AF65-F5344CB8AC3E}">
        <p14:creationId xmlns:p14="http://schemas.microsoft.com/office/powerpoint/2010/main" val="1899550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438989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933649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53</a:t>
            </a:fld>
            <a:endParaRPr lang="zh-CN" altLang="en-US"/>
          </a:p>
        </p:txBody>
      </p:sp>
    </p:spTree>
    <p:extLst>
      <p:ext uri="{BB962C8B-B14F-4D97-AF65-F5344CB8AC3E}">
        <p14:creationId xmlns:p14="http://schemas.microsoft.com/office/powerpoint/2010/main" val="444689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54</a:t>
            </a:fld>
            <a:endParaRPr lang="zh-CN" altLang="en-US"/>
          </a:p>
        </p:txBody>
      </p:sp>
    </p:spTree>
    <p:extLst>
      <p:ext uri="{BB962C8B-B14F-4D97-AF65-F5344CB8AC3E}">
        <p14:creationId xmlns:p14="http://schemas.microsoft.com/office/powerpoint/2010/main" val="3533972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55</a:t>
            </a:fld>
            <a:endParaRPr lang="zh-CN" altLang="en-US"/>
          </a:p>
        </p:txBody>
      </p:sp>
    </p:spTree>
    <p:extLst>
      <p:ext uri="{BB962C8B-B14F-4D97-AF65-F5344CB8AC3E}">
        <p14:creationId xmlns:p14="http://schemas.microsoft.com/office/powerpoint/2010/main" val="133944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于工业系统而言，控制系统的稳定性是最为重要且基础的要求。对于控制性能的研究主要包括控制系统的稳定性和控制代价；如图所示，工业网络系统内由多个子系统，子系统之间可能具有某种相关联系，子系统的控制性能受到感知网络对系统状态的测量与感知，感知信息的融合与估计越接近真实值、那么依赖反馈、前馈信息的控制系统的控制效果就越好</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此外，由于无线传输的不确定性，丢包和时延使得对于估计性能的研究变得越来越重要。</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28750487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56</a:t>
            </a:fld>
            <a:endParaRPr lang="zh-CN" altLang="en-US"/>
          </a:p>
        </p:txBody>
      </p:sp>
    </p:spTree>
    <p:extLst>
      <p:ext uri="{BB962C8B-B14F-4D97-AF65-F5344CB8AC3E}">
        <p14:creationId xmlns:p14="http://schemas.microsoft.com/office/powerpoint/2010/main" val="1403616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57</a:t>
            </a:fld>
            <a:endParaRPr lang="zh-CN" altLang="en-US"/>
          </a:p>
        </p:txBody>
      </p:sp>
    </p:spTree>
    <p:extLst>
      <p:ext uri="{BB962C8B-B14F-4D97-AF65-F5344CB8AC3E}">
        <p14:creationId xmlns:p14="http://schemas.microsoft.com/office/powerpoint/2010/main" val="616817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58</a:t>
            </a:fld>
            <a:endParaRPr lang="zh-CN" altLang="en-US"/>
          </a:p>
        </p:txBody>
      </p:sp>
    </p:spTree>
    <p:extLst>
      <p:ext uri="{BB962C8B-B14F-4D97-AF65-F5344CB8AC3E}">
        <p14:creationId xmlns:p14="http://schemas.microsoft.com/office/powerpoint/2010/main" val="287925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60</a:t>
            </a:fld>
            <a:endParaRPr lang="zh-CN" altLang="en-US"/>
          </a:p>
        </p:txBody>
      </p:sp>
    </p:spTree>
    <p:extLst>
      <p:ext uri="{BB962C8B-B14F-4D97-AF65-F5344CB8AC3E}">
        <p14:creationId xmlns:p14="http://schemas.microsoft.com/office/powerpoint/2010/main" val="2215615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61</a:t>
            </a:fld>
            <a:endParaRPr lang="zh-CN" altLang="en-US"/>
          </a:p>
        </p:txBody>
      </p:sp>
    </p:spTree>
    <p:extLst>
      <p:ext uri="{BB962C8B-B14F-4D97-AF65-F5344CB8AC3E}">
        <p14:creationId xmlns:p14="http://schemas.microsoft.com/office/powerpoint/2010/main" val="1439342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62</a:t>
            </a:fld>
            <a:endParaRPr lang="zh-CN" altLang="en-US"/>
          </a:p>
        </p:txBody>
      </p:sp>
    </p:spTree>
    <p:extLst>
      <p:ext uri="{BB962C8B-B14F-4D97-AF65-F5344CB8AC3E}">
        <p14:creationId xmlns:p14="http://schemas.microsoft.com/office/powerpoint/2010/main" val="1917818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66</a:t>
            </a:fld>
            <a:endParaRPr lang="zh-CN" altLang="en-US"/>
          </a:p>
        </p:txBody>
      </p:sp>
    </p:spTree>
    <p:extLst>
      <p:ext uri="{BB962C8B-B14F-4D97-AF65-F5344CB8AC3E}">
        <p14:creationId xmlns:p14="http://schemas.microsoft.com/office/powerpoint/2010/main" val="1920379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67</a:t>
            </a:fld>
            <a:endParaRPr lang="zh-CN" altLang="en-US"/>
          </a:p>
        </p:txBody>
      </p:sp>
    </p:spTree>
    <p:extLst>
      <p:ext uri="{BB962C8B-B14F-4D97-AF65-F5344CB8AC3E}">
        <p14:creationId xmlns:p14="http://schemas.microsoft.com/office/powerpoint/2010/main" val="42748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由电池供电的传感器节点或者通过振动发电等方式获得的能量资源是有限的，因此节约传输能耗、延长传感器网络的使用寿命对于节能减排、提高工厂经济效益具有明显的意义！</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01959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后，由于无线网络暴露在广泛的空间范围内，尽管带来了前述的诸多优点，但是由于工业环境中高背景噪声、强电磁干扰、电力电子设备复杂密集等特点，使得无线传输的可靠性极易受到影响，然而传输可靠性对估计性能、控制性能以及传输能耗有着极其重要的影响，因此，研究干扰对工业网络系统的影响是十分必要的！</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133636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针对工业网络系统已经有了一些研究，主要分为两类：控制约束下的通信传输机制设计；在给定通信传输机制下设计控制器或估计器提高控制系统的稳定性。</a:t>
            </a:r>
            <a:r>
              <a:rPr lang="zh-CN" altLang="en-US" sz="1200" kern="1200" dirty="0">
                <a:solidFill>
                  <a:schemeClr val="tx1"/>
                </a:solidFill>
                <a:effectLst/>
                <a:latin typeface="+mn-lt"/>
                <a:ea typeface="+mn-ea"/>
                <a:cs typeface="+mn-cs"/>
              </a:rPr>
              <a:t>约束的设计</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3653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针对工业网络系统已经有了一些研究，主要分为两类：控制约束下的通信传输机制设计；在给定通信传输机制下设计控制器或估计器提高控制系统的稳定性。</a:t>
            </a:r>
            <a:r>
              <a:rPr lang="zh-CN" altLang="en-US" sz="1200" kern="1200" dirty="0">
                <a:solidFill>
                  <a:schemeClr val="tx1"/>
                </a:solidFill>
                <a:effectLst/>
                <a:latin typeface="+mn-lt"/>
                <a:ea typeface="+mn-ea"/>
                <a:cs typeface="+mn-cs"/>
              </a:rPr>
              <a:t>约束的设计</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1740427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06105" y="1551600"/>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50065" y="878888"/>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19.wmf"/><Relationship Id="rId18" Type="http://schemas.openxmlformats.org/officeDocument/2006/relationships/image" Target="../media/image21.wmf"/><Relationship Id="rId3" Type="http://schemas.openxmlformats.org/officeDocument/2006/relationships/notesSlide" Target="../notesSlides/notesSlide13.xml"/><Relationship Id="rId7" Type="http://schemas.openxmlformats.org/officeDocument/2006/relationships/oleObject" Target="../embeddings/oleObject3.bin"/><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oleObject" Target="../embeddings/oleObject7.bin"/><Relationship Id="rId1" Type="http://schemas.openxmlformats.org/officeDocument/2006/relationships/vmlDrawing" Target="../drawings/vmlDrawing2.vml"/><Relationship Id="rId6" Type="http://schemas.openxmlformats.org/officeDocument/2006/relationships/image" Target="../media/image16.wmf"/><Relationship Id="rId11" Type="http://schemas.openxmlformats.org/officeDocument/2006/relationships/image" Target="../media/image23.png"/><Relationship Id="rId5" Type="http://schemas.openxmlformats.org/officeDocument/2006/relationships/oleObject" Target="../embeddings/oleObject2.bin"/><Relationship Id="rId15" Type="http://schemas.openxmlformats.org/officeDocument/2006/relationships/image" Target="../media/image20.wmf"/><Relationship Id="rId10" Type="http://schemas.openxmlformats.org/officeDocument/2006/relationships/image" Target="../media/image18.wmf"/><Relationship Id="rId4" Type="http://schemas.openxmlformats.org/officeDocument/2006/relationships/image" Target="../media/image22.png"/><Relationship Id="rId9" Type="http://schemas.openxmlformats.org/officeDocument/2006/relationships/oleObject" Target="../embeddings/oleObject4.bin"/><Relationship Id="rId1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19.wmf"/><Relationship Id="rId18" Type="http://schemas.openxmlformats.org/officeDocument/2006/relationships/image" Target="../media/image24.wmf"/><Relationship Id="rId3" Type="http://schemas.openxmlformats.org/officeDocument/2006/relationships/notesSlide" Target="../notesSlides/notesSlide14.xml"/><Relationship Id="rId7" Type="http://schemas.openxmlformats.org/officeDocument/2006/relationships/oleObject" Target="../embeddings/oleObject3.bin"/><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slideLayout" Target="../slideLayouts/slideLayout3.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image" Target="../media/image23.png"/><Relationship Id="rId5" Type="http://schemas.openxmlformats.org/officeDocument/2006/relationships/oleObject" Target="../embeddings/oleObject2.bin"/><Relationship Id="rId15" Type="http://schemas.openxmlformats.org/officeDocument/2006/relationships/image" Target="../media/image20.wmf"/><Relationship Id="rId10" Type="http://schemas.openxmlformats.org/officeDocument/2006/relationships/image" Target="../media/image18.wmf"/><Relationship Id="rId4" Type="http://schemas.openxmlformats.org/officeDocument/2006/relationships/image" Target="../media/image22.png"/><Relationship Id="rId9" Type="http://schemas.openxmlformats.org/officeDocument/2006/relationships/oleObject" Target="../embeddings/oleObject4.bin"/><Relationship Id="rId1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19.wmf"/><Relationship Id="rId18" Type="http://schemas.openxmlformats.org/officeDocument/2006/relationships/image" Target="../media/image24.wmf"/><Relationship Id="rId3" Type="http://schemas.openxmlformats.org/officeDocument/2006/relationships/notesSlide" Target="../notesSlides/notesSlide15.xml"/><Relationship Id="rId7" Type="http://schemas.openxmlformats.org/officeDocument/2006/relationships/oleObject" Target="../embeddings/oleObject3.bin"/><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slideLayout" Target="../slideLayouts/slideLayout3.xml"/><Relationship Id="rId16" Type="http://schemas.openxmlformats.org/officeDocument/2006/relationships/oleObject" Target="../embeddings/oleObject11.bin"/><Relationship Id="rId1" Type="http://schemas.openxmlformats.org/officeDocument/2006/relationships/vmlDrawing" Target="../drawings/vmlDrawing4.vml"/><Relationship Id="rId6" Type="http://schemas.openxmlformats.org/officeDocument/2006/relationships/image" Target="../media/image16.wmf"/><Relationship Id="rId11" Type="http://schemas.openxmlformats.org/officeDocument/2006/relationships/image" Target="../media/image23.png"/><Relationship Id="rId5" Type="http://schemas.openxmlformats.org/officeDocument/2006/relationships/oleObject" Target="../embeddings/oleObject2.bin"/><Relationship Id="rId15" Type="http://schemas.openxmlformats.org/officeDocument/2006/relationships/image" Target="../media/image20.wmf"/><Relationship Id="rId10" Type="http://schemas.openxmlformats.org/officeDocument/2006/relationships/image" Target="../media/image18.wmf"/><Relationship Id="rId4" Type="http://schemas.openxmlformats.org/officeDocument/2006/relationships/image" Target="../media/image22.png"/><Relationship Id="rId9" Type="http://schemas.openxmlformats.org/officeDocument/2006/relationships/oleObject" Target="../embeddings/oleObject4.bin"/><Relationship Id="rId1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oleObject" Target="../embeddings/oleObject3.bin"/><Relationship Id="rId12" Type="http://schemas.openxmlformats.org/officeDocument/2006/relationships/image" Target="../media/image24.wmf"/><Relationship Id="rId17" Type="http://schemas.openxmlformats.org/officeDocument/2006/relationships/image" Target="../media/image26.png"/><Relationship Id="rId2" Type="http://schemas.openxmlformats.org/officeDocument/2006/relationships/slideLayout" Target="../slideLayouts/slideLayout3.xml"/><Relationship Id="rId16" Type="http://schemas.openxmlformats.org/officeDocument/2006/relationships/image" Target="../media/image25.png"/><Relationship Id="rId1" Type="http://schemas.openxmlformats.org/officeDocument/2006/relationships/vmlDrawing" Target="../drawings/vmlDrawing5.vml"/><Relationship Id="rId6" Type="http://schemas.openxmlformats.org/officeDocument/2006/relationships/image" Target="../media/image16.wmf"/><Relationship Id="rId11"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image" Target="../media/image20.wmf"/><Relationship Id="rId10" Type="http://schemas.openxmlformats.org/officeDocument/2006/relationships/image" Target="../media/image18.wmf"/><Relationship Id="rId4" Type="http://schemas.openxmlformats.org/officeDocument/2006/relationships/image" Target="../media/image22.png"/><Relationship Id="rId9" Type="http://schemas.openxmlformats.org/officeDocument/2006/relationships/oleObject" Target="../embeddings/oleObject4.bin"/><Relationship Id="rId1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7.xml"/><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0.wmf"/><Relationship Id="rId10" Type="http://schemas.openxmlformats.org/officeDocument/2006/relationships/image" Target="../media/image31.png"/><Relationship Id="rId4" Type="http://schemas.openxmlformats.org/officeDocument/2006/relationships/oleObject" Target="../embeddings/oleObject13.bin"/><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6.wmf"/><Relationship Id="rId3" Type="http://schemas.openxmlformats.org/officeDocument/2006/relationships/notesSlide" Target="../notesSlides/notesSlide18.xml"/><Relationship Id="rId7" Type="http://schemas.openxmlformats.org/officeDocument/2006/relationships/image" Target="../media/image33.wmf"/><Relationship Id="rId12"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35.wmf"/><Relationship Id="rId5" Type="http://schemas.openxmlformats.org/officeDocument/2006/relationships/image" Target="../media/image20.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4.wmf"/></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37.wmf"/><Relationship Id="rId18" Type="http://schemas.openxmlformats.org/officeDocument/2006/relationships/oleObject" Target="../embeddings/oleObject22.bin"/><Relationship Id="rId3" Type="http://schemas.openxmlformats.org/officeDocument/2006/relationships/notesSlide" Target="../notesSlides/notesSlide19.xml"/><Relationship Id="rId7" Type="http://schemas.microsoft.com/office/2007/relationships/hdphoto" Target="../media/hdphoto3.wdp"/><Relationship Id="rId12" Type="http://schemas.openxmlformats.org/officeDocument/2006/relationships/oleObject" Target="../embeddings/oleObject19.bin"/><Relationship Id="rId17" Type="http://schemas.openxmlformats.org/officeDocument/2006/relationships/image" Target="../media/image39.wmf"/><Relationship Id="rId2" Type="http://schemas.openxmlformats.org/officeDocument/2006/relationships/slideLayout" Target="../slideLayouts/slideLayout3.xml"/><Relationship Id="rId16" Type="http://schemas.openxmlformats.org/officeDocument/2006/relationships/oleObject" Target="../embeddings/oleObject21.bin"/><Relationship Id="rId1" Type="http://schemas.openxmlformats.org/officeDocument/2006/relationships/vmlDrawing" Target="../drawings/vmlDrawing8.vml"/><Relationship Id="rId6" Type="http://schemas.openxmlformats.org/officeDocument/2006/relationships/image" Target="../media/image41.png"/><Relationship Id="rId11" Type="http://schemas.openxmlformats.org/officeDocument/2006/relationships/image" Target="../media/image27.png"/><Relationship Id="rId5" Type="http://schemas.openxmlformats.org/officeDocument/2006/relationships/image" Target="../media/image20.wmf"/><Relationship Id="rId15" Type="http://schemas.openxmlformats.org/officeDocument/2006/relationships/image" Target="../media/image38.wmf"/><Relationship Id="rId10" Type="http://schemas.openxmlformats.org/officeDocument/2006/relationships/image" Target="../media/image32.png"/><Relationship Id="rId19" Type="http://schemas.openxmlformats.org/officeDocument/2006/relationships/image" Target="../media/image40.wmf"/><Relationship Id="rId4" Type="http://schemas.openxmlformats.org/officeDocument/2006/relationships/oleObject" Target="../embeddings/oleObject18.bin"/><Relationship Id="rId9" Type="http://schemas.openxmlformats.org/officeDocument/2006/relationships/image" Target="../media/image43.png"/><Relationship Id="rId14" Type="http://schemas.openxmlformats.org/officeDocument/2006/relationships/oleObject" Target="../embeddings/oleObject20.bin"/></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21.xml"/><Relationship Id="rId7" Type="http://schemas.openxmlformats.org/officeDocument/2006/relationships/image" Target="../media/image45.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image" Target="../media/image48.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6.wmf"/></Relationships>
</file>

<file path=ppt/slides/_rels/slide26.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22.xml"/><Relationship Id="rId7"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6.wmf"/><Relationship Id="rId4" Type="http://schemas.openxmlformats.org/officeDocument/2006/relationships/image" Target="../media/image50.png"/><Relationship Id="rId9"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3.xml"/><Relationship Id="rId7" Type="http://schemas.openxmlformats.org/officeDocument/2006/relationships/image" Target="../media/image45.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image" Target="../media/image52.png"/><Relationship Id="rId10" Type="http://schemas.openxmlformats.org/officeDocument/2006/relationships/image" Target="../media/image50.png"/><Relationship Id="rId4" Type="http://schemas.openxmlformats.org/officeDocument/2006/relationships/image" Target="../media/image51.png"/><Relationship Id="rId9" Type="http://schemas.openxmlformats.org/officeDocument/2006/relationships/image" Target="../media/image46.wmf"/></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33.bin"/><Relationship Id="rId3" Type="http://schemas.openxmlformats.org/officeDocument/2006/relationships/notesSlide" Target="../notesSlides/notesSlide34.xml"/><Relationship Id="rId7" Type="http://schemas.openxmlformats.org/officeDocument/2006/relationships/oleObject" Target="../embeddings/oleObject30.bin"/><Relationship Id="rId12" Type="http://schemas.openxmlformats.org/officeDocument/2006/relationships/image" Target="../media/image70.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67.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69.wmf"/><Relationship Id="rId4" Type="http://schemas.openxmlformats.org/officeDocument/2006/relationships/image" Target="../media/image72.png"/><Relationship Id="rId9" Type="http://schemas.openxmlformats.org/officeDocument/2006/relationships/oleObject" Target="../embeddings/oleObject31.bin"/><Relationship Id="rId14" Type="http://schemas.openxmlformats.org/officeDocument/2006/relationships/image" Target="../media/image71.w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38.bin"/><Relationship Id="rId3" Type="http://schemas.openxmlformats.org/officeDocument/2006/relationships/notesSlide" Target="../notesSlides/notesSlide35.xml"/><Relationship Id="rId7" Type="http://schemas.openxmlformats.org/officeDocument/2006/relationships/oleObject" Target="../embeddings/oleObject35.bin"/><Relationship Id="rId12" Type="http://schemas.openxmlformats.org/officeDocument/2006/relationships/image" Target="../media/image70.w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67.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image" Target="../media/image73.png"/><Relationship Id="rId10" Type="http://schemas.openxmlformats.org/officeDocument/2006/relationships/image" Target="../media/image69.wmf"/><Relationship Id="rId4" Type="http://schemas.openxmlformats.org/officeDocument/2006/relationships/image" Target="../media/image72.png"/><Relationship Id="rId9" Type="http://schemas.openxmlformats.org/officeDocument/2006/relationships/oleObject" Target="../embeddings/oleObject36.bin"/><Relationship Id="rId14" Type="http://schemas.openxmlformats.org/officeDocument/2006/relationships/image" Target="../media/image71.wmf"/></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0.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3.xml"/><Relationship Id="rId7" Type="http://schemas.openxmlformats.org/officeDocument/2006/relationships/image" Target="../media/image8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7.png"/><Relationship Id="rId5" Type="http://schemas.openxmlformats.org/officeDocument/2006/relationships/image" Target="../media/image86.jpg"/><Relationship Id="rId4"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90.jp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99.wmf"/><Relationship Id="rId3" Type="http://schemas.openxmlformats.org/officeDocument/2006/relationships/notesSlide" Target="../notesSlides/notesSlide48.xml"/><Relationship Id="rId7" Type="http://schemas.openxmlformats.org/officeDocument/2006/relationships/image" Target="../media/image96.wmf"/><Relationship Id="rId12"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39.bin"/><Relationship Id="rId11" Type="http://schemas.openxmlformats.org/officeDocument/2006/relationships/image" Target="../media/image98.wmf"/><Relationship Id="rId5" Type="http://schemas.openxmlformats.org/officeDocument/2006/relationships/image" Target="../media/image101.png"/><Relationship Id="rId10" Type="http://schemas.openxmlformats.org/officeDocument/2006/relationships/oleObject" Target="../embeddings/oleObject41.bin"/><Relationship Id="rId4" Type="http://schemas.openxmlformats.org/officeDocument/2006/relationships/image" Target="../media/image100.png"/><Relationship Id="rId9" Type="http://schemas.openxmlformats.org/officeDocument/2006/relationships/image" Target="../media/image97.wmf"/><Relationship Id="rId1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111.wmf"/><Relationship Id="rId3" Type="http://schemas.openxmlformats.org/officeDocument/2006/relationships/notesSlide" Target="../notesSlides/notesSlide56.xml"/><Relationship Id="rId7" Type="http://schemas.microsoft.com/office/2007/relationships/hdphoto" Target="../media/hdphoto3.wdp"/><Relationship Id="rId12"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1.png"/><Relationship Id="rId11" Type="http://schemas.openxmlformats.org/officeDocument/2006/relationships/image" Target="../media/image27.png"/><Relationship Id="rId5" Type="http://schemas.openxmlformats.org/officeDocument/2006/relationships/image" Target="../media/image20.wmf"/><Relationship Id="rId10" Type="http://schemas.openxmlformats.org/officeDocument/2006/relationships/image" Target="../media/image32.png"/><Relationship Id="rId4" Type="http://schemas.openxmlformats.org/officeDocument/2006/relationships/oleObject" Target="../embeddings/oleObject18.bin"/><Relationship Id="rId9"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469123" y="4006448"/>
            <a:ext cx="8452935" cy="1114192"/>
          </a:xfrm>
        </p:spPr>
        <p:txBody>
          <a:bodyPr/>
          <a:lstStyle/>
          <a:p>
            <a:r>
              <a:rPr lang="zh-CN" altLang="en-US" sz="3600" b="1" dirty="0">
                <a:solidFill>
                  <a:schemeClr val="bg1"/>
                </a:solidFill>
              </a:rPr>
              <a:t>工业网络系统的控制</a:t>
            </a:r>
            <a:r>
              <a:rPr lang="en-US" altLang="zh-CN" sz="3600" b="1" dirty="0">
                <a:solidFill>
                  <a:schemeClr val="bg1"/>
                </a:solidFill>
              </a:rPr>
              <a:t>-</a:t>
            </a:r>
            <a:r>
              <a:rPr lang="zh-CN" altLang="en-US" sz="3600" b="1" dirty="0">
                <a:solidFill>
                  <a:schemeClr val="bg1"/>
                </a:solidFill>
              </a:rPr>
              <a:t>传输联合性能分析</a:t>
            </a:r>
            <a:endParaRPr lang="zh-CN" altLang="en-US" sz="2000" b="1" dirty="0">
              <a:solidFill>
                <a:schemeClr val="bg1"/>
              </a:solidFill>
            </a:endParaRPr>
          </a:p>
        </p:txBody>
      </p:sp>
      <p:sp>
        <p:nvSpPr>
          <p:cNvPr id="5" name="副标题 4"/>
          <p:cNvSpPr>
            <a:spLocks noGrp="1"/>
          </p:cNvSpPr>
          <p:nvPr>
            <p:ph type="subTitle" idx="1"/>
          </p:nvPr>
        </p:nvSpPr>
        <p:spPr/>
        <p:txBody>
          <a:bodyPr/>
          <a:lstStyle/>
          <a:p>
            <a:r>
              <a:rPr lang="zh-CN" altLang="en-US" dirty="0"/>
              <a:t>报告人：张    颖</a:t>
            </a:r>
            <a:endParaRPr lang="en-US" altLang="zh-CN" dirty="0"/>
          </a:p>
          <a:p>
            <a:r>
              <a:rPr lang="zh-CN" altLang="en-US" dirty="0"/>
              <a:t>导</a:t>
            </a:r>
            <a:r>
              <a:rPr lang="en-US" altLang="zh-CN" dirty="0"/>
              <a:t>    </a:t>
            </a:r>
            <a:r>
              <a:rPr lang="zh-CN" altLang="en-US" dirty="0"/>
              <a:t>师：陈彩莲 教授</a:t>
            </a:r>
          </a:p>
        </p:txBody>
      </p:sp>
      <p:sp>
        <p:nvSpPr>
          <p:cNvPr id="6" name="文本占位符 5"/>
          <p:cNvSpPr>
            <a:spLocks noGrp="1"/>
          </p:cNvSpPr>
          <p:nvPr>
            <p:ph type="body" sz="quarter" idx="10"/>
          </p:nvPr>
        </p:nvSpPr>
        <p:spPr>
          <a:xfrm>
            <a:off x="472382" y="5983763"/>
            <a:ext cx="4159250" cy="499004"/>
          </a:xfrm>
        </p:spPr>
        <p:txBody>
          <a:bodyPr/>
          <a:lstStyle/>
          <a:p>
            <a:r>
              <a:rPr lang="en-US" altLang="zh-CN" dirty="0"/>
              <a:t>2020</a:t>
            </a:r>
            <a:r>
              <a:rPr lang="zh-CN" altLang="en-US" dirty="0"/>
              <a:t>年</a:t>
            </a:r>
            <a:r>
              <a:rPr lang="en-US" altLang="zh-CN" dirty="0"/>
              <a:t>2</a:t>
            </a:r>
            <a:r>
              <a:rPr lang="zh-CN" altLang="en-US" dirty="0"/>
              <a:t>月</a:t>
            </a:r>
            <a:r>
              <a:rPr lang="en-US" altLang="zh-CN" dirty="0"/>
              <a:t>18</a:t>
            </a:r>
            <a:r>
              <a:rPr lang="zh-CN" altLang="en-US" dirty="0"/>
              <a:t>日</a:t>
            </a:r>
          </a:p>
        </p:txBody>
      </p:sp>
      <p:graphicFrame>
        <p:nvGraphicFramePr>
          <p:cNvPr id="2" name="对象 1">
            <a:extLst>
              <a:ext uri="{FF2B5EF4-FFF2-40B4-BE49-F238E27FC236}">
                <a16:creationId xmlns:a16="http://schemas.microsoft.com/office/drawing/2014/main" id="{F9319B1E-9318-4A9D-B8C3-32167B396940}"/>
              </a:ext>
            </a:extLst>
          </p:cNvPr>
          <p:cNvGraphicFramePr>
            <a:graphicFrameLocks noChangeAspect="1"/>
          </p:cNvGraphicFramePr>
          <p:nvPr>
            <p:extLst>
              <p:ext uri="{D42A27DB-BD31-4B8C-83A1-F6EECF244321}">
                <p14:modId xmlns:p14="http://schemas.microsoft.com/office/powerpoint/2010/main" val="3056516577"/>
              </p:ext>
            </p:extLst>
          </p:nvPr>
        </p:nvGraphicFramePr>
        <p:xfrm>
          <a:off x="5327650" y="2676525"/>
          <a:ext cx="114300" cy="177800"/>
        </p:xfrm>
        <a:graphic>
          <a:graphicData uri="http://schemas.openxmlformats.org/presentationml/2006/ole">
            <mc:AlternateContent xmlns:mc="http://schemas.openxmlformats.org/markup-compatibility/2006">
              <mc:Choice xmlns:v="urn:schemas-microsoft-com:vml" Requires="v">
                <p:oleObj spid="_x0000_s2372"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5327650" y="2676525"/>
                        <a:ext cx="114300" cy="177800"/>
                      </a:xfrm>
                      <a:prstGeom prst="rect">
                        <a:avLst/>
                      </a:prstGeom>
                    </p:spPr>
                  </p:pic>
                </p:oleObj>
              </mc:Fallback>
            </mc:AlternateContent>
          </a:graphicData>
        </a:graphic>
      </p:graphicFrame>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10" advTm="4590"/>
    </mc:Choice>
    <mc:Fallback xmlns="">
      <p:transition advTm="4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37621" y="1454888"/>
            <a:ext cx="8372163" cy="5199929"/>
          </a:xfrm>
        </p:spPr>
        <p:txBody>
          <a:bodyPr>
            <a:normAutofit/>
          </a:bodyPr>
          <a:lstStyle/>
          <a:p>
            <a:pPr>
              <a:lnSpc>
                <a:spcPct val="150000"/>
              </a:lnSpc>
            </a:pPr>
            <a:r>
              <a:rPr lang="zh-CN" altLang="en-US" b="1" dirty="0">
                <a:latin typeface="+mn-ea"/>
              </a:rPr>
              <a:t>给定控制系统稳定性约束，从通信角度设计</a:t>
            </a:r>
            <a:endParaRPr lang="en-US" altLang="zh-CN" b="1" dirty="0">
              <a:latin typeface="+mn-ea"/>
            </a:endParaRPr>
          </a:p>
          <a:p>
            <a:pPr lvl="1">
              <a:lnSpc>
                <a:spcPct val="150000"/>
              </a:lnSpc>
            </a:pPr>
            <a:r>
              <a:rPr lang="zh-CN" altLang="en-US" dirty="0">
                <a:latin typeface="+mn-ea"/>
              </a:rPr>
              <a:t>传输协议，以节约传输能耗</a:t>
            </a:r>
            <a:r>
              <a:rPr lang="en-US" altLang="zh-CN" baseline="30000" dirty="0">
                <a:latin typeface="+mn-ea"/>
              </a:rPr>
              <a:t>[5]</a:t>
            </a:r>
          </a:p>
          <a:p>
            <a:pPr lvl="1">
              <a:lnSpc>
                <a:spcPct val="150000"/>
              </a:lnSpc>
            </a:pPr>
            <a:r>
              <a:rPr lang="zh-CN" altLang="en-US" dirty="0">
                <a:latin typeface="+mn-ea"/>
              </a:rPr>
              <a:t>调度策略，以充分利用网络资源</a:t>
            </a:r>
            <a:r>
              <a:rPr lang="en-US" altLang="zh-CN" baseline="30000" dirty="0">
                <a:latin typeface="+mn-ea"/>
              </a:rPr>
              <a:t>[6]</a:t>
            </a:r>
          </a:p>
          <a:p>
            <a:pPr>
              <a:lnSpc>
                <a:spcPct val="150000"/>
              </a:lnSpc>
            </a:pPr>
            <a:r>
              <a:rPr lang="zh-CN" altLang="en-US" b="1" dirty="0">
                <a:latin typeface="+mn-ea"/>
              </a:rPr>
              <a:t>给定通信协议，从控制角度设计</a:t>
            </a:r>
            <a:endParaRPr lang="en-US" altLang="zh-CN" b="1" dirty="0">
              <a:latin typeface="+mn-ea"/>
            </a:endParaRPr>
          </a:p>
          <a:p>
            <a:pPr lvl="1">
              <a:lnSpc>
                <a:spcPct val="150000"/>
              </a:lnSpc>
            </a:pPr>
            <a:r>
              <a:rPr lang="zh-CN" altLang="en-US" dirty="0">
                <a:latin typeface="+mn-ea"/>
              </a:rPr>
              <a:t>针对网络时延、丢包的控制器</a:t>
            </a:r>
            <a:r>
              <a:rPr lang="en-US" altLang="zh-CN" baseline="30000" dirty="0">
                <a:latin typeface="+mn-ea"/>
              </a:rPr>
              <a:t>[7]</a:t>
            </a:r>
          </a:p>
          <a:p>
            <a:pPr lvl="1">
              <a:lnSpc>
                <a:spcPct val="150000"/>
              </a:lnSpc>
            </a:pPr>
            <a:r>
              <a:rPr lang="zh-CN" altLang="en-US" dirty="0">
                <a:latin typeface="+mn-ea"/>
              </a:rPr>
              <a:t>针对丢包、测量噪声的估计器</a:t>
            </a:r>
            <a:r>
              <a:rPr lang="en-US" altLang="zh-CN" baseline="30000" dirty="0">
                <a:latin typeface="+mn-ea"/>
              </a:rPr>
              <a:t>[8]</a:t>
            </a:r>
          </a:p>
          <a:p>
            <a:pPr>
              <a:lnSpc>
                <a:spcPct val="150000"/>
              </a:lnSpc>
            </a:pPr>
            <a:r>
              <a:rPr lang="zh-CN" altLang="en-US" b="1" dirty="0">
                <a:solidFill>
                  <a:schemeClr val="bg2"/>
                </a:solidFill>
                <a:latin typeface="+mn-ea"/>
              </a:rPr>
              <a:t>给定控制</a:t>
            </a:r>
            <a:r>
              <a:rPr lang="en-US" altLang="zh-CN" b="1" dirty="0">
                <a:solidFill>
                  <a:schemeClr val="bg2"/>
                </a:solidFill>
                <a:latin typeface="+mn-ea"/>
              </a:rPr>
              <a:t>-</a:t>
            </a:r>
            <a:r>
              <a:rPr lang="zh-CN" altLang="en-US" b="1" dirty="0">
                <a:solidFill>
                  <a:schemeClr val="bg2"/>
                </a:solidFill>
                <a:latin typeface="+mn-ea"/>
              </a:rPr>
              <a:t>传输（通信）联合性能函数，研究</a:t>
            </a:r>
            <a:endParaRPr lang="en-US" altLang="zh-CN" b="1" dirty="0">
              <a:solidFill>
                <a:schemeClr val="bg2"/>
              </a:solidFill>
              <a:latin typeface="+mn-ea"/>
            </a:endParaRPr>
          </a:p>
          <a:p>
            <a:pPr lvl="1">
              <a:lnSpc>
                <a:spcPct val="150000"/>
              </a:lnSpc>
            </a:pPr>
            <a:r>
              <a:rPr lang="zh-CN" altLang="en-US" dirty="0">
                <a:solidFill>
                  <a:schemeClr val="bg2"/>
                </a:solidFill>
                <a:latin typeface="+mn-ea"/>
              </a:rPr>
              <a:t>给定信道下的传输功率最优分配方法</a:t>
            </a:r>
            <a:r>
              <a:rPr lang="en-US" altLang="zh-CN" baseline="30000" dirty="0">
                <a:solidFill>
                  <a:schemeClr val="bg2"/>
                </a:solidFill>
                <a:latin typeface="+mn-ea"/>
              </a:rPr>
              <a:t>[9]</a:t>
            </a:r>
          </a:p>
          <a:p>
            <a:pPr lvl="1">
              <a:lnSpc>
                <a:spcPct val="150000"/>
              </a:lnSpc>
            </a:pPr>
            <a:r>
              <a:rPr lang="zh-CN" altLang="en-US" dirty="0">
                <a:solidFill>
                  <a:schemeClr val="bg2"/>
                </a:solidFill>
                <a:latin typeface="+mn-ea"/>
              </a:rPr>
              <a:t>超可靠</a:t>
            </a:r>
            <a:r>
              <a:rPr lang="en-US" altLang="zh-CN" dirty="0">
                <a:solidFill>
                  <a:schemeClr val="bg2"/>
                </a:solidFill>
                <a:latin typeface="+mn-ea"/>
              </a:rPr>
              <a:t>-</a:t>
            </a:r>
            <a:r>
              <a:rPr lang="zh-CN" altLang="en-US" dirty="0">
                <a:solidFill>
                  <a:schemeClr val="bg2"/>
                </a:solidFill>
                <a:latin typeface="+mn-ea"/>
              </a:rPr>
              <a:t>低时延传输时的控制</a:t>
            </a:r>
            <a:r>
              <a:rPr lang="en-US" altLang="zh-CN" dirty="0">
                <a:solidFill>
                  <a:schemeClr val="bg2"/>
                </a:solidFill>
                <a:latin typeface="+mn-ea"/>
              </a:rPr>
              <a:t>-</a:t>
            </a:r>
            <a:r>
              <a:rPr lang="zh-CN" altLang="en-US" dirty="0">
                <a:solidFill>
                  <a:schemeClr val="bg2"/>
                </a:solidFill>
                <a:latin typeface="+mn-ea"/>
              </a:rPr>
              <a:t>通信平均能耗</a:t>
            </a:r>
            <a:r>
              <a:rPr lang="en-US" altLang="zh-CN" baseline="30000" dirty="0">
                <a:solidFill>
                  <a:schemeClr val="bg2"/>
                </a:solidFill>
                <a:latin typeface="+mn-ea"/>
              </a:rPr>
              <a:t>[10]</a:t>
            </a:r>
          </a:p>
          <a:p>
            <a:pPr>
              <a:lnSpc>
                <a:spcPct val="150000"/>
              </a:lnSpc>
            </a:pPr>
            <a:r>
              <a:rPr lang="zh-CN" altLang="en-US" b="1" dirty="0">
                <a:solidFill>
                  <a:schemeClr val="bg2"/>
                </a:solidFill>
                <a:latin typeface="+mn-ea"/>
              </a:rPr>
              <a:t>工业复杂环境干扰对系统性能的影响</a:t>
            </a:r>
            <a:r>
              <a:rPr lang="en-US" altLang="zh-CN" baseline="30000" dirty="0">
                <a:solidFill>
                  <a:schemeClr val="bg2"/>
                </a:solidFill>
                <a:latin typeface="+mn-ea"/>
              </a:rPr>
              <a:t>[4]</a:t>
            </a:r>
          </a:p>
        </p:txBody>
      </p:sp>
      <p:sp>
        <p:nvSpPr>
          <p:cNvPr id="3" name="标题 2"/>
          <p:cNvSpPr>
            <a:spLocks noGrp="1"/>
          </p:cNvSpPr>
          <p:nvPr>
            <p:ph type="title"/>
          </p:nvPr>
        </p:nvSpPr>
        <p:spPr/>
        <p:txBody>
          <a:bodyPr/>
          <a:lstStyle/>
          <a:p>
            <a:r>
              <a:rPr lang="zh-CN" altLang="en-US" dirty="0"/>
              <a:t>工业网络系统研究现状</a:t>
            </a:r>
          </a:p>
        </p:txBody>
      </p:sp>
      <p:sp>
        <p:nvSpPr>
          <p:cNvPr id="5" name="文本框 4">
            <a:extLst>
              <a:ext uri="{FF2B5EF4-FFF2-40B4-BE49-F238E27FC236}">
                <a16:creationId xmlns:a16="http://schemas.microsoft.com/office/drawing/2014/main" id="{B79CFAA2-07E9-432A-8DBE-D4B70E6E40F6}"/>
              </a:ext>
            </a:extLst>
          </p:cNvPr>
          <p:cNvSpPr txBox="1"/>
          <p:nvPr/>
        </p:nvSpPr>
        <p:spPr>
          <a:xfrm>
            <a:off x="6186639" y="1711138"/>
            <a:ext cx="2635589" cy="923330"/>
          </a:xfrm>
          <a:prstGeom prst="rect">
            <a:avLst/>
          </a:prstGeom>
          <a:noFill/>
        </p:spPr>
        <p:txBody>
          <a:bodyPr wrap="square" rtlCol="0">
            <a:spAutoFit/>
          </a:bodyPr>
          <a:lstStyle/>
          <a:p>
            <a:r>
              <a:rPr lang="zh-CN" altLang="en-US" dirty="0"/>
              <a:t>给定</a:t>
            </a:r>
            <a:r>
              <a:rPr lang="zh-CN" altLang="en-US" b="1" dirty="0"/>
              <a:t>控制</a:t>
            </a:r>
            <a:r>
              <a:rPr lang="en-US" altLang="zh-CN" b="1" dirty="0"/>
              <a:t>/</a:t>
            </a:r>
            <a:r>
              <a:rPr lang="zh-CN" altLang="en-US" b="1" dirty="0"/>
              <a:t>通信</a:t>
            </a:r>
            <a:r>
              <a:rPr lang="zh-CN" altLang="en-US" dirty="0"/>
              <a:t>约束，</a:t>
            </a:r>
            <a:endParaRPr lang="en-US" altLang="zh-CN" dirty="0"/>
          </a:p>
          <a:p>
            <a:r>
              <a:rPr lang="zh-CN" altLang="en-US" dirty="0"/>
              <a:t>从</a:t>
            </a:r>
            <a:r>
              <a:rPr lang="zh-CN" altLang="en-US" b="1" dirty="0"/>
              <a:t>通信</a:t>
            </a:r>
            <a:r>
              <a:rPr lang="en-US" altLang="zh-CN" b="1" dirty="0"/>
              <a:t>/</a:t>
            </a:r>
            <a:r>
              <a:rPr lang="zh-CN" altLang="en-US" b="1" dirty="0"/>
              <a:t>控制</a:t>
            </a:r>
            <a:r>
              <a:rPr lang="zh-CN" altLang="en-US" dirty="0"/>
              <a:t>的角度设计算法等满足约束。</a:t>
            </a:r>
          </a:p>
        </p:txBody>
      </p:sp>
      <p:sp>
        <p:nvSpPr>
          <p:cNvPr id="6" name="文本框 5">
            <a:extLst>
              <a:ext uri="{FF2B5EF4-FFF2-40B4-BE49-F238E27FC236}">
                <a16:creationId xmlns:a16="http://schemas.microsoft.com/office/drawing/2014/main" id="{FAB3E1F3-D7D9-46DB-A33D-10CF04407A62}"/>
              </a:ext>
            </a:extLst>
          </p:cNvPr>
          <p:cNvSpPr txBox="1"/>
          <p:nvPr/>
        </p:nvSpPr>
        <p:spPr>
          <a:xfrm>
            <a:off x="6070871" y="3082156"/>
            <a:ext cx="2867123" cy="1200329"/>
          </a:xfrm>
          <a:prstGeom prst="rect">
            <a:avLst/>
          </a:prstGeom>
          <a:noFill/>
        </p:spPr>
        <p:txBody>
          <a:bodyPr wrap="square" rtlCol="0">
            <a:spAutoFit/>
          </a:bodyPr>
          <a:lstStyle/>
          <a:p>
            <a:r>
              <a:rPr lang="zh-CN" altLang="en-US" dirty="0"/>
              <a:t>由于工业网络系统中控制系统和传输网络性能的紧密耦合关系，</a:t>
            </a:r>
            <a:r>
              <a:rPr lang="zh-CN" altLang="en-US" b="1" dirty="0"/>
              <a:t>系统的综合性能可能允许进一步提高</a:t>
            </a:r>
            <a:r>
              <a:rPr lang="zh-CN" altLang="en-US" dirty="0"/>
              <a:t>。</a:t>
            </a:r>
          </a:p>
        </p:txBody>
      </p:sp>
      <p:sp>
        <p:nvSpPr>
          <p:cNvPr id="7" name="箭头: 下 6">
            <a:extLst>
              <a:ext uri="{FF2B5EF4-FFF2-40B4-BE49-F238E27FC236}">
                <a16:creationId xmlns:a16="http://schemas.microsoft.com/office/drawing/2014/main" id="{249FCA8C-4A9A-4AA5-9BD0-1CBEF1B54CB0}"/>
              </a:ext>
            </a:extLst>
          </p:cNvPr>
          <p:cNvSpPr/>
          <p:nvPr/>
        </p:nvSpPr>
        <p:spPr>
          <a:xfrm>
            <a:off x="7269048" y="2717632"/>
            <a:ext cx="276512" cy="319473"/>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953C6E7-A2C8-41FC-B981-EB449ECB2F81}"/>
              </a:ext>
            </a:extLst>
          </p:cNvPr>
          <p:cNvSpPr txBox="1"/>
          <p:nvPr/>
        </p:nvSpPr>
        <p:spPr>
          <a:xfrm>
            <a:off x="5994390" y="4470088"/>
            <a:ext cx="3020084" cy="1477328"/>
          </a:xfrm>
          <a:prstGeom prst="rect">
            <a:avLst/>
          </a:prstGeom>
          <a:noFill/>
          <a:ln>
            <a:noFill/>
          </a:ln>
        </p:spPr>
        <p:txBody>
          <a:bodyPr wrap="square" rtlCol="0">
            <a:spAutoFit/>
          </a:bodyPr>
          <a:lstStyle/>
          <a:p>
            <a:r>
              <a:rPr lang="zh-CN" altLang="en-US" dirty="0">
                <a:solidFill>
                  <a:srgbClr val="B5B5B6"/>
                </a:solidFill>
              </a:rPr>
              <a:t>缺少控制器的优化；</a:t>
            </a:r>
            <a:endParaRPr lang="en-US" altLang="zh-CN" dirty="0">
              <a:solidFill>
                <a:srgbClr val="B5B5B6"/>
              </a:solidFill>
            </a:endParaRPr>
          </a:p>
          <a:p>
            <a:r>
              <a:rPr lang="zh-CN" altLang="en-US" dirty="0">
                <a:solidFill>
                  <a:srgbClr val="B5B5B6"/>
                </a:solidFill>
              </a:rPr>
              <a:t>控制和通信的直接相加忽略了二者数量级的巨大差距；</a:t>
            </a:r>
            <a:endParaRPr lang="en-US" altLang="zh-CN" dirty="0">
              <a:solidFill>
                <a:srgbClr val="B5B5B6"/>
              </a:solidFill>
            </a:endParaRPr>
          </a:p>
          <a:p>
            <a:r>
              <a:rPr lang="zh-CN" altLang="en-US" dirty="0">
                <a:solidFill>
                  <a:srgbClr val="B5B5B6"/>
                </a:solidFill>
              </a:rPr>
              <a:t>鲜少有具体的工业应用场景；</a:t>
            </a:r>
            <a:endParaRPr lang="en-US" altLang="zh-CN" dirty="0">
              <a:solidFill>
                <a:srgbClr val="B5B5B6"/>
              </a:solidFill>
            </a:endParaRPr>
          </a:p>
          <a:p>
            <a:r>
              <a:rPr lang="zh-CN" altLang="en-US" dirty="0">
                <a:solidFill>
                  <a:srgbClr val="B5B5B6"/>
                </a:solidFill>
              </a:rPr>
              <a:t>无线传输干扰的影响分析。</a:t>
            </a:r>
            <a:endParaRPr lang="en-US" altLang="zh-CN" dirty="0">
              <a:solidFill>
                <a:srgbClr val="B5B5B6"/>
              </a:solidFill>
            </a:endParaRPr>
          </a:p>
        </p:txBody>
      </p:sp>
      <p:sp>
        <p:nvSpPr>
          <p:cNvPr id="15" name="文本框 14">
            <a:extLst>
              <a:ext uri="{FF2B5EF4-FFF2-40B4-BE49-F238E27FC236}">
                <a16:creationId xmlns:a16="http://schemas.microsoft.com/office/drawing/2014/main" id="{AC03E803-8744-4448-A64E-C576908323AB}"/>
              </a:ext>
            </a:extLst>
          </p:cNvPr>
          <p:cNvSpPr txBox="1"/>
          <p:nvPr/>
        </p:nvSpPr>
        <p:spPr>
          <a:xfrm>
            <a:off x="5947121" y="6035385"/>
            <a:ext cx="3196880" cy="646331"/>
          </a:xfrm>
          <a:prstGeom prst="rect">
            <a:avLst/>
          </a:prstGeom>
          <a:noFill/>
          <a:ln>
            <a:noFill/>
          </a:ln>
        </p:spPr>
        <p:txBody>
          <a:bodyPr wrap="square" rtlCol="0">
            <a:spAutoFit/>
          </a:bodyPr>
          <a:lstStyle/>
          <a:p>
            <a:r>
              <a:rPr lang="zh-CN" altLang="en-US" dirty="0">
                <a:solidFill>
                  <a:schemeClr val="bg2"/>
                </a:solidFill>
              </a:rPr>
              <a:t>缺少对干扰的分类以及干扰对控制</a:t>
            </a:r>
            <a:r>
              <a:rPr lang="en-US" altLang="zh-CN" dirty="0">
                <a:solidFill>
                  <a:schemeClr val="bg2"/>
                </a:solidFill>
              </a:rPr>
              <a:t>-</a:t>
            </a:r>
            <a:r>
              <a:rPr lang="zh-CN" altLang="en-US" dirty="0">
                <a:solidFill>
                  <a:schemeClr val="bg2"/>
                </a:solidFill>
              </a:rPr>
              <a:t>传输联合性能的影响。</a:t>
            </a:r>
          </a:p>
        </p:txBody>
      </p:sp>
      <p:sp>
        <p:nvSpPr>
          <p:cNvPr id="18" name="右大括号 17">
            <a:extLst>
              <a:ext uri="{FF2B5EF4-FFF2-40B4-BE49-F238E27FC236}">
                <a16:creationId xmlns:a16="http://schemas.microsoft.com/office/drawing/2014/main" id="{88923AAD-B573-4EE2-9E70-9FC72A18842A}"/>
              </a:ext>
            </a:extLst>
          </p:cNvPr>
          <p:cNvSpPr/>
          <p:nvPr/>
        </p:nvSpPr>
        <p:spPr>
          <a:xfrm>
            <a:off x="5380883" y="1750250"/>
            <a:ext cx="453982" cy="2534214"/>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a:extLst>
              <a:ext uri="{FF2B5EF4-FFF2-40B4-BE49-F238E27FC236}">
                <a16:creationId xmlns:a16="http://schemas.microsoft.com/office/drawing/2014/main" id="{C2154158-B11A-4377-B877-2E170BA51F82}"/>
              </a:ext>
            </a:extLst>
          </p:cNvPr>
          <p:cNvSpPr/>
          <p:nvPr/>
        </p:nvSpPr>
        <p:spPr>
          <a:xfrm>
            <a:off x="5581370" y="4747377"/>
            <a:ext cx="205689" cy="1118592"/>
          </a:xfrm>
          <a:prstGeom prst="rightBrace">
            <a:avLst>
              <a:gd name="adj1" fmla="val 61874"/>
              <a:gd name="adj2"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2"/>
              </a:solidFill>
            </a:endParaRPr>
          </a:p>
        </p:txBody>
      </p:sp>
      <p:cxnSp>
        <p:nvCxnSpPr>
          <p:cNvPr id="21" name="直接箭头连接符 20">
            <a:extLst>
              <a:ext uri="{FF2B5EF4-FFF2-40B4-BE49-F238E27FC236}">
                <a16:creationId xmlns:a16="http://schemas.microsoft.com/office/drawing/2014/main" id="{5B3B8AE0-C209-47F4-A652-DB8D108D0B8F}"/>
              </a:ext>
            </a:extLst>
          </p:cNvPr>
          <p:cNvCxnSpPr/>
          <p:nvPr/>
        </p:nvCxnSpPr>
        <p:spPr>
          <a:xfrm>
            <a:off x="5034989" y="6358550"/>
            <a:ext cx="766860"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95909"/>
      </p:ext>
    </p:extLst>
  </p:cSld>
  <p:clrMapOvr>
    <a:masterClrMapping/>
  </p:clrMapOvr>
  <mc:AlternateContent xmlns:mc="http://schemas.openxmlformats.org/markup-compatibility/2006" xmlns:p14="http://schemas.microsoft.com/office/powerpoint/2010/main">
    <mc:Choice Requires="p14">
      <p:transition p14:dur="10" advTm="3575"/>
    </mc:Choice>
    <mc:Fallback xmlns="">
      <p:transition advTm="35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37621" y="1454888"/>
            <a:ext cx="8372163" cy="5199929"/>
          </a:xfrm>
        </p:spPr>
        <p:txBody>
          <a:bodyPr>
            <a:normAutofit/>
          </a:bodyPr>
          <a:lstStyle/>
          <a:p>
            <a:pPr>
              <a:lnSpc>
                <a:spcPct val="150000"/>
              </a:lnSpc>
            </a:pPr>
            <a:r>
              <a:rPr lang="zh-CN" altLang="en-US" b="1" dirty="0">
                <a:latin typeface="+mn-ea"/>
              </a:rPr>
              <a:t>给定控制系统稳定性约束，从通信角度设计</a:t>
            </a:r>
            <a:endParaRPr lang="en-US" altLang="zh-CN" b="1" dirty="0">
              <a:latin typeface="+mn-ea"/>
            </a:endParaRPr>
          </a:p>
          <a:p>
            <a:pPr lvl="1">
              <a:lnSpc>
                <a:spcPct val="150000"/>
              </a:lnSpc>
            </a:pPr>
            <a:r>
              <a:rPr lang="zh-CN" altLang="en-US" dirty="0">
                <a:latin typeface="+mn-ea"/>
              </a:rPr>
              <a:t>传输协议，以节约传输能耗</a:t>
            </a:r>
            <a:r>
              <a:rPr lang="en-US" altLang="zh-CN" baseline="30000" dirty="0">
                <a:latin typeface="+mn-ea"/>
              </a:rPr>
              <a:t>[5]</a:t>
            </a:r>
          </a:p>
          <a:p>
            <a:pPr lvl="1">
              <a:lnSpc>
                <a:spcPct val="150000"/>
              </a:lnSpc>
            </a:pPr>
            <a:r>
              <a:rPr lang="zh-CN" altLang="en-US" dirty="0">
                <a:latin typeface="+mn-ea"/>
              </a:rPr>
              <a:t>调度策略，以充分利用网络资源</a:t>
            </a:r>
            <a:r>
              <a:rPr lang="en-US" altLang="zh-CN" baseline="30000" dirty="0">
                <a:latin typeface="+mn-ea"/>
              </a:rPr>
              <a:t>[6]</a:t>
            </a:r>
          </a:p>
          <a:p>
            <a:pPr>
              <a:lnSpc>
                <a:spcPct val="150000"/>
              </a:lnSpc>
            </a:pPr>
            <a:r>
              <a:rPr lang="zh-CN" altLang="en-US" b="1" dirty="0">
                <a:latin typeface="+mn-ea"/>
              </a:rPr>
              <a:t>给定通信协议，从控制角度设计</a:t>
            </a:r>
            <a:endParaRPr lang="en-US" altLang="zh-CN" b="1" dirty="0">
              <a:latin typeface="+mn-ea"/>
            </a:endParaRPr>
          </a:p>
          <a:p>
            <a:pPr lvl="1">
              <a:lnSpc>
                <a:spcPct val="150000"/>
              </a:lnSpc>
            </a:pPr>
            <a:r>
              <a:rPr lang="zh-CN" altLang="en-US" dirty="0">
                <a:latin typeface="+mn-ea"/>
              </a:rPr>
              <a:t>针对网络时延、丢包的控制器</a:t>
            </a:r>
            <a:r>
              <a:rPr lang="en-US" altLang="zh-CN" baseline="30000" dirty="0">
                <a:latin typeface="+mn-ea"/>
              </a:rPr>
              <a:t>[7]</a:t>
            </a:r>
          </a:p>
          <a:p>
            <a:pPr lvl="1">
              <a:lnSpc>
                <a:spcPct val="150000"/>
              </a:lnSpc>
            </a:pPr>
            <a:r>
              <a:rPr lang="zh-CN" altLang="en-US" dirty="0">
                <a:latin typeface="+mn-ea"/>
              </a:rPr>
              <a:t>针对丢包、测量噪声的估计器</a:t>
            </a:r>
            <a:r>
              <a:rPr lang="en-US" altLang="zh-CN" baseline="30000" dirty="0">
                <a:latin typeface="+mn-ea"/>
              </a:rPr>
              <a:t>[8]</a:t>
            </a:r>
          </a:p>
          <a:p>
            <a:pPr>
              <a:lnSpc>
                <a:spcPct val="150000"/>
              </a:lnSpc>
            </a:pPr>
            <a:r>
              <a:rPr lang="zh-CN" altLang="en-US" b="1" dirty="0">
                <a:latin typeface="+mn-ea"/>
              </a:rPr>
              <a:t>给定控制</a:t>
            </a:r>
            <a:r>
              <a:rPr lang="en-US" altLang="zh-CN" b="1" dirty="0">
                <a:latin typeface="+mn-ea"/>
              </a:rPr>
              <a:t>-</a:t>
            </a:r>
            <a:r>
              <a:rPr lang="zh-CN" altLang="en-US" b="1" dirty="0">
                <a:latin typeface="+mn-ea"/>
              </a:rPr>
              <a:t>传输（通信）联合性能函数，研究</a:t>
            </a:r>
            <a:endParaRPr lang="en-US" altLang="zh-CN" b="1" dirty="0">
              <a:latin typeface="+mn-ea"/>
            </a:endParaRPr>
          </a:p>
          <a:p>
            <a:pPr lvl="1">
              <a:lnSpc>
                <a:spcPct val="150000"/>
              </a:lnSpc>
            </a:pPr>
            <a:r>
              <a:rPr lang="zh-CN" altLang="en-US" dirty="0">
                <a:latin typeface="+mn-ea"/>
              </a:rPr>
              <a:t>给定信道下的传输功率最优分配方法</a:t>
            </a:r>
            <a:r>
              <a:rPr lang="en-US" altLang="zh-CN" baseline="30000" dirty="0">
                <a:latin typeface="+mn-ea"/>
              </a:rPr>
              <a:t>[9]</a:t>
            </a:r>
          </a:p>
          <a:p>
            <a:pPr lvl="1">
              <a:lnSpc>
                <a:spcPct val="150000"/>
              </a:lnSpc>
            </a:pPr>
            <a:r>
              <a:rPr lang="zh-CN" altLang="en-US" dirty="0">
                <a:latin typeface="+mn-ea"/>
              </a:rPr>
              <a:t>超可靠</a:t>
            </a:r>
            <a:r>
              <a:rPr lang="en-US" altLang="zh-CN" dirty="0">
                <a:latin typeface="+mn-ea"/>
              </a:rPr>
              <a:t>-</a:t>
            </a:r>
            <a:r>
              <a:rPr lang="zh-CN" altLang="en-US" dirty="0">
                <a:latin typeface="+mn-ea"/>
              </a:rPr>
              <a:t>低时延传输时的控制</a:t>
            </a:r>
            <a:r>
              <a:rPr lang="en-US" altLang="zh-CN" dirty="0">
                <a:latin typeface="+mn-ea"/>
              </a:rPr>
              <a:t>-</a:t>
            </a:r>
            <a:r>
              <a:rPr lang="zh-CN" altLang="en-US" dirty="0">
                <a:latin typeface="+mn-ea"/>
              </a:rPr>
              <a:t>通信平均能耗</a:t>
            </a:r>
            <a:r>
              <a:rPr lang="en-US" altLang="zh-CN" baseline="30000" dirty="0">
                <a:latin typeface="+mn-ea"/>
              </a:rPr>
              <a:t>[10]</a:t>
            </a:r>
          </a:p>
          <a:p>
            <a:pPr>
              <a:lnSpc>
                <a:spcPct val="150000"/>
              </a:lnSpc>
            </a:pPr>
            <a:r>
              <a:rPr lang="zh-CN" altLang="en-US" b="1" dirty="0">
                <a:solidFill>
                  <a:schemeClr val="bg2"/>
                </a:solidFill>
                <a:latin typeface="+mn-ea"/>
              </a:rPr>
              <a:t>工业复杂环境干扰对系统性能的影响</a:t>
            </a:r>
            <a:r>
              <a:rPr lang="en-US" altLang="zh-CN" baseline="30000" dirty="0">
                <a:solidFill>
                  <a:schemeClr val="bg2"/>
                </a:solidFill>
                <a:latin typeface="+mn-ea"/>
              </a:rPr>
              <a:t>[4]</a:t>
            </a:r>
          </a:p>
        </p:txBody>
      </p:sp>
      <p:sp>
        <p:nvSpPr>
          <p:cNvPr id="3" name="标题 2"/>
          <p:cNvSpPr>
            <a:spLocks noGrp="1"/>
          </p:cNvSpPr>
          <p:nvPr>
            <p:ph type="title"/>
          </p:nvPr>
        </p:nvSpPr>
        <p:spPr/>
        <p:txBody>
          <a:bodyPr/>
          <a:lstStyle/>
          <a:p>
            <a:r>
              <a:rPr lang="zh-CN" altLang="en-US" dirty="0"/>
              <a:t>工业网络系统研究现状</a:t>
            </a:r>
          </a:p>
        </p:txBody>
      </p:sp>
      <p:sp>
        <p:nvSpPr>
          <p:cNvPr id="5" name="文本框 4">
            <a:extLst>
              <a:ext uri="{FF2B5EF4-FFF2-40B4-BE49-F238E27FC236}">
                <a16:creationId xmlns:a16="http://schemas.microsoft.com/office/drawing/2014/main" id="{B79CFAA2-07E9-432A-8DBE-D4B70E6E40F6}"/>
              </a:ext>
            </a:extLst>
          </p:cNvPr>
          <p:cNvSpPr txBox="1"/>
          <p:nvPr/>
        </p:nvSpPr>
        <p:spPr>
          <a:xfrm>
            <a:off x="6186639" y="1711138"/>
            <a:ext cx="2635589" cy="923330"/>
          </a:xfrm>
          <a:prstGeom prst="rect">
            <a:avLst/>
          </a:prstGeom>
          <a:noFill/>
        </p:spPr>
        <p:txBody>
          <a:bodyPr wrap="square" rtlCol="0">
            <a:spAutoFit/>
          </a:bodyPr>
          <a:lstStyle/>
          <a:p>
            <a:r>
              <a:rPr lang="zh-CN" altLang="en-US" dirty="0"/>
              <a:t>给定</a:t>
            </a:r>
            <a:r>
              <a:rPr lang="zh-CN" altLang="en-US" b="1" dirty="0"/>
              <a:t>控制</a:t>
            </a:r>
            <a:r>
              <a:rPr lang="en-US" altLang="zh-CN" b="1" dirty="0"/>
              <a:t>/</a:t>
            </a:r>
            <a:r>
              <a:rPr lang="zh-CN" altLang="en-US" b="1" dirty="0"/>
              <a:t>通信</a:t>
            </a:r>
            <a:r>
              <a:rPr lang="zh-CN" altLang="en-US" dirty="0"/>
              <a:t>约束，</a:t>
            </a:r>
            <a:endParaRPr lang="en-US" altLang="zh-CN" dirty="0"/>
          </a:p>
          <a:p>
            <a:r>
              <a:rPr lang="zh-CN" altLang="en-US" dirty="0"/>
              <a:t>从</a:t>
            </a:r>
            <a:r>
              <a:rPr lang="zh-CN" altLang="en-US" b="1" dirty="0"/>
              <a:t>通信</a:t>
            </a:r>
            <a:r>
              <a:rPr lang="en-US" altLang="zh-CN" b="1" dirty="0"/>
              <a:t>/</a:t>
            </a:r>
            <a:r>
              <a:rPr lang="zh-CN" altLang="en-US" b="1" dirty="0"/>
              <a:t>控制</a:t>
            </a:r>
            <a:r>
              <a:rPr lang="zh-CN" altLang="en-US" dirty="0"/>
              <a:t>的角度设计算法等满足约束。</a:t>
            </a:r>
          </a:p>
        </p:txBody>
      </p:sp>
      <p:sp>
        <p:nvSpPr>
          <p:cNvPr id="6" name="文本框 5">
            <a:extLst>
              <a:ext uri="{FF2B5EF4-FFF2-40B4-BE49-F238E27FC236}">
                <a16:creationId xmlns:a16="http://schemas.microsoft.com/office/drawing/2014/main" id="{FAB3E1F3-D7D9-46DB-A33D-10CF04407A62}"/>
              </a:ext>
            </a:extLst>
          </p:cNvPr>
          <p:cNvSpPr txBox="1"/>
          <p:nvPr/>
        </p:nvSpPr>
        <p:spPr>
          <a:xfrm>
            <a:off x="6070871" y="3082156"/>
            <a:ext cx="2867123" cy="1200329"/>
          </a:xfrm>
          <a:prstGeom prst="rect">
            <a:avLst/>
          </a:prstGeom>
          <a:noFill/>
        </p:spPr>
        <p:txBody>
          <a:bodyPr wrap="square" rtlCol="0">
            <a:spAutoFit/>
          </a:bodyPr>
          <a:lstStyle/>
          <a:p>
            <a:r>
              <a:rPr lang="zh-CN" altLang="en-US" dirty="0"/>
              <a:t>由于工业网络系统中控制系统和传输网络性能的紧密耦合关系，</a:t>
            </a:r>
            <a:r>
              <a:rPr lang="zh-CN" altLang="en-US" b="1" dirty="0"/>
              <a:t>系统的综合性能可能允许进一步提高</a:t>
            </a:r>
            <a:r>
              <a:rPr lang="zh-CN" altLang="en-US" dirty="0"/>
              <a:t>。</a:t>
            </a:r>
          </a:p>
        </p:txBody>
      </p:sp>
      <p:sp>
        <p:nvSpPr>
          <p:cNvPr id="7" name="箭头: 下 6">
            <a:extLst>
              <a:ext uri="{FF2B5EF4-FFF2-40B4-BE49-F238E27FC236}">
                <a16:creationId xmlns:a16="http://schemas.microsoft.com/office/drawing/2014/main" id="{249FCA8C-4A9A-4AA5-9BD0-1CBEF1B54CB0}"/>
              </a:ext>
            </a:extLst>
          </p:cNvPr>
          <p:cNvSpPr/>
          <p:nvPr/>
        </p:nvSpPr>
        <p:spPr>
          <a:xfrm>
            <a:off x="7269048" y="2717632"/>
            <a:ext cx="276512" cy="319473"/>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C03E803-8744-4448-A64E-C576908323AB}"/>
              </a:ext>
            </a:extLst>
          </p:cNvPr>
          <p:cNvSpPr txBox="1"/>
          <p:nvPr/>
        </p:nvSpPr>
        <p:spPr>
          <a:xfrm>
            <a:off x="5947121" y="6035385"/>
            <a:ext cx="3196880" cy="646331"/>
          </a:xfrm>
          <a:prstGeom prst="rect">
            <a:avLst/>
          </a:prstGeom>
          <a:noFill/>
          <a:ln>
            <a:noFill/>
          </a:ln>
        </p:spPr>
        <p:txBody>
          <a:bodyPr wrap="square" rtlCol="0">
            <a:spAutoFit/>
          </a:bodyPr>
          <a:lstStyle/>
          <a:p>
            <a:r>
              <a:rPr lang="zh-CN" altLang="en-US" dirty="0">
                <a:solidFill>
                  <a:schemeClr val="bg2"/>
                </a:solidFill>
              </a:rPr>
              <a:t>缺少对干扰的分类以及干扰对控制</a:t>
            </a:r>
            <a:r>
              <a:rPr lang="en-US" altLang="zh-CN" dirty="0">
                <a:solidFill>
                  <a:schemeClr val="bg2"/>
                </a:solidFill>
              </a:rPr>
              <a:t>-</a:t>
            </a:r>
            <a:r>
              <a:rPr lang="zh-CN" altLang="en-US" dirty="0">
                <a:solidFill>
                  <a:schemeClr val="bg2"/>
                </a:solidFill>
              </a:rPr>
              <a:t>传输联合性能的影响。</a:t>
            </a:r>
          </a:p>
        </p:txBody>
      </p:sp>
      <p:sp>
        <p:nvSpPr>
          <p:cNvPr id="18" name="右大括号 17">
            <a:extLst>
              <a:ext uri="{FF2B5EF4-FFF2-40B4-BE49-F238E27FC236}">
                <a16:creationId xmlns:a16="http://schemas.microsoft.com/office/drawing/2014/main" id="{88923AAD-B573-4EE2-9E70-9FC72A18842A}"/>
              </a:ext>
            </a:extLst>
          </p:cNvPr>
          <p:cNvSpPr/>
          <p:nvPr/>
        </p:nvSpPr>
        <p:spPr>
          <a:xfrm>
            <a:off x="5380883" y="1750250"/>
            <a:ext cx="453982" cy="2534214"/>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a:extLst>
              <a:ext uri="{FF2B5EF4-FFF2-40B4-BE49-F238E27FC236}">
                <a16:creationId xmlns:a16="http://schemas.microsoft.com/office/drawing/2014/main" id="{C2154158-B11A-4377-B877-2E170BA51F82}"/>
              </a:ext>
            </a:extLst>
          </p:cNvPr>
          <p:cNvSpPr/>
          <p:nvPr/>
        </p:nvSpPr>
        <p:spPr>
          <a:xfrm>
            <a:off x="5581370" y="4747377"/>
            <a:ext cx="205689" cy="1118592"/>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5B3B8AE0-C209-47F4-A652-DB8D108D0B8F}"/>
              </a:ext>
            </a:extLst>
          </p:cNvPr>
          <p:cNvCxnSpPr/>
          <p:nvPr/>
        </p:nvCxnSpPr>
        <p:spPr>
          <a:xfrm>
            <a:off x="5034989" y="6358550"/>
            <a:ext cx="766860"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A7C8639-8551-426F-9C1F-6C5B50353CF0}"/>
              </a:ext>
            </a:extLst>
          </p:cNvPr>
          <p:cNvSpPr txBox="1"/>
          <p:nvPr/>
        </p:nvSpPr>
        <p:spPr>
          <a:xfrm>
            <a:off x="5994390" y="4470088"/>
            <a:ext cx="3020084" cy="1477328"/>
          </a:xfrm>
          <a:prstGeom prst="rect">
            <a:avLst/>
          </a:prstGeom>
          <a:noFill/>
          <a:ln>
            <a:noFill/>
          </a:ln>
        </p:spPr>
        <p:txBody>
          <a:bodyPr wrap="square" rtlCol="0">
            <a:spAutoFit/>
          </a:bodyPr>
          <a:lstStyle/>
          <a:p>
            <a:r>
              <a:rPr lang="zh-CN" altLang="en-US" dirty="0"/>
              <a:t>缺少控制器的优化；</a:t>
            </a:r>
            <a:endParaRPr lang="en-US" altLang="zh-CN" dirty="0"/>
          </a:p>
          <a:p>
            <a:r>
              <a:rPr lang="zh-CN" altLang="en-US" dirty="0"/>
              <a:t>控制和通信的直接相加忽略了二者数量级的巨大差距；</a:t>
            </a:r>
            <a:endParaRPr lang="en-US" altLang="zh-CN" dirty="0"/>
          </a:p>
          <a:p>
            <a:r>
              <a:rPr lang="zh-CN" altLang="en-US" dirty="0"/>
              <a:t>鲜少有具体的工业应用场景；</a:t>
            </a:r>
            <a:endParaRPr lang="en-US" altLang="zh-CN" dirty="0"/>
          </a:p>
          <a:p>
            <a:r>
              <a:rPr lang="zh-CN" altLang="en-US" dirty="0"/>
              <a:t>无线传输干扰的影响分析。</a:t>
            </a:r>
            <a:endParaRPr lang="en-US" altLang="zh-CN" dirty="0"/>
          </a:p>
        </p:txBody>
      </p:sp>
    </p:spTree>
    <p:extLst>
      <p:ext uri="{BB962C8B-B14F-4D97-AF65-F5344CB8AC3E}">
        <p14:creationId xmlns:p14="http://schemas.microsoft.com/office/powerpoint/2010/main" val="118128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37621" y="1454888"/>
            <a:ext cx="8372163" cy="5199929"/>
          </a:xfrm>
        </p:spPr>
        <p:txBody>
          <a:bodyPr>
            <a:normAutofit/>
          </a:bodyPr>
          <a:lstStyle/>
          <a:p>
            <a:pPr>
              <a:lnSpc>
                <a:spcPct val="150000"/>
              </a:lnSpc>
            </a:pPr>
            <a:r>
              <a:rPr lang="zh-CN" altLang="en-US" b="1" dirty="0">
                <a:latin typeface="+mn-ea"/>
              </a:rPr>
              <a:t>给定控制系统稳定性约束，从通信角度设计</a:t>
            </a:r>
            <a:endParaRPr lang="en-US" altLang="zh-CN" b="1" dirty="0">
              <a:latin typeface="+mn-ea"/>
            </a:endParaRPr>
          </a:p>
          <a:p>
            <a:pPr lvl="1">
              <a:lnSpc>
                <a:spcPct val="150000"/>
              </a:lnSpc>
            </a:pPr>
            <a:r>
              <a:rPr lang="zh-CN" altLang="en-US" dirty="0">
                <a:latin typeface="+mn-ea"/>
              </a:rPr>
              <a:t>传输协议，以节约传输能耗</a:t>
            </a:r>
            <a:r>
              <a:rPr lang="en-US" altLang="zh-CN" baseline="30000" dirty="0">
                <a:latin typeface="+mn-ea"/>
              </a:rPr>
              <a:t>[5]</a:t>
            </a:r>
          </a:p>
          <a:p>
            <a:pPr lvl="1">
              <a:lnSpc>
                <a:spcPct val="150000"/>
              </a:lnSpc>
            </a:pPr>
            <a:r>
              <a:rPr lang="zh-CN" altLang="en-US" dirty="0">
                <a:latin typeface="+mn-ea"/>
              </a:rPr>
              <a:t>调度策略，以充分利用网络资源</a:t>
            </a:r>
            <a:r>
              <a:rPr lang="en-US" altLang="zh-CN" baseline="30000" dirty="0">
                <a:latin typeface="+mn-ea"/>
              </a:rPr>
              <a:t>[6]</a:t>
            </a:r>
          </a:p>
          <a:p>
            <a:pPr>
              <a:lnSpc>
                <a:spcPct val="150000"/>
              </a:lnSpc>
            </a:pPr>
            <a:r>
              <a:rPr lang="zh-CN" altLang="en-US" b="1" dirty="0">
                <a:latin typeface="+mn-ea"/>
              </a:rPr>
              <a:t>给定通信协议，从控制角度设计</a:t>
            </a:r>
            <a:endParaRPr lang="en-US" altLang="zh-CN" b="1" dirty="0">
              <a:latin typeface="+mn-ea"/>
            </a:endParaRPr>
          </a:p>
          <a:p>
            <a:pPr lvl="1">
              <a:lnSpc>
                <a:spcPct val="150000"/>
              </a:lnSpc>
            </a:pPr>
            <a:r>
              <a:rPr lang="zh-CN" altLang="en-US" dirty="0">
                <a:latin typeface="+mn-ea"/>
              </a:rPr>
              <a:t>针对网络时延、丢包的控制器</a:t>
            </a:r>
            <a:r>
              <a:rPr lang="en-US" altLang="zh-CN" baseline="30000" dirty="0">
                <a:latin typeface="+mn-ea"/>
              </a:rPr>
              <a:t>[7]</a:t>
            </a:r>
          </a:p>
          <a:p>
            <a:pPr lvl="1">
              <a:lnSpc>
                <a:spcPct val="150000"/>
              </a:lnSpc>
            </a:pPr>
            <a:r>
              <a:rPr lang="zh-CN" altLang="en-US" dirty="0">
                <a:latin typeface="+mn-ea"/>
              </a:rPr>
              <a:t>针对丢包、测量噪声的估计器</a:t>
            </a:r>
            <a:r>
              <a:rPr lang="en-US" altLang="zh-CN" baseline="30000" dirty="0">
                <a:latin typeface="+mn-ea"/>
              </a:rPr>
              <a:t>[8]</a:t>
            </a:r>
          </a:p>
          <a:p>
            <a:pPr>
              <a:lnSpc>
                <a:spcPct val="150000"/>
              </a:lnSpc>
            </a:pPr>
            <a:r>
              <a:rPr lang="zh-CN" altLang="en-US" b="1" dirty="0">
                <a:latin typeface="+mn-ea"/>
              </a:rPr>
              <a:t>给定控制</a:t>
            </a:r>
            <a:r>
              <a:rPr lang="en-US" altLang="zh-CN" b="1" dirty="0">
                <a:latin typeface="+mn-ea"/>
              </a:rPr>
              <a:t>-</a:t>
            </a:r>
            <a:r>
              <a:rPr lang="zh-CN" altLang="en-US" b="1" dirty="0">
                <a:latin typeface="+mn-ea"/>
              </a:rPr>
              <a:t>传输（通信）联合性能函数，研究</a:t>
            </a:r>
            <a:endParaRPr lang="en-US" altLang="zh-CN" b="1" dirty="0">
              <a:latin typeface="+mn-ea"/>
            </a:endParaRPr>
          </a:p>
          <a:p>
            <a:pPr lvl="1">
              <a:lnSpc>
                <a:spcPct val="150000"/>
              </a:lnSpc>
            </a:pPr>
            <a:r>
              <a:rPr lang="zh-CN" altLang="en-US" dirty="0">
                <a:latin typeface="+mn-ea"/>
              </a:rPr>
              <a:t>给定信道下的传输功率最优分配方法</a:t>
            </a:r>
            <a:r>
              <a:rPr lang="en-US" altLang="zh-CN" baseline="30000" dirty="0">
                <a:latin typeface="+mn-ea"/>
              </a:rPr>
              <a:t>[9]</a:t>
            </a:r>
          </a:p>
          <a:p>
            <a:pPr lvl="1">
              <a:lnSpc>
                <a:spcPct val="150000"/>
              </a:lnSpc>
            </a:pPr>
            <a:r>
              <a:rPr lang="zh-CN" altLang="en-US" dirty="0">
                <a:latin typeface="+mn-ea"/>
              </a:rPr>
              <a:t>超可靠</a:t>
            </a:r>
            <a:r>
              <a:rPr lang="en-US" altLang="zh-CN" dirty="0">
                <a:latin typeface="+mn-ea"/>
              </a:rPr>
              <a:t>-</a:t>
            </a:r>
            <a:r>
              <a:rPr lang="zh-CN" altLang="en-US" dirty="0">
                <a:latin typeface="+mn-ea"/>
              </a:rPr>
              <a:t>低时延传输时的控制</a:t>
            </a:r>
            <a:r>
              <a:rPr lang="en-US" altLang="zh-CN" dirty="0">
                <a:latin typeface="+mn-ea"/>
              </a:rPr>
              <a:t>-</a:t>
            </a:r>
            <a:r>
              <a:rPr lang="zh-CN" altLang="en-US" dirty="0">
                <a:latin typeface="+mn-ea"/>
              </a:rPr>
              <a:t>通信平均能耗</a:t>
            </a:r>
            <a:r>
              <a:rPr lang="en-US" altLang="zh-CN" baseline="30000" dirty="0">
                <a:latin typeface="+mn-ea"/>
              </a:rPr>
              <a:t>[10]</a:t>
            </a:r>
          </a:p>
          <a:p>
            <a:pPr>
              <a:lnSpc>
                <a:spcPct val="150000"/>
              </a:lnSpc>
            </a:pPr>
            <a:r>
              <a:rPr lang="zh-CN" altLang="en-US" b="1" dirty="0">
                <a:solidFill>
                  <a:schemeClr val="bg2"/>
                </a:solidFill>
                <a:latin typeface="+mn-ea"/>
              </a:rPr>
              <a:t>工业复杂环境干扰对系统性能的影响</a:t>
            </a:r>
            <a:r>
              <a:rPr lang="en-US" altLang="zh-CN" baseline="30000" dirty="0">
                <a:solidFill>
                  <a:schemeClr val="bg2"/>
                </a:solidFill>
                <a:latin typeface="+mn-ea"/>
              </a:rPr>
              <a:t>[4]</a:t>
            </a:r>
          </a:p>
        </p:txBody>
      </p:sp>
      <p:sp>
        <p:nvSpPr>
          <p:cNvPr id="3" name="标题 2"/>
          <p:cNvSpPr>
            <a:spLocks noGrp="1"/>
          </p:cNvSpPr>
          <p:nvPr>
            <p:ph type="title"/>
          </p:nvPr>
        </p:nvSpPr>
        <p:spPr/>
        <p:txBody>
          <a:bodyPr/>
          <a:lstStyle/>
          <a:p>
            <a:r>
              <a:rPr lang="zh-CN" altLang="en-US" dirty="0"/>
              <a:t>工业网络系统研究现状</a:t>
            </a:r>
          </a:p>
        </p:txBody>
      </p:sp>
      <p:sp>
        <p:nvSpPr>
          <p:cNvPr id="5" name="文本框 4">
            <a:extLst>
              <a:ext uri="{FF2B5EF4-FFF2-40B4-BE49-F238E27FC236}">
                <a16:creationId xmlns:a16="http://schemas.microsoft.com/office/drawing/2014/main" id="{B79CFAA2-07E9-432A-8DBE-D4B70E6E40F6}"/>
              </a:ext>
            </a:extLst>
          </p:cNvPr>
          <p:cNvSpPr txBox="1"/>
          <p:nvPr/>
        </p:nvSpPr>
        <p:spPr>
          <a:xfrm>
            <a:off x="6186639" y="1711138"/>
            <a:ext cx="2635589" cy="923330"/>
          </a:xfrm>
          <a:prstGeom prst="rect">
            <a:avLst/>
          </a:prstGeom>
          <a:noFill/>
        </p:spPr>
        <p:txBody>
          <a:bodyPr wrap="square" rtlCol="0">
            <a:spAutoFit/>
          </a:bodyPr>
          <a:lstStyle/>
          <a:p>
            <a:r>
              <a:rPr lang="zh-CN" altLang="en-US" dirty="0"/>
              <a:t>给定</a:t>
            </a:r>
            <a:r>
              <a:rPr lang="zh-CN" altLang="en-US" b="1" dirty="0"/>
              <a:t>控制</a:t>
            </a:r>
            <a:r>
              <a:rPr lang="en-US" altLang="zh-CN" b="1" dirty="0"/>
              <a:t>/</a:t>
            </a:r>
            <a:r>
              <a:rPr lang="zh-CN" altLang="en-US" b="1" dirty="0"/>
              <a:t>通信</a:t>
            </a:r>
            <a:r>
              <a:rPr lang="zh-CN" altLang="en-US" dirty="0"/>
              <a:t>约束，</a:t>
            </a:r>
            <a:endParaRPr lang="en-US" altLang="zh-CN" dirty="0"/>
          </a:p>
          <a:p>
            <a:r>
              <a:rPr lang="zh-CN" altLang="en-US" dirty="0"/>
              <a:t>从</a:t>
            </a:r>
            <a:r>
              <a:rPr lang="zh-CN" altLang="en-US" b="1" dirty="0"/>
              <a:t>通信</a:t>
            </a:r>
            <a:r>
              <a:rPr lang="en-US" altLang="zh-CN" b="1" dirty="0"/>
              <a:t>/</a:t>
            </a:r>
            <a:r>
              <a:rPr lang="zh-CN" altLang="en-US" b="1" dirty="0"/>
              <a:t>控制</a:t>
            </a:r>
            <a:r>
              <a:rPr lang="zh-CN" altLang="en-US" dirty="0"/>
              <a:t>的角度设计算法等满足约束。</a:t>
            </a:r>
          </a:p>
        </p:txBody>
      </p:sp>
      <p:sp>
        <p:nvSpPr>
          <p:cNvPr id="6" name="文本框 5">
            <a:extLst>
              <a:ext uri="{FF2B5EF4-FFF2-40B4-BE49-F238E27FC236}">
                <a16:creationId xmlns:a16="http://schemas.microsoft.com/office/drawing/2014/main" id="{FAB3E1F3-D7D9-46DB-A33D-10CF04407A62}"/>
              </a:ext>
            </a:extLst>
          </p:cNvPr>
          <p:cNvSpPr txBox="1"/>
          <p:nvPr/>
        </p:nvSpPr>
        <p:spPr>
          <a:xfrm>
            <a:off x="6070871" y="3082156"/>
            <a:ext cx="2867123" cy="1200329"/>
          </a:xfrm>
          <a:prstGeom prst="rect">
            <a:avLst/>
          </a:prstGeom>
          <a:noFill/>
        </p:spPr>
        <p:txBody>
          <a:bodyPr wrap="square" rtlCol="0">
            <a:spAutoFit/>
          </a:bodyPr>
          <a:lstStyle/>
          <a:p>
            <a:r>
              <a:rPr lang="zh-CN" altLang="en-US" dirty="0"/>
              <a:t>由于工业网络系统中控制系统和传输网络性能的紧密耦合关系，</a:t>
            </a:r>
            <a:r>
              <a:rPr lang="zh-CN" altLang="en-US" b="1" dirty="0"/>
              <a:t>系统的综合性能可能允许进一步提高</a:t>
            </a:r>
            <a:r>
              <a:rPr lang="zh-CN" altLang="en-US" dirty="0"/>
              <a:t>。</a:t>
            </a:r>
          </a:p>
        </p:txBody>
      </p:sp>
      <p:sp>
        <p:nvSpPr>
          <p:cNvPr id="7" name="箭头: 下 6">
            <a:extLst>
              <a:ext uri="{FF2B5EF4-FFF2-40B4-BE49-F238E27FC236}">
                <a16:creationId xmlns:a16="http://schemas.microsoft.com/office/drawing/2014/main" id="{249FCA8C-4A9A-4AA5-9BD0-1CBEF1B54CB0}"/>
              </a:ext>
            </a:extLst>
          </p:cNvPr>
          <p:cNvSpPr/>
          <p:nvPr/>
        </p:nvSpPr>
        <p:spPr>
          <a:xfrm>
            <a:off x="7269048" y="2717632"/>
            <a:ext cx="276512" cy="319473"/>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C03E803-8744-4448-A64E-C576908323AB}"/>
              </a:ext>
            </a:extLst>
          </p:cNvPr>
          <p:cNvSpPr txBox="1"/>
          <p:nvPr/>
        </p:nvSpPr>
        <p:spPr>
          <a:xfrm>
            <a:off x="5947121" y="6035385"/>
            <a:ext cx="3196880" cy="646331"/>
          </a:xfrm>
          <a:prstGeom prst="rect">
            <a:avLst/>
          </a:prstGeom>
          <a:noFill/>
          <a:ln>
            <a:noFill/>
          </a:ln>
        </p:spPr>
        <p:txBody>
          <a:bodyPr wrap="square" rtlCol="0">
            <a:spAutoFit/>
          </a:bodyPr>
          <a:lstStyle/>
          <a:p>
            <a:r>
              <a:rPr lang="zh-CN" altLang="en-US" dirty="0">
                <a:solidFill>
                  <a:schemeClr val="bg2"/>
                </a:solidFill>
              </a:rPr>
              <a:t>缺少对干扰的分类以及干扰对控制</a:t>
            </a:r>
            <a:r>
              <a:rPr lang="en-US" altLang="zh-CN" dirty="0">
                <a:solidFill>
                  <a:schemeClr val="bg2"/>
                </a:solidFill>
              </a:rPr>
              <a:t>-</a:t>
            </a:r>
            <a:r>
              <a:rPr lang="zh-CN" altLang="en-US" dirty="0">
                <a:solidFill>
                  <a:schemeClr val="bg2"/>
                </a:solidFill>
              </a:rPr>
              <a:t>传输联合性能的影响。</a:t>
            </a:r>
          </a:p>
        </p:txBody>
      </p:sp>
      <p:sp>
        <p:nvSpPr>
          <p:cNvPr id="18" name="右大括号 17">
            <a:extLst>
              <a:ext uri="{FF2B5EF4-FFF2-40B4-BE49-F238E27FC236}">
                <a16:creationId xmlns:a16="http://schemas.microsoft.com/office/drawing/2014/main" id="{88923AAD-B573-4EE2-9E70-9FC72A18842A}"/>
              </a:ext>
            </a:extLst>
          </p:cNvPr>
          <p:cNvSpPr/>
          <p:nvPr/>
        </p:nvSpPr>
        <p:spPr>
          <a:xfrm>
            <a:off x="5380883" y="1750250"/>
            <a:ext cx="453982" cy="2534214"/>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a:extLst>
              <a:ext uri="{FF2B5EF4-FFF2-40B4-BE49-F238E27FC236}">
                <a16:creationId xmlns:a16="http://schemas.microsoft.com/office/drawing/2014/main" id="{C2154158-B11A-4377-B877-2E170BA51F82}"/>
              </a:ext>
            </a:extLst>
          </p:cNvPr>
          <p:cNvSpPr/>
          <p:nvPr/>
        </p:nvSpPr>
        <p:spPr>
          <a:xfrm>
            <a:off x="5581370" y="4747377"/>
            <a:ext cx="205689" cy="1118592"/>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5B3B8AE0-C209-47F4-A652-DB8D108D0B8F}"/>
              </a:ext>
            </a:extLst>
          </p:cNvPr>
          <p:cNvCxnSpPr/>
          <p:nvPr/>
        </p:nvCxnSpPr>
        <p:spPr>
          <a:xfrm>
            <a:off x="5034989" y="6358550"/>
            <a:ext cx="766860"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A7C8639-8551-426F-9C1F-6C5B50353CF0}"/>
              </a:ext>
            </a:extLst>
          </p:cNvPr>
          <p:cNvSpPr txBox="1"/>
          <p:nvPr/>
        </p:nvSpPr>
        <p:spPr>
          <a:xfrm>
            <a:off x="5994390" y="4470088"/>
            <a:ext cx="3020084" cy="1477328"/>
          </a:xfrm>
          <a:prstGeom prst="rect">
            <a:avLst/>
          </a:prstGeom>
          <a:noFill/>
          <a:ln>
            <a:noFill/>
          </a:ln>
        </p:spPr>
        <p:txBody>
          <a:bodyPr wrap="square" rtlCol="0">
            <a:spAutoFit/>
          </a:bodyPr>
          <a:lstStyle/>
          <a:p>
            <a:r>
              <a:rPr lang="zh-CN" altLang="en-US" dirty="0"/>
              <a:t>缺少控制器的优化；</a:t>
            </a:r>
            <a:endParaRPr lang="en-US" altLang="zh-CN" dirty="0"/>
          </a:p>
          <a:p>
            <a:r>
              <a:rPr lang="zh-CN" altLang="en-US" dirty="0"/>
              <a:t>控制和通信的直接相加忽略了二者数量级的巨大差距；</a:t>
            </a:r>
            <a:endParaRPr lang="en-US" altLang="zh-CN" dirty="0"/>
          </a:p>
          <a:p>
            <a:r>
              <a:rPr lang="zh-CN" altLang="en-US" dirty="0"/>
              <a:t>鲜少有具体的工业应用场景；</a:t>
            </a:r>
            <a:endParaRPr lang="en-US" altLang="zh-CN" dirty="0"/>
          </a:p>
          <a:p>
            <a:r>
              <a:rPr lang="zh-CN" altLang="en-US" dirty="0"/>
              <a:t>无线传输干扰的影响分析。</a:t>
            </a:r>
            <a:endParaRPr lang="en-US" altLang="zh-CN" dirty="0"/>
          </a:p>
        </p:txBody>
      </p:sp>
      <p:pic>
        <p:nvPicPr>
          <p:cNvPr id="2" name="图片 1">
            <a:extLst>
              <a:ext uri="{FF2B5EF4-FFF2-40B4-BE49-F238E27FC236}">
                <a16:creationId xmlns:a16="http://schemas.microsoft.com/office/drawing/2014/main" id="{EDA74E1A-69F9-43AE-80A3-DA30910C0875}"/>
              </a:ext>
            </a:extLst>
          </p:cNvPr>
          <p:cNvPicPr>
            <a:picLocks noChangeAspect="1"/>
          </p:cNvPicPr>
          <p:nvPr/>
        </p:nvPicPr>
        <p:blipFill>
          <a:blip r:embed="rId3"/>
          <a:stretch>
            <a:fillRect/>
          </a:stretch>
        </p:blipFill>
        <p:spPr>
          <a:xfrm>
            <a:off x="346651" y="5536270"/>
            <a:ext cx="5219529" cy="575989"/>
          </a:xfrm>
          <a:prstGeom prst="rect">
            <a:avLst/>
          </a:prstGeom>
        </p:spPr>
      </p:pic>
    </p:spTree>
    <p:extLst>
      <p:ext uri="{BB962C8B-B14F-4D97-AF65-F5344CB8AC3E}">
        <p14:creationId xmlns:p14="http://schemas.microsoft.com/office/powerpoint/2010/main" val="605842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37621" y="1454888"/>
            <a:ext cx="8372163" cy="5199929"/>
          </a:xfrm>
        </p:spPr>
        <p:txBody>
          <a:bodyPr>
            <a:normAutofit/>
          </a:bodyPr>
          <a:lstStyle/>
          <a:p>
            <a:pPr>
              <a:lnSpc>
                <a:spcPct val="150000"/>
              </a:lnSpc>
            </a:pPr>
            <a:r>
              <a:rPr lang="zh-CN" altLang="en-US" b="1" dirty="0">
                <a:latin typeface="+mn-ea"/>
              </a:rPr>
              <a:t>给定控制系统稳定性约束，从通信角度设计</a:t>
            </a:r>
            <a:endParaRPr lang="en-US" altLang="zh-CN" b="1" dirty="0">
              <a:latin typeface="+mn-ea"/>
            </a:endParaRPr>
          </a:p>
          <a:p>
            <a:pPr lvl="1">
              <a:lnSpc>
                <a:spcPct val="150000"/>
              </a:lnSpc>
            </a:pPr>
            <a:r>
              <a:rPr lang="zh-CN" altLang="en-US" dirty="0">
                <a:latin typeface="+mn-ea"/>
              </a:rPr>
              <a:t>传输协议，以节约传输能耗</a:t>
            </a:r>
            <a:r>
              <a:rPr lang="en-US" altLang="zh-CN" baseline="30000" dirty="0">
                <a:latin typeface="+mn-ea"/>
              </a:rPr>
              <a:t>[5]</a:t>
            </a:r>
          </a:p>
          <a:p>
            <a:pPr lvl="1">
              <a:lnSpc>
                <a:spcPct val="150000"/>
              </a:lnSpc>
            </a:pPr>
            <a:r>
              <a:rPr lang="zh-CN" altLang="en-US" dirty="0">
                <a:latin typeface="+mn-ea"/>
              </a:rPr>
              <a:t>调度策略，以充分利用网络资源</a:t>
            </a:r>
            <a:r>
              <a:rPr lang="en-US" altLang="zh-CN" baseline="30000" dirty="0">
                <a:latin typeface="+mn-ea"/>
              </a:rPr>
              <a:t>[6]</a:t>
            </a:r>
          </a:p>
          <a:p>
            <a:pPr>
              <a:lnSpc>
                <a:spcPct val="150000"/>
              </a:lnSpc>
            </a:pPr>
            <a:r>
              <a:rPr lang="zh-CN" altLang="en-US" b="1" dirty="0">
                <a:latin typeface="+mn-ea"/>
              </a:rPr>
              <a:t>给定通信协议，从控制角度设计</a:t>
            </a:r>
            <a:endParaRPr lang="en-US" altLang="zh-CN" b="1" dirty="0">
              <a:latin typeface="+mn-ea"/>
            </a:endParaRPr>
          </a:p>
          <a:p>
            <a:pPr lvl="1">
              <a:lnSpc>
                <a:spcPct val="150000"/>
              </a:lnSpc>
            </a:pPr>
            <a:r>
              <a:rPr lang="zh-CN" altLang="en-US" dirty="0">
                <a:latin typeface="+mn-ea"/>
              </a:rPr>
              <a:t>针对网络时延、丢包的控制器</a:t>
            </a:r>
            <a:r>
              <a:rPr lang="en-US" altLang="zh-CN" baseline="30000" dirty="0">
                <a:latin typeface="+mn-ea"/>
              </a:rPr>
              <a:t>[7]</a:t>
            </a:r>
          </a:p>
          <a:p>
            <a:pPr lvl="1">
              <a:lnSpc>
                <a:spcPct val="150000"/>
              </a:lnSpc>
            </a:pPr>
            <a:r>
              <a:rPr lang="zh-CN" altLang="en-US" dirty="0">
                <a:latin typeface="+mn-ea"/>
              </a:rPr>
              <a:t>针对丢包、测量噪声的估计器</a:t>
            </a:r>
            <a:r>
              <a:rPr lang="en-US" altLang="zh-CN" baseline="30000" dirty="0">
                <a:latin typeface="+mn-ea"/>
              </a:rPr>
              <a:t>[8]</a:t>
            </a:r>
          </a:p>
          <a:p>
            <a:pPr>
              <a:lnSpc>
                <a:spcPct val="150000"/>
              </a:lnSpc>
            </a:pPr>
            <a:r>
              <a:rPr lang="zh-CN" altLang="en-US" b="1" dirty="0">
                <a:latin typeface="+mn-ea"/>
              </a:rPr>
              <a:t>给定控制</a:t>
            </a:r>
            <a:r>
              <a:rPr lang="en-US" altLang="zh-CN" b="1" dirty="0">
                <a:latin typeface="+mn-ea"/>
              </a:rPr>
              <a:t>-</a:t>
            </a:r>
            <a:r>
              <a:rPr lang="zh-CN" altLang="en-US" b="1" dirty="0">
                <a:latin typeface="+mn-ea"/>
              </a:rPr>
              <a:t>传输（通信）联合性能函数，研究</a:t>
            </a:r>
            <a:endParaRPr lang="en-US" altLang="zh-CN" b="1" dirty="0">
              <a:latin typeface="+mn-ea"/>
            </a:endParaRPr>
          </a:p>
          <a:p>
            <a:pPr lvl="1">
              <a:lnSpc>
                <a:spcPct val="150000"/>
              </a:lnSpc>
            </a:pPr>
            <a:r>
              <a:rPr lang="zh-CN" altLang="en-US" dirty="0">
                <a:latin typeface="+mn-ea"/>
              </a:rPr>
              <a:t>给定信道下的传输功率最优分配方法</a:t>
            </a:r>
            <a:r>
              <a:rPr lang="en-US" altLang="zh-CN" baseline="30000" dirty="0">
                <a:latin typeface="+mn-ea"/>
              </a:rPr>
              <a:t>[9]</a:t>
            </a:r>
          </a:p>
          <a:p>
            <a:pPr lvl="1">
              <a:lnSpc>
                <a:spcPct val="150000"/>
              </a:lnSpc>
            </a:pPr>
            <a:r>
              <a:rPr lang="zh-CN" altLang="en-US" dirty="0">
                <a:latin typeface="+mn-ea"/>
              </a:rPr>
              <a:t>超可靠</a:t>
            </a:r>
            <a:r>
              <a:rPr lang="en-US" altLang="zh-CN" dirty="0">
                <a:latin typeface="+mn-ea"/>
              </a:rPr>
              <a:t>-</a:t>
            </a:r>
            <a:r>
              <a:rPr lang="zh-CN" altLang="en-US" dirty="0">
                <a:latin typeface="+mn-ea"/>
              </a:rPr>
              <a:t>低时延传输时的控制</a:t>
            </a:r>
            <a:r>
              <a:rPr lang="en-US" altLang="zh-CN" dirty="0">
                <a:latin typeface="+mn-ea"/>
              </a:rPr>
              <a:t>-</a:t>
            </a:r>
            <a:r>
              <a:rPr lang="zh-CN" altLang="en-US" dirty="0">
                <a:latin typeface="+mn-ea"/>
              </a:rPr>
              <a:t>通信平均能耗</a:t>
            </a:r>
            <a:r>
              <a:rPr lang="en-US" altLang="zh-CN" baseline="30000" dirty="0">
                <a:latin typeface="+mn-ea"/>
              </a:rPr>
              <a:t>[10]</a:t>
            </a:r>
          </a:p>
          <a:p>
            <a:pPr>
              <a:lnSpc>
                <a:spcPct val="150000"/>
              </a:lnSpc>
            </a:pPr>
            <a:r>
              <a:rPr lang="zh-CN" altLang="en-US" b="1" dirty="0">
                <a:latin typeface="+mn-ea"/>
              </a:rPr>
              <a:t>工业复杂环境干扰对系统性能的影响</a:t>
            </a:r>
            <a:r>
              <a:rPr lang="en-US" altLang="zh-CN" baseline="30000" dirty="0">
                <a:latin typeface="+mn-ea"/>
              </a:rPr>
              <a:t>[4]</a:t>
            </a:r>
          </a:p>
        </p:txBody>
      </p:sp>
      <p:sp>
        <p:nvSpPr>
          <p:cNvPr id="3" name="标题 2"/>
          <p:cNvSpPr>
            <a:spLocks noGrp="1"/>
          </p:cNvSpPr>
          <p:nvPr>
            <p:ph type="title"/>
          </p:nvPr>
        </p:nvSpPr>
        <p:spPr/>
        <p:txBody>
          <a:bodyPr/>
          <a:lstStyle/>
          <a:p>
            <a:r>
              <a:rPr lang="zh-CN" altLang="en-US" dirty="0"/>
              <a:t>工业网络系统研究现状</a:t>
            </a:r>
          </a:p>
        </p:txBody>
      </p:sp>
      <p:sp>
        <p:nvSpPr>
          <p:cNvPr id="5" name="文本框 4">
            <a:extLst>
              <a:ext uri="{FF2B5EF4-FFF2-40B4-BE49-F238E27FC236}">
                <a16:creationId xmlns:a16="http://schemas.microsoft.com/office/drawing/2014/main" id="{B79CFAA2-07E9-432A-8DBE-D4B70E6E40F6}"/>
              </a:ext>
            </a:extLst>
          </p:cNvPr>
          <p:cNvSpPr txBox="1"/>
          <p:nvPr/>
        </p:nvSpPr>
        <p:spPr>
          <a:xfrm>
            <a:off x="6186639" y="1711138"/>
            <a:ext cx="2635589" cy="923330"/>
          </a:xfrm>
          <a:prstGeom prst="rect">
            <a:avLst/>
          </a:prstGeom>
          <a:noFill/>
        </p:spPr>
        <p:txBody>
          <a:bodyPr wrap="square" rtlCol="0">
            <a:spAutoFit/>
          </a:bodyPr>
          <a:lstStyle/>
          <a:p>
            <a:r>
              <a:rPr lang="zh-CN" altLang="en-US" dirty="0"/>
              <a:t>给定</a:t>
            </a:r>
            <a:r>
              <a:rPr lang="zh-CN" altLang="en-US" b="1" dirty="0"/>
              <a:t>控制</a:t>
            </a:r>
            <a:r>
              <a:rPr lang="en-US" altLang="zh-CN" b="1" dirty="0"/>
              <a:t>/</a:t>
            </a:r>
            <a:r>
              <a:rPr lang="zh-CN" altLang="en-US" b="1" dirty="0"/>
              <a:t>通信</a:t>
            </a:r>
            <a:r>
              <a:rPr lang="zh-CN" altLang="en-US" dirty="0"/>
              <a:t>约束，</a:t>
            </a:r>
            <a:endParaRPr lang="en-US" altLang="zh-CN" dirty="0"/>
          </a:p>
          <a:p>
            <a:r>
              <a:rPr lang="zh-CN" altLang="en-US" dirty="0"/>
              <a:t>从</a:t>
            </a:r>
            <a:r>
              <a:rPr lang="zh-CN" altLang="en-US" b="1" dirty="0"/>
              <a:t>通信</a:t>
            </a:r>
            <a:r>
              <a:rPr lang="en-US" altLang="zh-CN" b="1" dirty="0"/>
              <a:t>/</a:t>
            </a:r>
            <a:r>
              <a:rPr lang="zh-CN" altLang="en-US" b="1" dirty="0"/>
              <a:t>控制</a:t>
            </a:r>
            <a:r>
              <a:rPr lang="zh-CN" altLang="en-US" dirty="0"/>
              <a:t>的角度设计算法等满足约束。</a:t>
            </a:r>
          </a:p>
        </p:txBody>
      </p:sp>
      <p:sp>
        <p:nvSpPr>
          <p:cNvPr id="6" name="文本框 5">
            <a:extLst>
              <a:ext uri="{FF2B5EF4-FFF2-40B4-BE49-F238E27FC236}">
                <a16:creationId xmlns:a16="http://schemas.microsoft.com/office/drawing/2014/main" id="{FAB3E1F3-D7D9-46DB-A33D-10CF04407A62}"/>
              </a:ext>
            </a:extLst>
          </p:cNvPr>
          <p:cNvSpPr txBox="1"/>
          <p:nvPr/>
        </p:nvSpPr>
        <p:spPr>
          <a:xfrm>
            <a:off x="6070871" y="3082156"/>
            <a:ext cx="2867123" cy="1200329"/>
          </a:xfrm>
          <a:prstGeom prst="rect">
            <a:avLst/>
          </a:prstGeom>
          <a:noFill/>
        </p:spPr>
        <p:txBody>
          <a:bodyPr wrap="square" rtlCol="0">
            <a:spAutoFit/>
          </a:bodyPr>
          <a:lstStyle/>
          <a:p>
            <a:r>
              <a:rPr lang="zh-CN" altLang="en-US" dirty="0"/>
              <a:t>由于工业网络系统中控制系统和传输网络性能的紧密耦合关系，</a:t>
            </a:r>
            <a:r>
              <a:rPr lang="zh-CN" altLang="en-US" b="1" dirty="0"/>
              <a:t>系统的综合性能可能允许进一步提高</a:t>
            </a:r>
            <a:r>
              <a:rPr lang="zh-CN" altLang="en-US" dirty="0"/>
              <a:t>。</a:t>
            </a:r>
          </a:p>
        </p:txBody>
      </p:sp>
      <p:sp>
        <p:nvSpPr>
          <p:cNvPr id="7" name="箭头: 下 6">
            <a:extLst>
              <a:ext uri="{FF2B5EF4-FFF2-40B4-BE49-F238E27FC236}">
                <a16:creationId xmlns:a16="http://schemas.microsoft.com/office/drawing/2014/main" id="{249FCA8C-4A9A-4AA5-9BD0-1CBEF1B54CB0}"/>
              </a:ext>
            </a:extLst>
          </p:cNvPr>
          <p:cNvSpPr/>
          <p:nvPr/>
        </p:nvSpPr>
        <p:spPr>
          <a:xfrm>
            <a:off x="7269048" y="2717632"/>
            <a:ext cx="276512" cy="319473"/>
          </a:xfrm>
          <a:prstGeom prst="downArrow">
            <a:avLst/>
          </a:prstGeom>
          <a:solidFill>
            <a:srgbClr val="588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C03E803-8744-4448-A64E-C576908323AB}"/>
              </a:ext>
            </a:extLst>
          </p:cNvPr>
          <p:cNvSpPr txBox="1"/>
          <p:nvPr/>
        </p:nvSpPr>
        <p:spPr>
          <a:xfrm>
            <a:off x="5947121" y="6035385"/>
            <a:ext cx="3196880" cy="646331"/>
          </a:xfrm>
          <a:prstGeom prst="rect">
            <a:avLst/>
          </a:prstGeom>
          <a:noFill/>
          <a:ln>
            <a:noFill/>
          </a:ln>
        </p:spPr>
        <p:txBody>
          <a:bodyPr wrap="square" rtlCol="0">
            <a:spAutoFit/>
          </a:bodyPr>
          <a:lstStyle/>
          <a:p>
            <a:r>
              <a:rPr lang="zh-CN" altLang="en-US" dirty="0"/>
              <a:t>缺少对干扰的分类以及干扰对控制</a:t>
            </a:r>
            <a:r>
              <a:rPr lang="en-US" altLang="zh-CN" dirty="0"/>
              <a:t>-</a:t>
            </a:r>
            <a:r>
              <a:rPr lang="zh-CN" altLang="en-US" dirty="0"/>
              <a:t>传输联合性能的影响。</a:t>
            </a:r>
          </a:p>
        </p:txBody>
      </p:sp>
      <p:sp>
        <p:nvSpPr>
          <p:cNvPr id="18" name="右大括号 17">
            <a:extLst>
              <a:ext uri="{FF2B5EF4-FFF2-40B4-BE49-F238E27FC236}">
                <a16:creationId xmlns:a16="http://schemas.microsoft.com/office/drawing/2014/main" id="{88923AAD-B573-4EE2-9E70-9FC72A18842A}"/>
              </a:ext>
            </a:extLst>
          </p:cNvPr>
          <p:cNvSpPr/>
          <p:nvPr/>
        </p:nvSpPr>
        <p:spPr>
          <a:xfrm>
            <a:off x="5380883" y="1750250"/>
            <a:ext cx="453982" cy="2534214"/>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a:extLst>
              <a:ext uri="{FF2B5EF4-FFF2-40B4-BE49-F238E27FC236}">
                <a16:creationId xmlns:a16="http://schemas.microsoft.com/office/drawing/2014/main" id="{C2154158-B11A-4377-B877-2E170BA51F82}"/>
              </a:ext>
            </a:extLst>
          </p:cNvPr>
          <p:cNvSpPr/>
          <p:nvPr/>
        </p:nvSpPr>
        <p:spPr>
          <a:xfrm>
            <a:off x="5581370" y="4747377"/>
            <a:ext cx="205689" cy="1118592"/>
          </a:xfrm>
          <a:prstGeom prst="rightBrace">
            <a:avLst>
              <a:gd name="adj1" fmla="val 61874"/>
              <a:gd name="adj2" fmla="val 50000"/>
            </a:avLst>
          </a:prstGeom>
          <a:ln w="38100">
            <a:solidFill>
              <a:srgbClr val="5885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5B3B8AE0-C209-47F4-A652-DB8D108D0B8F}"/>
              </a:ext>
            </a:extLst>
          </p:cNvPr>
          <p:cNvCxnSpPr/>
          <p:nvPr/>
        </p:nvCxnSpPr>
        <p:spPr>
          <a:xfrm>
            <a:off x="5034989" y="6358550"/>
            <a:ext cx="766860" cy="0"/>
          </a:xfrm>
          <a:prstGeom prst="straightConnector1">
            <a:avLst/>
          </a:prstGeom>
          <a:ln w="38100">
            <a:solidFill>
              <a:srgbClr val="5885BE"/>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169D653-2EE0-4D87-83D2-5EB2F1CD6C8E}"/>
              </a:ext>
            </a:extLst>
          </p:cNvPr>
          <p:cNvSpPr txBox="1"/>
          <p:nvPr/>
        </p:nvSpPr>
        <p:spPr>
          <a:xfrm>
            <a:off x="5994390" y="4470088"/>
            <a:ext cx="3020084" cy="1477328"/>
          </a:xfrm>
          <a:prstGeom prst="rect">
            <a:avLst/>
          </a:prstGeom>
          <a:noFill/>
          <a:ln>
            <a:noFill/>
          </a:ln>
        </p:spPr>
        <p:txBody>
          <a:bodyPr wrap="square" rtlCol="0">
            <a:spAutoFit/>
          </a:bodyPr>
          <a:lstStyle/>
          <a:p>
            <a:r>
              <a:rPr lang="zh-CN" altLang="en-US" dirty="0"/>
              <a:t>缺少控制器的优化；</a:t>
            </a:r>
            <a:endParaRPr lang="en-US" altLang="zh-CN" dirty="0"/>
          </a:p>
          <a:p>
            <a:r>
              <a:rPr lang="zh-CN" altLang="en-US" dirty="0"/>
              <a:t>控制和通信的直接相加忽略了二者数量级的巨大差距；</a:t>
            </a:r>
            <a:endParaRPr lang="en-US" altLang="zh-CN" dirty="0"/>
          </a:p>
          <a:p>
            <a:r>
              <a:rPr lang="zh-CN" altLang="en-US" dirty="0"/>
              <a:t>鲜少有具体的工业应用场景；</a:t>
            </a:r>
            <a:endParaRPr lang="en-US" altLang="zh-CN" dirty="0"/>
          </a:p>
          <a:p>
            <a:r>
              <a:rPr lang="zh-CN" altLang="en-US" dirty="0"/>
              <a:t>无线传输干扰的影响分析。</a:t>
            </a:r>
            <a:endParaRPr lang="en-US" altLang="zh-CN" dirty="0"/>
          </a:p>
        </p:txBody>
      </p:sp>
    </p:spTree>
    <p:extLst>
      <p:ext uri="{BB962C8B-B14F-4D97-AF65-F5344CB8AC3E}">
        <p14:creationId xmlns:p14="http://schemas.microsoft.com/office/powerpoint/2010/main" val="1400920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9C958388-88BF-48D0-98CD-3AB21750B302}"/>
              </a:ext>
            </a:extLst>
          </p:cNvPr>
          <p:cNvGrpSpPr/>
          <p:nvPr/>
        </p:nvGrpSpPr>
        <p:grpSpPr>
          <a:xfrm>
            <a:off x="1788269" y="1569880"/>
            <a:ext cx="843427" cy="443226"/>
            <a:chOff x="666810" y="2586037"/>
            <a:chExt cx="468000" cy="245937"/>
          </a:xfrm>
          <a:solidFill>
            <a:srgbClr val="B5B5B6"/>
          </a:solidFill>
        </p:grpSpPr>
        <p:sp>
          <p:nvSpPr>
            <p:cNvPr id="17" name="Freeform 10">
              <a:extLst>
                <a:ext uri="{FF2B5EF4-FFF2-40B4-BE49-F238E27FC236}">
                  <a16:creationId xmlns:a16="http://schemas.microsoft.com/office/drawing/2014/main" id="{DC34B9B1-1808-4087-A217-4625681F37F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C5838AF2-CF47-42EC-88EA-F2467AA887A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B6017DB6-055A-4463-8482-46EB9D7E6227}"/>
              </a:ext>
            </a:extLst>
          </p:cNvPr>
          <p:cNvCxnSpPr>
            <a:stCxn id="17" idx="6"/>
          </p:cNvCxnSpPr>
          <p:nvPr/>
        </p:nvCxnSpPr>
        <p:spPr>
          <a:xfrm>
            <a:off x="2480767" y="1977545"/>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E1C123C-0229-4495-B34F-40227CE553CD}"/>
              </a:ext>
            </a:extLst>
          </p:cNvPr>
          <p:cNvSpPr txBox="1"/>
          <p:nvPr/>
        </p:nvSpPr>
        <p:spPr>
          <a:xfrm>
            <a:off x="2861807" y="1541064"/>
            <a:ext cx="2929393" cy="461665"/>
          </a:xfrm>
          <a:prstGeom prst="rect">
            <a:avLst/>
          </a:prstGeom>
          <a:noFill/>
        </p:spPr>
        <p:txBody>
          <a:bodyPr wrap="square" rtlCol="0">
            <a:spAutoFit/>
          </a:bodyPr>
          <a:lstStyle/>
          <a:p>
            <a:r>
              <a:rPr lang="zh-CN" altLang="en-US" sz="2400" b="1" dirty="0">
                <a:solidFill>
                  <a:srgbClr val="B5B5B6"/>
                </a:solidFill>
              </a:rPr>
              <a:t>研究背景及现状</a:t>
            </a:r>
          </a:p>
        </p:txBody>
      </p:sp>
      <p:grpSp>
        <p:nvGrpSpPr>
          <p:cNvPr id="21" name="组合 20">
            <a:extLst>
              <a:ext uri="{FF2B5EF4-FFF2-40B4-BE49-F238E27FC236}">
                <a16:creationId xmlns:a16="http://schemas.microsoft.com/office/drawing/2014/main" id="{0AF8AB42-D05F-4148-BD46-F52C9F3A9DE4}"/>
              </a:ext>
            </a:extLst>
          </p:cNvPr>
          <p:cNvGrpSpPr/>
          <p:nvPr/>
        </p:nvGrpSpPr>
        <p:grpSpPr>
          <a:xfrm>
            <a:off x="1788269" y="2352067"/>
            <a:ext cx="843427" cy="443226"/>
            <a:chOff x="666810" y="2586037"/>
            <a:chExt cx="468000" cy="245937"/>
          </a:xfrm>
          <a:solidFill>
            <a:srgbClr val="004098"/>
          </a:solidFill>
        </p:grpSpPr>
        <p:sp>
          <p:nvSpPr>
            <p:cNvPr id="22" name="Freeform 10">
              <a:extLst>
                <a:ext uri="{FF2B5EF4-FFF2-40B4-BE49-F238E27FC236}">
                  <a16:creationId xmlns:a16="http://schemas.microsoft.com/office/drawing/2014/main" id="{24A52ED6-5BBE-4F6D-A94A-7E8451B8FDAB}"/>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1E7EC63-446D-4346-BC70-C9A50BD04AE6}"/>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47B7297-25D7-4FF4-B2F9-58CEF783916E}"/>
              </a:ext>
            </a:extLst>
          </p:cNvPr>
          <p:cNvCxnSpPr>
            <a:cxnSpLocks/>
            <a:stCxn id="22" idx="6"/>
          </p:cNvCxnSpPr>
          <p:nvPr/>
        </p:nvCxnSpPr>
        <p:spPr>
          <a:xfrm>
            <a:off x="2480767" y="2759732"/>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81C0DDC-8B63-4E24-96D4-881C2B6D0F6B}"/>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t>主要研究内容</a:t>
            </a:r>
          </a:p>
        </p:txBody>
      </p:sp>
      <p:grpSp>
        <p:nvGrpSpPr>
          <p:cNvPr id="26" name="组合 25">
            <a:extLst>
              <a:ext uri="{FF2B5EF4-FFF2-40B4-BE49-F238E27FC236}">
                <a16:creationId xmlns:a16="http://schemas.microsoft.com/office/drawing/2014/main" id="{26CAF4C9-597D-4D3A-BDB3-A79128B5427E}"/>
              </a:ext>
            </a:extLst>
          </p:cNvPr>
          <p:cNvGrpSpPr/>
          <p:nvPr/>
        </p:nvGrpSpPr>
        <p:grpSpPr>
          <a:xfrm>
            <a:off x="1788269" y="4887894"/>
            <a:ext cx="843427" cy="443226"/>
            <a:chOff x="666810" y="2586037"/>
            <a:chExt cx="468000" cy="245937"/>
          </a:xfrm>
          <a:solidFill>
            <a:srgbClr val="B5B5B6"/>
          </a:solidFill>
        </p:grpSpPr>
        <p:sp>
          <p:nvSpPr>
            <p:cNvPr id="27" name="Freeform 10">
              <a:extLst>
                <a:ext uri="{FF2B5EF4-FFF2-40B4-BE49-F238E27FC236}">
                  <a16:creationId xmlns:a16="http://schemas.microsoft.com/office/drawing/2014/main" id="{1204F249-210D-479E-B98B-C08D387F274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8" name="文本框 27">
              <a:extLst>
                <a:ext uri="{FF2B5EF4-FFF2-40B4-BE49-F238E27FC236}">
                  <a16:creationId xmlns:a16="http://schemas.microsoft.com/office/drawing/2014/main" id="{9549CDE1-D268-4E1C-8442-013815F317E1}"/>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a:extLst>
              <a:ext uri="{FF2B5EF4-FFF2-40B4-BE49-F238E27FC236}">
                <a16:creationId xmlns:a16="http://schemas.microsoft.com/office/drawing/2014/main" id="{39C6AD7C-411F-4A11-9040-CE38924E0E5A}"/>
              </a:ext>
            </a:extLst>
          </p:cNvPr>
          <p:cNvCxnSpPr>
            <a:cxnSpLocks/>
            <a:stCxn id="27" idx="6"/>
          </p:cNvCxnSpPr>
          <p:nvPr/>
        </p:nvCxnSpPr>
        <p:spPr>
          <a:xfrm>
            <a:off x="2480767" y="5295559"/>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3380B54-830A-4349-B509-D4E9D48C29BA}"/>
              </a:ext>
            </a:extLst>
          </p:cNvPr>
          <p:cNvSpPr txBox="1"/>
          <p:nvPr/>
        </p:nvSpPr>
        <p:spPr>
          <a:xfrm>
            <a:off x="2861807" y="4893681"/>
            <a:ext cx="3880609" cy="461665"/>
          </a:xfrm>
          <a:prstGeom prst="rect">
            <a:avLst/>
          </a:prstGeom>
          <a:noFill/>
        </p:spPr>
        <p:txBody>
          <a:bodyPr wrap="square" rtlCol="0">
            <a:spAutoFit/>
          </a:bodyPr>
          <a:lstStyle/>
          <a:p>
            <a:r>
              <a:rPr lang="zh-CN" altLang="en-US" sz="2400" b="1" dirty="0">
                <a:solidFill>
                  <a:srgbClr val="B5B5B6"/>
                </a:solidFill>
              </a:rPr>
              <a:t>总结与展望</a:t>
            </a:r>
          </a:p>
        </p:txBody>
      </p:sp>
      <p:cxnSp>
        <p:nvCxnSpPr>
          <p:cNvPr id="31" name="直接连接符 30">
            <a:extLst>
              <a:ext uri="{FF2B5EF4-FFF2-40B4-BE49-F238E27FC236}">
                <a16:creationId xmlns:a16="http://schemas.microsoft.com/office/drawing/2014/main" id="{A21FD068-DAB8-42C6-B244-7F35BBC77BBE}"/>
              </a:ext>
            </a:extLst>
          </p:cNvPr>
          <p:cNvCxnSpPr>
            <a:cxnSpLocks/>
          </p:cNvCxnSpPr>
          <p:nvPr/>
        </p:nvCxnSpPr>
        <p:spPr>
          <a:xfrm>
            <a:off x="2480767" y="3342314"/>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418B37D-BE90-4791-9521-4F0ED3D403DF}"/>
              </a:ext>
            </a:extLst>
          </p:cNvPr>
          <p:cNvSpPr txBox="1"/>
          <p:nvPr/>
        </p:nvSpPr>
        <p:spPr>
          <a:xfrm>
            <a:off x="2493154" y="2972123"/>
            <a:ext cx="4847613" cy="369332"/>
          </a:xfrm>
          <a:prstGeom prst="rect">
            <a:avLst/>
          </a:prstGeom>
          <a:noFill/>
        </p:spPr>
        <p:txBody>
          <a:bodyPr wrap="square" rtlCol="0">
            <a:spAutoFit/>
          </a:bodyPr>
          <a:lstStyle/>
          <a:p>
            <a:r>
              <a:rPr lang="zh-CN" altLang="en-US" b="1" dirty="0"/>
              <a:t>一般网络控制系统的控制</a:t>
            </a:r>
            <a:r>
              <a:rPr lang="en-US" altLang="zh-CN" b="1" dirty="0"/>
              <a:t>-</a:t>
            </a:r>
            <a:r>
              <a:rPr lang="zh-CN" altLang="en-US" b="1" dirty="0"/>
              <a:t>传输联合性能分析</a:t>
            </a:r>
          </a:p>
        </p:txBody>
      </p:sp>
      <p:cxnSp>
        <p:nvCxnSpPr>
          <p:cNvPr id="33" name="直接连接符 32">
            <a:extLst>
              <a:ext uri="{FF2B5EF4-FFF2-40B4-BE49-F238E27FC236}">
                <a16:creationId xmlns:a16="http://schemas.microsoft.com/office/drawing/2014/main" id="{16BBF068-29A7-432E-A3B2-8204339D6916}"/>
              </a:ext>
            </a:extLst>
          </p:cNvPr>
          <p:cNvCxnSpPr>
            <a:cxnSpLocks/>
          </p:cNvCxnSpPr>
          <p:nvPr/>
        </p:nvCxnSpPr>
        <p:spPr>
          <a:xfrm>
            <a:off x="2480767" y="3963428"/>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A42E4B5-F632-48D0-AA20-CFBA09B38737}"/>
              </a:ext>
            </a:extLst>
          </p:cNvPr>
          <p:cNvSpPr txBox="1"/>
          <p:nvPr/>
        </p:nvSpPr>
        <p:spPr>
          <a:xfrm>
            <a:off x="2480767" y="3588504"/>
            <a:ext cx="4768432" cy="369332"/>
          </a:xfrm>
          <a:prstGeom prst="rect">
            <a:avLst/>
          </a:prstGeom>
          <a:noFill/>
        </p:spPr>
        <p:txBody>
          <a:bodyPr wrap="square" rtlCol="0">
            <a:spAutoFit/>
          </a:bodyPr>
          <a:lstStyle/>
          <a:p>
            <a:r>
              <a:rPr lang="zh-CN" altLang="en-US" b="1" dirty="0"/>
              <a:t>离散顺序系统的卡尔曼滤波与节能设计分析</a:t>
            </a:r>
          </a:p>
        </p:txBody>
      </p:sp>
      <p:cxnSp>
        <p:nvCxnSpPr>
          <p:cNvPr id="35" name="直接连接符 34">
            <a:extLst>
              <a:ext uri="{FF2B5EF4-FFF2-40B4-BE49-F238E27FC236}">
                <a16:creationId xmlns:a16="http://schemas.microsoft.com/office/drawing/2014/main" id="{E4951596-CD1E-4FE1-AD8D-03A57D8B659E}"/>
              </a:ext>
            </a:extLst>
          </p:cNvPr>
          <p:cNvCxnSpPr>
            <a:cxnSpLocks/>
          </p:cNvCxnSpPr>
          <p:nvPr/>
        </p:nvCxnSpPr>
        <p:spPr>
          <a:xfrm>
            <a:off x="2480767" y="4550246"/>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9A4D73-86BB-46CA-81EE-88CBB3AD8054}"/>
              </a:ext>
            </a:extLst>
          </p:cNvPr>
          <p:cNvSpPr txBox="1"/>
          <p:nvPr/>
        </p:nvSpPr>
        <p:spPr>
          <a:xfrm>
            <a:off x="2480767" y="4179272"/>
            <a:ext cx="5009180" cy="369332"/>
          </a:xfrm>
          <a:prstGeom prst="rect">
            <a:avLst/>
          </a:prstGeom>
          <a:noFill/>
        </p:spPr>
        <p:txBody>
          <a:bodyPr wrap="square" rtlCol="0">
            <a:spAutoFit/>
          </a:bodyPr>
          <a:lstStyle/>
          <a:p>
            <a:r>
              <a:rPr lang="zh-CN" altLang="en-US" b="1" dirty="0"/>
              <a:t>工业复杂干扰环境的分类与控制</a:t>
            </a:r>
            <a:r>
              <a:rPr lang="en-US" altLang="zh-CN" b="1" dirty="0"/>
              <a:t>-</a:t>
            </a:r>
            <a:r>
              <a:rPr lang="zh-CN" altLang="en-US" b="1" dirty="0"/>
              <a:t>传输性能分析</a:t>
            </a:r>
          </a:p>
        </p:txBody>
      </p:sp>
    </p:spTree>
    <p:extLst>
      <p:ext uri="{BB962C8B-B14F-4D97-AF65-F5344CB8AC3E}">
        <p14:creationId xmlns:p14="http://schemas.microsoft.com/office/powerpoint/2010/main" val="2129495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fontScale="92500" lnSpcReduction="10000"/>
          </a:bodyPr>
          <a:lstStyle/>
          <a:p>
            <a:pPr>
              <a:lnSpc>
                <a:spcPct val="150000"/>
              </a:lnSpc>
            </a:pPr>
            <a:r>
              <a:rPr lang="zh-CN" altLang="en-US" b="1" dirty="0">
                <a:latin typeface="+mn-ea"/>
              </a:rPr>
              <a:t>一般网络控制系统的控制</a:t>
            </a:r>
            <a:r>
              <a:rPr lang="en-US" altLang="zh-CN" b="1" dirty="0">
                <a:latin typeface="+mn-ea"/>
              </a:rPr>
              <a:t>-</a:t>
            </a:r>
            <a:r>
              <a:rPr lang="zh-CN" altLang="en-US" b="1" dirty="0">
                <a:latin typeface="+mn-ea"/>
              </a:rPr>
              <a:t>传输联合性能分析</a:t>
            </a:r>
            <a:endParaRPr lang="en-US" altLang="zh-CN" b="1" dirty="0">
              <a:latin typeface="+mn-ea"/>
            </a:endParaRPr>
          </a:p>
          <a:p>
            <a:pPr lvl="1">
              <a:lnSpc>
                <a:spcPct val="150000"/>
              </a:lnSpc>
            </a:pPr>
            <a:r>
              <a:rPr lang="zh-CN" altLang="en-US" dirty="0">
                <a:latin typeface="+mn-ea"/>
              </a:rPr>
              <a:t>最小化单个时隙传输能耗的信道</a:t>
            </a:r>
            <a:r>
              <a:rPr lang="en-US" altLang="zh-CN" dirty="0">
                <a:latin typeface="+mn-ea"/>
              </a:rPr>
              <a:t>-</a:t>
            </a:r>
            <a:r>
              <a:rPr lang="zh-CN" altLang="en-US" dirty="0">
                <a:latin typeface="+mn-ea"/>
              </a:rPr>
              <a:t>系统配对算法</a:t>
            </a:r>
            <a:endParaRPr lang="en-US" altLang="zh-CN" dirty="0">
              <a:latin typeface="+mn-ea"/>
            </a:endParaRPr>
          </a:p>
          <a:p>
            <a:pPr lvl="1">
              <a:lnSpc>
                <a:spcPct val="150000"/>
              </a:lnSpc>
            </a:pPr>
            <a:r>
              <a:rPr lang="zh-CN" altLang="en-US" dirty="0">
                <a:latin typeface="+mn-ea"/>
              </a:rPr>
              <a:t>给出了具有</a:t>
            </a:r>
            <a:r>
              <a:rPr lang="en-US" altLang="zh-CN" dirty="0">
                <a:latin typeface="+mn-ea"/>
              </a:rPr>
              <a:t>α-</a:t>
            </a:r>
            <a:r>
              <a:rPr lang="zh-CN" altLang="en-US" dirty="0">
                <a:latin typeface="+mn-ea"/>
              </a:rPr>
              <a:t>指数衰减的</a:t>
            </a:r>
            <a:r>
              <a:rPr lang="en-US" altLang="zh-CN" dirty="0">
                <a:latin typeface="+mn-ea"/>
              </a:rPr>
              <a:t>LQR</a:t>
            </a:r>
            <a:r>
              <a:rPr lang="zh-CN" altLang="en-US" dirty="0">
                <a:latin typeface="+mn-ea"/>
              </a:rPr>
              <a:t>控制器</a:t>
            </a:r>
            <a:endParaRPr lang="en-US" altLang="zh-CN" dirty="0">
              <a:latin typeface="+mn-ea"/>
            </a:endParaRPr>
          </a:p>
          <a:p>
            <a:pPr>
              <a:lnSpc>
                <a:spcPct val="150000"/>
              </a:lnSpc>
            </a:pPr>
            <a:r>
              <a:rPr lang="zh-CN" altLang="en-US" b="1" dirty="0">
                <a:latin typeface="+mn-ea"/>
              </a:rPr>
              <a:t>基于钢厂出炉传送锟道，给出了离散顺序系统的估计与节能设计分析</a:t>
            </a:r>
            <a:endParaRPr lang="en-US" altLang="zh-CN" b="1" dirty="0">
              <a:latin typeface="+mn-ea"/>
            </a:endParaRPr>
          </a:p>
          <a:p>
            <a:pPr lvl="1">
              <a:lnSpc>
                <a:spcPct val="150000"/>
              </a:lnSpc>
            </a:pPr>
            <a:r>
              <a:rPr lang="zh-CN" altLang="en-US" dirty="0">
                <a:latin typeface="+mn-ea"/>
              </a:rPr>
              <a:t>设计了离散顺序系统的不确定传输下的分布式卡尔曼滤波</a:t>
            </a:r>
            <a:endParaRPr lang="en-US" altLang="zh-CN" dirty="0">
              <a:latin typeface="+mn-ea"/>
            </a:endParaRPr>
          </a:p>
          <a:p>
            <a:pPr lvl="1">
              <a:lnSpc>
                <a:spcPct val="150000"/>
              </a:lnSpc>
            </a:pPr>
            <a:r>
              <a:rPr lang="zh-CN" altLang="en-US" dirty="0">
                <a:latin typeface="+mn-ea"/>
              </a:rPr>
              <a:t>以钢厂出炉传送锟道为例，给出了节能方案，计算了节能效果</a:t>
            </a:r>
            <a:endParaRPr lang="en-US" altLang="zh-CN" dirty="0">
              <a:latin typeface="+mn-ea"/>
            </a:endParaRPr>
          </a:p>
          <a:p>
            <a:pPr>
              <a:lnSpc>
                <a:spcPct val="150000"/>
              </a:lnSpc>
            </a:pPr>
            <a:r>
              <a:rPr lang="zh-CN" altLang="en-US" b="1" dirty="0">
                <a:latin typeface="+mn-ea"/>
              </a:rPr>
              <a:t>工业复杂干扰环境的分类和控制</a:t>
            </a:r>
            <a:r>
              <a:rPr lang="en-US" altLang="zh-CN" b="1" dirty="0">
                <a:latin typeface="+mn-ea"/>
              </a:rPr>
              <a:t>-</a:t>
            </a:r>
            <a:r>
              <a:rPr lang="zh-CN" altLang="en-US" b="1" dirty="0">
                <a:latin typeface="+mn-ea"/>
              </a:rPr>
              <a:t>传输性能分析</a:t>
            </a:r>
            <a:endParaRPr lang="en-US" altLang="zh-CN" b="1" dirty="0">
              <a:latin typeface="+mn-ea"/>
            </a:endParaRPr>
          </a:p>
          <a:p>
            <a:pPr lvl="1">
              <a:lnSpc>
                <a:spcPct val="150000"/>
              </a:lnSpc>
            </a:pPr>
            <a:r>
              <a:rPr lang="zh-CN" altLang="en-US" dirty="0">
                <a:latin typeface="+mn-ea"/>
              </a:rPr>
              <a:t>总结并分析两种干扰环境（弱干扰环境和强干扰环境）对系统性能的不同影响效果。</a:t>
            </a:r>
            <a:endParaRPr lang="en-US" altLang="zh-CN" dirty="0">
              <a:latin typeface="+mn-ea"/>
            </a:endParaRPr>
          </a:p>
          <a:p>
            <a:pPr lvl="1">
              <a:lnSpc>
                <a:spcPct val="150000"/>
              </a:lnSpc>
            </a:pPr>
            <a:r>
              <a:rPr lang="zh-CN" altLang="en-US" dirty="0">
                <a:latin typeface="+mn-ea"/>
              </a:rPr>
              <a:t>实验平台验证了工厂设备的开关、物理遮挡等操作会对无线传输产生不可忽视的影响。</a:t>
            </a:r>
            <a:endParaRPr lang="en-US" altLang="zh-CN" dirty="0">
              <a:latin typeface="+mn-ea"/>
            </a:endParaRPr>
          </a:p>
        </p:txBody>
      </p:sp>
      <p:sp>
        <p:nvSpPr>
          <p:cNvPr id="3" name="标题 2"/>
          <p:cNvSpPr>
            <a:spLocks noGrp="1"/>
          </p:cNvSpPr>
          <p:nvPr>
            <p:ph type="title"/>
          </p:nvPr>
        </p:nvSpPr>
        <p:spPr/>
        <p:txBody>
          <a:bodyPr/>
          <a:lstStyle/>
          <a:p>
            <a:r>
              <a:rPr lang="zh-CN" altLang="en-US" dirty="0"/>
              <a:t>主要研究内容</a:t>
            </a:r>
          </a:p>
        </p:txBody>
      </p:sp>
    </p:spTree>
    <p:extLst>
      <p:ext uri="{BB962C8B-B14F-4D97-AF65-F5344CB8AC3E}">
        <p14:creationId xmlns:p14="http://schemas.microsoft.com/office/powerpoint/2010/main" val="3952544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9C958388-88BF-48D0-98CD-3AB21750B302}"/>
              </a:ext>
            </a:extLst>
          </p:cNvPr>
          <p:cNvGrpSpPr/>
          <p:nvPr/>
        </p:nvGrpSpPr>
        <p:grpSpPr>
          <a:xfrm>
            <a:off x="1788269" y="1569880"/>
            <a:ext cx="843427" cy="443226"/>
            <a:chOff x="666810" y="2586037"/>
            <a:chExt cx="468000" cy="245937"/>
          </a:xfrm>
          <a:solidFill>
            <a:srgbClr val="B5B5B6"/>
          </a:solidFill>
        </p:grpSpPr>
        <p:sp>
          <p:nvSpPr>
            <p:cNvPr id="17" name="Freeform 10">
              <a:extLst>
                <a:ext uri="{FF2B5EF4-FFF2-40B4-BE49-F238E27FC236}">
                  <a16:creationId xmlns:a16="http://schemas.microsoft.com/office/drawing/2014/main" id="{DC34B9B1-1808-4087-A217-4625681F37F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C5838AF2-CF47-42EC-88EA-F2467AA887A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B6017DB6-055A-4463-8482-46EB9D7E6227}"/>
              </a:ext>
            </a:extLst>
          </p:cNvPr>
          <p:cNvCxnSpPr>
            <a:stCxn id="17" idx="6"/>
          </p:cNvCxnSpPr>
          <p:nvPr/>
        </p:nvCxnSpPr>
        <p:spPr>
          <a:xfrm>
            <a:off x="2480767" y="1977545"/>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E1C123C-0229-4495-B34F-40227CE553CD}"/>
              </a:ext>
            </a:extLst>
          </p:cNvPr>
          <p:cNvSpPr txBox="1"/>
          <p:nvPr/>
        </p:nvSpPr>
        <p:spPr>
          <a:xfrm>
            <a:off x="2861807" y="1541064"/>
            <a:ext cx="2929393" cy="461665"/>
          </a:xfrm>
          <a:prstGeom prst="rect">
            <a:avLst/>
          </a:prstGeom>
          <a:noFill/>
        </p:spPr>
        <p:txBody>
          <a:bodyPr wrap="square" rtlCol="0">
            <a:spAutoFit/>
          </a:bodyPr>
          <a:lstStyle/>
          <a:p>
            <a:r>
              <a:rPr lang="zh-CN" altLang="en-US" sz="2400" b="1" dirty="0">
                <a:solidFill>
                  <a:srgbClr val="B5B5B6"/>
                </a:solidFill>
              </a:rPr>
              <a:t>研究背景及现状</a:t>
            </a:r>
          </a:p>
        </p:txBody>
      </p:sp>
      <p:grpSp>
        <p:nvGrpSpPr>
          <p:cNvPr id="21" name="组合 20">
            <a:extLst>
              <a:ext uri="{FF2B5EF4-FFF2-40B4-BE49-F238E27FC236}">
                <a16:creationId xmlns:a16="http://schemas.microsoft.com/office/drawing/2014/main" id="{0AF8AB42-D05F-4148-BD46-F52C9F3A9DE4}"/>
              </a:ext>
            </a:extLst>
          </p:cNvPr>
          <p:cNvGrpSpPr/>
          <p:nvPr/>
        </p:nvGrpSpPr>
        <p:grpSpPr>
          <a:xfrm>
            <a:off x="1788269" y="2352067"/>
            <a:ext cx="843427" cy="443226"/>
            <a:chOff x="666810" y="2586037"/>
            <a:chExt cx="468000" cy="245937"/>
          </a:xfrm>
          <a:solidFill>
            <a:srgbClr val="004098"/>
          </a:solidFill>
        </p:grpSpPr>
        <p:sp>
          <p:nvSpPr>
            <p:cNvPr id="22" name="Freeform 10">
              <a:extLst>
                <a:ext uri="{FF2B5EF4-FFF2-40B4-BE49-F238E27FC236}">
                  <a16:creationId xmlns:a16="http://schemas.microsoft.com/office/drawing/2014/main" id="{24A52ED6-5BBE-4F6D-A94A-7E8451B8FDAB}"/>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1E7EC63-446D-4346-BC70-C9A50BD04AE6}"/>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47B7297-25D7-4FF4-B2F9-58CEF783916E}"/>
              </a:ext>
            </a:extLst>
          </p:cNvPr>
          <p:cNvCxnSpPr>
            <a:cxnSpLocks/>
            <a:stCxn id="22" idx="6"/>
          </p:cNvCxnSpPr>
          <p:nvPr/>
        </p:nvCxnSpPr>
        <p:spPr>
          <a:xfrm>
            <a:off x="2480767" y="2759732"/>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81C0DDC-8B63-4E24-96D4-881C2B6D0F6B}"/>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t>主要研究内容</a:t>
            </a:r>
          </a:p>
        </p:txBody>
      </p:sp>
      <p:grpSp>
        <p:nvGrpSpPr>
          <p:cNvPr id="26" name="组合 25">
            <a:extLst>
              <a:ext uri="{FF2B5EF4-FFF2-40B4-BE49-F238E27FC236}">
                <a16:creationId xmlns:a16="http://schemas.microsoft.com/office/drawing/2014/main" id="{26CAF4C9-597D-4D3A-BDB3-A79128B5427E}"/>
              </a:ext>
            </a:extLst>
          </p:cNvPr>
          <p:cNvGrpSpPr/>
          <p:nvPr/>
        </p:nvGrpSpPr>
        <p:grpSpPr>
          <a:xfrm>
            <a:off x="1788269" y="4887894"/>
            <a:ext cx="843427" cy="443226"/>
            <a:chOff x="666810" y="2586037"/>
            <a:chExt cx="468000" cy="245937"/>
          </a:xfrm>
          <a:solidFill>
            <a:srgbClr val="B5B5B6"/>
          </a:solidFill>
        </p:grpSpPr>
        <p:sp>
          <p:nvSpPr>
            <p:cNvPr id="27" name="Freeform 10">
              <a:extLst>
                <a:ext uri="{FF2B5EF4-FFF2-40B4-BE49-F238E27FC236}">
                  <a16:creationId xmlns:a16="http://schemas.microsoft.com/office/drawing/2014/main" id="{1204F249-210D-479E-B98B-C08D387F274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8" name="文本框 27">
              <a:extLst>
                <a:ext uri="{FF2B5EF4-FFF2-40B4-BE49-F238E27FC236}">
                  <a16:creationId xmlns:a16="http://schemas.microsoft.com/office/drawing/2014/main" id="{9549CDE1-D268-4E1C-8442-013815F317E1}"/>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a:extLst>
              <a:ext uri="{FF2B5EF4-FFF2-40B4-BE49-F238E27FC236}">
                <a16:creationId xmlns:a16="http://schemas.microsoft.com/office/drawing/2014/main" id="{39C6AD7C-411F-4A11-9040-CE38924E0E5A}"/>
              </a:ext>
            </a:extLst>
          </p:cNvPr>
          <p:cNvCxnSpPr>
            <a:cxnSpLocks/>
            <a:stCxn id="27" idx="6"/>
          </p:cNvCxnSpPr>
          <p:nvPr/>
        </p:nvCxnSpPr>
        <p:spPr>
          <a:xfrm>
            <a:off x="2480767" y="5295559"/>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3380B54-830A-4349-B509-D4E9D48C29BA}"/>
              </a:ext>
            </a:extLst>
          </p:cNvPr>
          <p:cNvSpPr txBox="1"/>
          <p:nvPr/>
        </p:nvSpPr>
        <p:spPr>
          <a:xfrm>
            <a:off x="2861807" y="4893681"/>
            <a:ext cx="3880609" cy="461665"/>
          </a:xfrm>
          <a:prstGeom prst="rect">
            <a:avLst/>
          </a:prstGeom>
          <a:noFill/>
        </p:spPr>
        <p:txBody>
          <a:bodyPr wrap="square" rtlCol="0">
            <a:spAutoFit/>
          </a:bodyPr>
          <a:lstStyle/>
          <a:p>
            <a:r>
              <a:rPr lang="zh-CN" altLang="en-US" sz="2400" b="1" dirty="0">
                <a:solidFill>
                  <a:srgbClr val="B5B5B6"/>
                </a:solidFill>
              </a:rPr>
              <a:t>总结与展望</a:t>
            </a:r>
          </a:p>
        </p:txBody>
      </p:sp>
      <p:cxnSp>
        <p:nvCxnSpPr>
          <p:cNvPr id="31" name="直接连接符 30">
            <a:extLst>
              <a:ext uri="{FF2B5EF4-FFF2-40B4-BE49-F238E27FC236}">
                <a16:creationId xmlns:a16="http://schemas.microsoft.com/office/drawing/2014/main" id="{A21FD068-DAB8-42C6-B244-7F35BBC77BBE}"/>
              </a:ext>
            </a:extLst>
          </p:cNvPr>
          <p:cNvCxnSpPr>
            <a:cxnSpLocks/>
          </p:cNvCxnSpPr>
          <p:nvPr/>
        </p:nvCxnSpPr>
        <p:spPr>
          <a:xfrm>
            <a:off x="2480767" y="3342314"/>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418B37D-BE90-4791-9521-4F0ED3D403DF}"/>
              </a:ext>
            </a:extLst>
          </p:cNvPr>
          <p:cNvSpPr txBox="1"/>
          <p:nvPr/>
        </p:nvSpPr>
        <p:spPr>
          <a:xfrm>
            <a:off x="2493154" y="2972123"/>
            <a:ext cx="4847613" cy="369332"/>
          </a:xfrm>
          <a:prstGeom prst="rect">
            <a:avLst/>
          </a:prstGeom>
          <a:noFill/>
        </p:spPr>
        <p:txBody>
          <a:bodyPr wrap="square" rtlCol="0">
            <a:spAutoFit/>
          </a:bodyPr>
          <a:lstStyle/>
          <a:p>
            <a:r>
              <a:rPr lang="zh-CN" altLang="en-US" b="1" dirty="0"/>
              <a:t>一般网络控制系统的控制</a:t>
            </a:r>
            <a:r>
              <a:rPr lang="en-US" altLang="zh-CN" b="1" dirty="0"/>
              <a:t>-</a:t>
            </a:r>
            <a:r>
              <a:rPr lang="zh-CN" altLang="en-US" b="1" dirty="0"/>
              <a:t>传输联合性能分析</a:t>
            </a:r>
          </a:p>
        </p:txBody>
      </p:sp>
      <p:cxnSp>
        <p:nvCxnSpPr>
          <p:cNvPr id="33" name="直接连接符 32">
            <a:extLst>
              <a:ext uri="{FF2B5EF4-FFF2-40B4-BE49-F238E27FC236}">
                <a16:creationId xmlns:a16="http://schemas.microsoft.com/office/drawing/2014/main" id="{16BBF068-29A7-432E-A3B2-8204339D6916}"/>
              </a:ext>
            </a:extLst>
          </p:cNvPr>
          <p:cNvCxnSpPr>
            <a:cxnSpLocks/>
          </p:cNvCxnSpPr>
          <p:nvPr/>
        </p:nvCxnSpPr>
        <p:spPr>
          <a:xfrm>
            <a:off x="2480767" y="3963428"/>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A42E4B5-F632-48D0-AA20-CFBA09B38737}"/>
              </a:ext>
            </a:extLst>
          </p:cNvPr>
          <p:cNvSpPr txBox="1"/>
          <p:nvPr/>
        </p:nvSpPr>
        <p:spPr>
          <a:xfrm>
            <a:off x="2480767" y="3588504"/>
            <a:ext cx="4768432" cy="369332"/>
          </a:xfrm>
          <a:prstGeom prst="rect">
            <a:avLst/>
          </a:prstGeom>
          <a:noFill/>
        </p:spPr>
        <p:txBody>
          <a:bodyPr wrap="square" rtlCol="0">
            <a:spAutoFit/>
          </a:bodyPr>
          <a:lstStyle/>
          <a:p>
            <a:r>
              <a:rPr lang="zh-CN" altLang="en-US" b="1" dirty="0">
                <a:solidFill>
                  <a:srgbClr val="B5B5B6"/>
                </a:solidFill>
              </a:rPr>
              <a:t>离散顺序系统的卡尔曼滤波与节能设计分析</a:t>
            </a:r>
          </a:p>
        </p:txBody>
      </p:sp>
      <p:cxnSp>
        <p:nvCxnSpPr>
          <p:cNvPr id="35" name="直接连接符 34">
            <a:extLst>
              <a:ext uri="{FF2B5EF4-FFF2-40B4-BE49-F238E27FC236}">
                <a16:creationId xmlns:a16="http://schemas.microsoft.com/office/drawing/2014/main" id="{E4951596-CD1E-4FE1-AD8D-03A57D8B659E}"/>
              </a:ext>
            </a:extLst>
          </p:cNvPr>
          <p:cNvCxnSpPr>
            <a:cxnSpLocks/>
          </p:cNvCxnSpPr>
          <p:nvPr/>
        </p:nvCxnSpPr>
        <p:spPr>
          <a:xfrm>
            <a:off x="2480767" y="4550246"/>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9A4D73-86BB-46CA-81EE-88CBB3AD8054}"/>
              </a:ext>
            </a:extLst>
          </p:cNvPr>
          <p:cNvSpPr txBox="1"/>
          <p:nvPr/>
        </p:nvSpPr>
        <p:spPr>
          <a:xfrm>
            <a:off x="2480767" y="4179272"/>
            <a:ext cx="5009180" cy="369332"/>
          </a:xfrm>
          <a:prstGeom prst="rect">
            <a:avLst/>
          </a:prstGeom>
          <a:noFill/>
        </p:spPr>
        <p:txBody>
          <a:bodyPr wrap="square" rtlCol="0">
            <a:spAutoFit/>
          </a:bodyPr>
          <a:lstStyle/>
          <a:p>
            <a:r>
              <a:rPr lang="zh-CN" altLang="en-US" b="1" dirty="0">
                <a:solidFill>
                  <a:srgbClr val="B5B5B6"/>
                </a:solidFill>
              </a:rPr>
              <a:t>工业复杂干扰环境的分类与控制</a:t>
            </a:r>
            <a:r>
              <a:rPr lang="en-US" altLang="zh-CN" b="1" dirty="0">
                <a:solidFill>
                  <a:srgbClr val="B5B5B6"/>
                </a:solidFill>
              </a:rPr>
              <a:t>-</a:t>
            </a:r>
            <a:r>
              <a:rPr lang="zh-CN" altLang="en-US" b="1" dirty="0">
                <a:solidFill>
                  <a:srgbClr val="B5B5B6"/>
                </a:solidFill>
              </a:rPr>
              <a:t>传输性能分析</a:t>
            </a:r>
          </a:p>
        </p:txBody>
      </p:sp>
    </p:spTree>
    <p:extLst>
      <p:ext uri="{BB962C8B-B14F-4D97-AF65-F5344CB8AC3E}">
        <p14:creationId xmlns:p14="http://schemas.microsoft.com/office/powerpoint/2010/main" val="622791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内容占位符 3">
            <a:extLst>
              <a:ext uri="{FF2B5EF4-FFF2-40B4-BE49-F238E27FC236}">
                <a16:creationId xmlns:a16="http://schemas.microsoft.com/office/drawing/2014/main" id="{9012E97C-4180-48CD-84FB-8594936CB534}"/>
              </a:ext>
            </a:extLst>
          </p:cNvPr>
          <p:cNvSpPr>
            <a:spLocks noGrp="1"/>
          </p:cNvSpPr>
          <p:nvPr>
            <p:ph sz="quarter" idx="10"/>
          </p:nvPr>
        </p:nvSpPr>
        <p:spPr>
          <a:xfrm>
            <a:off x="0" y="1551600"/>
            <a:ext cx="8372163" cy="4921498"/>
          </a:xfrm>
        </p:spPr>
        <p:txBody>
          <a:bodyPr>
            <a:normAutofit/>
          </a:bodyPr>
          <a:lstStyle/>
          <a:p>
            <a:pPr marL="0" indent="0">
              <a:lnSpc>
                <a:spcPct val="150000"/>
              </a:lnSpc>
              <a:buNone/>
            </a:pPr>
            <a:r>
              <a:rPr lang="zh-CN" altLang="en-US" sz="1800" dirty="0">
                <a:latin typeface="+mn-ea"/>
              </a:rPr>
              <a:t>我们创新地提出工业网络系统控制</a:t>
            </a:r>
            <a:r>
              <a:rPr lang="en-US" altLang="zh-CN" sz="1800" dirty="0">
                <a:latin typeface="+mn-ea"/>
              </a:rPr>
              <a:t>-</a:t>
            </a:r>
            <a:r>
              <a:rPr lang="zh-CN" altLang="en-US" sz="1800" dirty="0">
                <a:latin typeface="+mn-ea"/>
              </a:rPr>
              <a:t>传输的联合性能函数</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pic>
        <p:nvPicPr>
          <p:cNvPr id="7" name="图片 6">
            <a:extLst>
              <a:ext uri="{FF2B5EF4-FFF2-40B4-BE49-F238E27FC236}">
                <a16:creationId xmlns:a16="http://schemas.microsoft.com/office/drawing/2014/main" id="{9755884A-A61C-4721-86C1-F7DEF5BD19C3}"/>
              </a:ext>
            </a:extLst>
          </p:cNvPr>
          <p:cNvPicPr>
            <a:picLocks noChangeAspect="1"/>
          </p:cNvPicPr>
          <p:nvPr/>
        </p:nvPicPr>
        <p:blipFill>
          <a:blip r:embed="rId4"/>
          <a:stretch>
            <a:fillRect/>
          </a:stretch>
        </p:blipFill>
        <p:spPr>
          <a:xfrm>
            <a:off x="575879" y="3657593"/>
            <a:ext cx="4359695" cy="1809013"/>
          </a:xfrm>
          <a:prstGeom prst="rect">
            <a:avLst/>
          </a:prstGeom>
        </p:spPr>
      </p:pic>
      <p:grpSp>
        <p:nvGrpSpPr>
          <p:cNvPr id="5" name="组合 4">
            <a:extLst>
              <a:ext uri="{FF2B5EF4-FFF2-40B4-BE49-F238E27FC236}">
                <a16:creationId xmlns:a16="http://schemas.microsoft.com/office/drawing/2014/main" id="{663D5CF5-EDA8-4020-9C1F-69DBEB0C04A2}"/>
              </a:ext>
            </a:extLst>
          </p:cNvPr>
          <p:cNvGrpSpPr/>
          <p:nvPr/>
        </p:nvGrpSpPr>
        <p:grpSpPr>
          <a:xfrm>
            <a:off x="209353" y="5563564"/>
            <a:ext cx="5445028" cy="1071412"/>
            <a:chOff x="350001" y="5661564"/>
            <a:chExt cx="4663669" cy="1071412"/>
          </a:xfrm>
        </p:grpSpPr>
        <p:grpSp>
          <p:nvGrpSpPr>
            <p:cNvPr id="12" name="组合 11">
              <a:extLst>
                <a:ext uri="{FF2B5EF4-FFF2-40B4-BE49-F238E27FC236}">
                  <a16:creationId xmlns:a16="http://schemas.microsoft.com/office/drawing/2014/main" id="{BB4C1AF3-1132-4BEE-A376-5A6E32B75395}"/>
                </a:ext>
              </a:extLst>
            </p:cNvPr>
            <p:cNvGrpSpPr/>
            <p:nvPr/>
          </p:nvGrpSpPr>
          <p:grpSpPr>
            <a:xfrm>
              <a:off x="350001" y="5661564"/>
              <a:ext cx="4663669" cy="1071412"/>
              <a:chOff x="1506920" y="5725886"/>
              <a:chExt cx="5583013" cy="985871"/>
            </a:xfrm>
          </p:grpSpPr>
          <p:sp>
            <p:nvSpPr>
              <p:cNvPr id="8" name="文本框 7">
                <a:extLst>
                  <a:ext uri="{FF2B5EF4-FFF2-40B4-BE49-F238E27FC236}">
                    <a16:creationId xmlns:a16="http://schemas.microsoft.com/office/drawing/2014/main" id="{D365BC65-19DC-485C-A102-4FDDBBD1F46A}"/>
                  </a:ext>
                </a:extLst>
              </p:cNvPr>
              <p:cNvSpPr txBox="1"/>
              <p:nvPr/>
            </p:nvSpPr>
            <p:spPr>
              <a:xfrm>
                <a:off x="1506920" y="5725886"/>
                <a:ext cx="5583013" cy="792970"/>
              </a:xfrm>
              <a:prstGeom prst="rect">
                <a:avLst/>
              </a:prstGeom>
              <a:noFill/>
            </p:spPr>
            <p:txBody>
              <a:bodyPr wrap="square" rtlCol="0">
                <a:spAutoFit/>
              </a:bodyPr>
              <a:lstStyle/>
              <a:p>
                <a:pPr algn="ctr"/>
                <a:r>
                  <a:rPr lang="zh-CN" altLang="en-US" sz="1600" dirty="0"/>
                  <a:t>图</a:t>
                </a:r>
                <a:r>
                  <a:rPr lang="en-US" altLang="zh-CN" sz="1600" dirty="0"/>
                  <a:t>3 </a:t>
                </a:r>
                <a:r>
                  <a:rPr lang="zh-CN" altLang="en-US" sz="1600" dirty="0"/>
                  <a:t>多子系统网络结构图</a:t>
                </a:r>
                <a:r>
                  <a:rPr lang="en-US" altLang="zh-CN" sz="1600" dirty="0"/>
                  <a:t>.</a:t>
                </a:r>
              </a:p>
              <a:p>
                <a:r>
                  <a:rPr lang="zh-CN" altLang="en-US" sz="1600" dirty="0"/>
                  <a:t>信道感知调度器在每个时隙的开始将信道和系统配对。</a:t>
                </a:r>
                <a:endParaRPr lang="en-US" altLang="zh-CN" sz="1600" dirty="0"/>
              </a:p>
              <a:p>
                <a:r>
                  <a:rPr lang="en-US" altLang="zh-CN" sz="1600" dirty="0"/>
                  <a:t>     </a:t>
                </a:r>
                <a:r>
                  <a:rPr lang="zh-CN" altLang="en-US" sz="1600" dirty="0"/>
                  <a:t>表示信道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n </a:t>
                </a:r>
                <a:r>
                  <a:rPr lang="zh-CN" altLang="en-US" sz="1600" dirty="0"/>
                  <a:t>被用来传输系统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m </a:t>
                </a:r>
                <a:r>
                  <a:rPr lang="zh-CN" altLang="en-US" sz="1600" dirty="0"/>
                  <a:t>的数据，其中          </a:t>
                </a:r>
              </a:p>
            </p:txBody>
          </p:sp>
          <p:graphicFrame>
            <p:nvGraphicFramePr>
              <p:cNvPr id="10" name="对象 9">
                <a:extLst>
                  <a:ext uri="{FF2B5EF4-FFF2-40B4-BE49-F238E27FC236}">
                    <a16:creationId xmlns:a16="http://schemas.microsoft.com/office/drawing/2014/main" id="{713D901E-1650-436D-97CD-15ED505B9473}"/>
                  </a:ext>
                </a:extLst>
              </p:cNvPr>
              <p:cNvGraphicFramePr>
                <a:graphicFrameLocks noChangeAspect="1"/>
              </p:cNvGraphicFramePr>
              <p:nvPr>
                <p:extLst>
                  <p:ext uri="{D42A27DB-BD31-4B8C-83A1-F6EECF244321}">
                    <p14:modId xmlns:p14="http://schemas.microsoft.com/office/powerpoint/2010/main" val="4118617968"/>
                  </p:ext>
                </p:extLst>
              </p:nvPr>
            </p:nvGraphicFramePr>
            <p:xfrm>
              <a:off x="1590751" y="6466528"/>
              <a:ext cx="1644718" cy="245229"/>
            </p:xfrm>
            <a:graphic>
              <a:graphicData uri="http://schemas.openxmlformats.org/presentationml/2006/ole">
                <mc:AlternateContent xmlns:mc="http://schemas.openxmlformats.org/markup-compatibility/2006">
                  <mc:Choice xmlns:v="urn:schemas-microsoft-com:vml" Requires="v">
                    <p:oleObj spid="_x0000_s41251" name="Equation" r:id="rId5" imgW="1358640" imgH="203040" progId="Equation.DSMT4">
                      <p:embed/>
                    </p:oleObj>
                  </mc:Choice>
                  <mc:Fallback>
                    <p:oleObj name="Equation" r:id="rId5" imgW="1358640" imgH="203040" progId="Equation.DSMT4">
                      <p:embed/>
                      <p:pic>
                        <p:nvPicPr>
                          <p:cNvPr id="0" name=""/>
                          <p:cNvPicPr/>
                          <p:nvPr/>
                        </p:nvPicPr>
                        <p:blipFill>
                          <a:blip r:embed="rId6"/>
                          <a:stretch>
                            <a:fillRect/>
                          </a:stretch>
                        </p:blipFill>
                        <p:spPr>
                          <a:xfrm>
                            <a:off x="1590751" y="6466528"/>
                            <a:ext cx="1644718" cy="245229"/>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2CBCF6F-3807-4533-9D6F-04399EC2E7C4}"/>
                  </a:ext>
                </a:extLst>
              </p:cNvPr>
              <p:cNvGraphicFramePr>
                <a:graphicFrameLocks noChangeAspect="1"/>
              </p:cNvGraphicFramePr>
              <p:nvPr>
                <p:extLst>
                  <p:ext uri="{D42A27DB-BD31-4B8C-83A1-F6EECF244321}">
                    <p14:modId xmlns:p14="http://schemas.microsoft.com/office/powerpoint/2010/main" val="500558154"/>
                  </p:ext>
                </p:extLst>
              </p:nvPr>
            </p:nvGraphicFramePr>
            <p:xfrm>
              <a:off x="5921182" y="6250966"/>
              <a:ext cx="742030" cy="208218"/>
            </p:xfrm>
            <a:graphic>
              <a:graphicData uri="http://schemas.openxmlformats.org/presentationml/2006/ole">
                <mc:AlternateContent xmlns:mc="http://schemas.openxmlformats.org/markup-compatibility/2006">
                  <mc:Choice xmlns:v="urn:schemas-microsoft-com:vml" Requires="v">
                    <p:oleObj spid="_x0000_s41252" name="Equation" r:id="rId7" imgW="634680" imgH="177480" progId="Equation.DSMT4">
                      <p:embed/>
                    </p:oleObj>
                  </mc:Choice>
                  <mc:Fallback>
                    <p:oleObj name="Equation" r:id="rId7" imgW="634680" imgH="177480" progId="Equation.DSMT4">
                      <p:embed/>
                      <p:pic>
                        <p:nvPicPr>
                          <p:cNvPr id="10" name="对象 9">
                            <a:extLst>
                              <a:ext uri="{FF2B5EF4-FFF2-40B4-BE49-F238E27FC236}">
                                <a16:creationId xmlns:a16="http://schemas.microsoft.com/office/drawing/2014/main" id="{713D901E-1650-436D-97CD-15ED505B9473}"/>
                              </a:ext>
                            </a:extLst>
                          </p:cNvPr>
                          <p:cNvPicPr/>
                          <p:nvPr/>
                        </p:nvPicPr>
                        <p:blipFill>
                          <a:blip r:embed="rId8"/>
                          <a:stretch>
                            <a:fillRect/>
                          </a:stretch>
                        </p:blipFill>
                        <p:spPr>
                          <a:xfrm>
                            <a:off x="5921182" y="6250966"/>
                            <a:ext cx="742030" cy="208218"/>
                          </a:xfrm>
                          <a:prstGeom prst="rect">
                            <a:avLst/>
                          </a:prstGeom>
                        </p:spPr>
                      </p:pic>
                    </p:oleObj>
                  </mc:Fallback>
                </mc:AlternateContent>
              </a:graphicData>
            </a:graphic>
          </p:graphicFrame>
        </p:grpSp>
        <p:graphicFrame>
          <p:nvGraphicFramePr>
            <p:cNvPr id="2" name="对象 1">
              <a:extLst>
                <a:ext uri="{FF2B5EF4-FFF2-40B4-BE49-F238E27FC236}">
                  <a16:creationId xmlns:a16="http://schemas.microsoft.com/office/drawing/2014/main" id="{AC949471-83FC-4D52-9378-A635F9EBF001}"/>
                </a:ext>
              </a:extLst>
            </p:cNvPr>
            <p:cNvGraphicFramePr>
              <a:graphicFrameLocks noChangeAspect="1"/>
            </p:cNvGraphicFramePr>
            <p:nvPr>
              <p:extLst>
                <p:ext uri="{D42A27DB-BD31-4B8C-83A1-F6EECF244321}">
                  <p14:modId xmlns:p14="http://schemas.microsoft.com/office/powerpoint/2010/main" val="710306306"/>
                </p:ext>
              </p:extLst>
            </p:nvPr>
          </p:nvGraphicFramePr>
          <p:xfrm>
            <a:off x="420027" y="6202192"/>
            <a:ext cx="286775" cy="286775"/>
          </p:xfrm>
          <a:graphic>
            <a:graphicData uri="http://schemas.openxmlformats.org/presentationml/2006/ole">
              <mc:AlternateContent xmlns:mc="http://schemas.openxmlformats.org/markup-compatibility/2006">
                <mc:Choice xmlns:v="urn:schemas-microsoft-com:vml" Requires="v">
                  <p:oleObj spid="_x0000_s41253" name="Equation" r:id="rId9" imgW="228600" imgH="228600" progId="Equation.DSMT4">
                    <p:embed/>
                  </p:oleObj>
                </mc:Choice>
                <mc:Fallback>
                  <p:oleObj name="Equation" r:id="rId9" imgW="228600" imgH="228600" progId="Equation.DSMT4">
                    <p:embed/>
                    <p:pic>
                      <p:nvPicPr>
                        <p:cNvPr id="0" name=""/>
                        <p:cNvPicPr/>
                        <p:nvPr/>
                      </p:nvPicPr>
                      <p:blipFill>
                        <a:blip r:embed="rId10"/>
                        <a:stretch>
                          <a:fillRect/>
                        </a:stretch>
                      </p:blipFill>
                      <p:spPr>
                        <a:xfrm>
                          <a:off x="420027" y="6202192"/>
                          <a:ext cx="286775" cy="286775"/>
                        </a:xfrm>
                        <a:prstGeom prst="rect">
                          <a:avLst/>
                        </a:prstGeom>
                      </p:spPr>
                    </p:pic>
                  </p:oleObj>
                </mc:Fallback>
              </mc:AlternateContent>
            </a:graphicData>
          </a:graphic>
        </p:graphicFrame>
      </p:grpSp>
      <p:pic>
        <p:nvPicPr>
          <p:cNvPr id="9" name="图片 8">
            <a:extLst>
              <a:ext uri="{FF2B5EF4-FFF2-40B4-BE49-F238E27FC236}">
                <a16:creationId xmlns:a16="http://schemas.microsoft.com/office/drawing/2014/main" id="{8C1B521B-B5CD-466E-B69D-6A9C95CC5050}"/>
              </a:ext>
            </a:extLst>
          </p:cNvPr>
          <p:cNvPicPr>
            <a:picLocks noChangeAspect="1"/>
          </p:cNvPicPr>
          <p:nvPr/>
        </p:nvPicPr>
        <p:blipFill>
          <a:blip r:embed="rId11"/>
          <a:stretch>
            <a:fillRect/>
          </a:stretch>
        </p:blipFill>
        <p:spPr>
          <a:xfrm>
            <a:off x="494024" y="2542601"/>
            <a:ext cx="4284523" cy="772362"/>
          </a:xfrm>
          <a:prstGeom prst="rect">
            <a:avLst/>
          </a:prstGeom>
        </p:spPr>
      </p:pic>
      <p:sp>
        <p:nvSpPr>
          <p:cNvPr id="14" name="文本框 13">
            <a:extLst>
              <a:ext uri="{FF2B5EF4-FFF2-40B4-BE49-F238E27FC236}">
                <a16:creationId xmlns:a16="http://schemas.microsoft.com/office/drawing/2014/main" id="{67B399FD-ECEA-47A0-9536-88A31941CBB1}"/>
              </a:ext>
            </a:extLst>
          </p:cNvPr>
          <p:cNvSpPr txBox="1"/>
          <p:nvPr/>
        </p:nvSpPr>
        <p:spPr>
          <a:xfrm>
            <a:off x="139080" y="3277076"/>
            <a:ext cx="5309467" cy="338554"/>
          </a:xfrm>
          <a:prstGeom prst="rect">
            <a:avLst/>
          </a:prstGeom>
          <a:noFill/>
        </p:spPr>
        <p:txBody>
          <a:bodyPr wrap="none" rtlCol="0">
            <a:spAutoFit/>
          </a:bodyPr>
          <a:lstStyle/>
          <a:p>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2 </a:t>
            </a:r>
            <a:r>
              <a:rPr lang="en-US" altLang="zh-CN" sz="1600" i="1" dirty="0">
                <a:latin typeface="Times New Roman" panose="02020603050405020304" pitchFamily="18" charset="0"/>
                <a:cs typeface="Times New Roman" panose="02020603050405020304" pitchFamily="18" charset="0"/>
              </a:rPr>
              <a:t>T</a:t>
            </a:r>
            <a:r>
              <a:rPr lang="zh-CN" altLang="en-US" sz="1600" dirty="0"/>
              <a:t>为一个采样周期，</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S</a:t>
            </a:r>
            <a:r>
              <a:rPr lang="zh-CN" altLang="en-US" sz="1600" dirty="0"/>
              <a:t>为一个传输时隙。其中，</a:t>
            </a:r>
            <a:r>
              <a:rPr lang="en-US" altLang="zh-CN" sz="1600" i="1" dirty="0">
                <a:latin typeface="Times New Roman" panose="02020603050405020304" pitchFamily="18" charset="0"/>
                <a:cs typeface="Times New Roman" panose="02020603050405020304" pitchFamily="18" charset="0"/>
              </a:rPr>
              <a:t>T=NT</a:t>
            </a:r>
            <a:r>
              <a:rPr lang="en-US" altLang="zh-CN" sz="1600" i="1" baseline="-25000" dirty="0">
                <a:latin typeface="Times New Roman" panose="02020603050405020304" pitchFamily="18" charset="0"/>
                <a:cs typeface="Times New Roman" panose="02020603050405020304" pitchFamily="18" charset="0"/>
              </a:rPr>
              <a:t>S</a:t>
            </a:r>
            <a:endParaRPr lang="zh-CN" altLang="en-US" sz="1600" dirty="0"/>
          </a:p>
        </p:txBody>
      </p:sp>
      <p:graphicFrame>
        <p:nvGraphicFramePr>
          <p:cNvPr id="15" name="表格 15">
            <a:extLst>
              <a:ext uri="{FF2B5EF4-FFF2-40B4-BE49-F238E27FC236}">
                <a16:creationId xmlns:a16="http://schemas.microsoft.com/office/drawing/2014/main" id="{CFCD6152-6D12-409E-9C4A-02278BEC1AB8}"/>
              </a:ext>
            </a:extLst>
          </p:cNvPr>
          <p:cNvGraphicFramePr>
            <a:graphicFrameLocks noGrp="1"/>
          </p:cNvGraphicFramePr>
          <p:nvPr>
            <p:extLst>
              <p:ext uri="{D42A27DB-BD31-4B8C-83A1-F6EECF244321}">
                <p14:modId xmlns:p14="http://schemas.microsoft.com/office/powerpoint/2010/main" val="1904890223"/>
              </p:ext>
            </p:extLst>
          </p:nvPr>
        </p:nvGraphicFramePr>
        <p:xfrm>
          <a:off x="6571342" y="2345256"/>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sp>
        <p:nvSpPr>
          <p:cNvPr id="19" name="文本框 18">
            <a:extLst>
              <a:ext uri="{FF2B5EF4-FFF2-40B4-BE49-F238E27FC236}">
                <a16:creationId xmlns:a16="http://schemas.microsoft.com/office/drawing/2014/main" id="{C74D34DA-6DD1-4673-A237-62B6C305AFD6}"/>
              </a:ext>
            </a:extLst>
          </p:cNvPr>
          <p:cNvSpPr txBox="1"/>
          <p:nvPr/>
        </p:nvSpPr>
        <p:spPr>
          <a:xfrm>
            <a:off x="6527141" y="1901085"/>
            <a:ext cx="725556" cy="492443"/>
          </a:xfrm>
          <a:prstGeom prst="rect">
            <a:avLst/>
          </a:prstGeom>
          <a:noFill/>
        </p:spPr>
        <p:txBody>
          <a:bodyPr wrap="square" rtlCol="0">
            <a:spAutoFit/>
          </a:bodyPr>
          <a:lstStyle/>
          <a:p>
            <a:r>
              <a:rPr lang="zh-CN" altLang="en-US" sz="1400" dirty="0">
                <a:solidFill>
                  <a:schemeClr val="bg2"/>
                </a:solidFill>
              </a:rPr>
              <a:t> </a:t>
            </a:r>
            <a:r>
              <a:rPr lang="zh-CN" altLang="en-US" sz="1200" dirty="0">
                <a:solidFill>
                  <a:schemeClr val="bg2"/>
                </a:solidFill>
              </a:rPr>
              <a:t>信道</a:t>
            </a:r>
            <a:endParaRPr lang="en-US" altLang="zh-CN" sz="1400" dirty="0">
              <a:solidFill>
                <a:schemeClr val="bg2"/>
              </a:solidFill>
            </a:endParaRPr>
          </a:p>
          <a:p>
            <a:r>
              <a:rPr lang="en-US" altLang="zh-CN" sz="1200" dirty="0">
                <a:solidFill>
                  <a:schemeClr val="bg2"/>
                </a:solidFill>
              </a:rPr>
              <a:t>1  2  3</a:t>
            </a:r>
            <a:endParaRPr lang="zh-CN" altLang="en-US" sz="1200" dirty="0">
              <a:solidFill>
                <a:schemeClr val="bg2"/>
              </a:solidFill>
            </a:endParaRPr>
          </a:p>
        </p:txBody>
      </p:sp>
      <p:sp>
        <p:nvSpPr>
          <p:cNvPr id="21" name="文本框 20">
            <a:extLst>
              <a:ext uri="{FF2B5EF4-FFF2-40B4-BE49-F238E27FC236}">
                <a16:creationId xmlns:a16="http://schemas.microsoft.com/office/drawing/2014/main" id="{E7DD0594-409D-4827-A44D-DDDE80A95D86}"/>
              </a:ext>
            </a:extLst>
          </p:cNvPr>
          <p:cNvSpPr txBox="1"/>
          <p:nvPr/>
        </p:nvSpPr>
        <p:spPr>
          <a:xfrm>
            <a:off x="5895552" y="2358913"/>
            <a:ext cx="369332" cy="553998"/>
          </a:xfrm>
          <a:prstGeom prst="rect">
            <a:avLst/>
          </a:prstGeom>
          <a:noFill/>
        </p:spPr>
        <p:txBody>
          <a:bodyPr vert="eaVert" wrap="none" rtlCol="0">
            <a:spAutoFit/>
          </a:bodyPr>
          <a:lstStyle/>
          <a:p>
            <a:r>
              <a:rPr lang="zh-CN" altLang="en-US" sz="1200" dirty="0">
                <a:solidFill>
                  <a:schemeClr val="bg2"/>
                </a:solidFill>
              </a:rPr>
              <a:t>子系统</a:t>
            </a:r>
            <a:endParaRPr lang="zh-CN" altLang="en-US" sz="1400" dirty="0">
              <a:solidFill>
                <a:schemeClr val="bg2"/>
              </a:solidFill>
            </a:endParaRPr>
          </a:p>
        </p:txBody>
      </p:sp>
      <p:sp>
        <p:nvSpPr>
          <p:cNvPr id="22" name="文本框 21">
            <a:extLst>
              <a:ext uri="{FF2B5EF4-FFF2-40B4-BE49-F238E27FC236}">
                <a16:creationId xmlns:a16="http://schemas.microsoft.com/office/drawing/2014/main" id="{6B588E43-2FEB-4053-9523-6356D21F83C0}"/>
              </a:ext>
            </a:extLst>
          </p:cNvPr>
          <p:cNvSpPr txBox="1"/>
          <p:nvPr/>
        </p:nvSpPr>
        <p:spPr>
          <a:xfrm>
            <a:off x="6342066" y="2306744"/>
            <a:ext cx="263214" cy="646331"/>
          </a:xfrm>
          <a:prstGeom prst="rect">
            <a:avLst/>
          </a:prstGeom>
          <a:noFill/>
        </p:spPr>
        <p:txBody>
          <a:bodyPr wrap="none" rtlCol="0">
            <a:spAutoFit/>
          </a:bodyPr>
          <a:lstStyle/>
          <a:p>
            <a:r>
              <a:rPr lang="en-US" altLang="zh-CN" sz="1200" dirty="0">
                <a:solidFill>
                  <a:schemeClr val="bg2"/>
                </a:solidFill>
              </a:rPr>
              <a:t>1</a:t>
            </a:r>
          </a:p>
          <a:p>
            <a:r>
              <a:rPr lang="en-US" altLang="zh-CN" sz="1200" dirty="0">
                <a:solidFill>
                  <a:schemeClr val="bg2"/>
                </a:solidFill>
              </a:rPr>
              <a:t>2</a:t>
            </a:r>
          </a:p>
          <a:p>
            <a:r>
              <a:rPr lang="en-US" altLang="zh-CN" sz="1200" dirty="0">
                <a:solidFill>
                  <a:schemeClr val="bg2"/>
                </a:solidFill>
              </a:rPr>
              <a:t>3</a:t>
            </a:r>
            <a:endParaRPr lang="zh-CN" altLang="en-US" sz="1600" dirty="0">
              <a:solidFill>
                <a:schemeClr val="bg2"/>
              </a:solidFill>
            </a:endParaRPr>
          </a:p>
        </p:txBody>
      </p:sp>
      <p:sp>
        <p:nvSpPr>
          <p:cNvPr id="23" name="文本框 22">
            <a:extLst>
              <a:ext uri="{FF2B5EF4-FFF2-40B4-BE49-F238E27FC236}">
                <a16:creationId xmlns:a16="http://schemas.microsoft.com/office/drawing/2014/main" id="{A8C11604-D0AA-45AA-A3FA-DD7A0BC4D73D}"/>
              </a:ext>
            </a:extLst>
          </p:cNvPr>
          <p:cNvSpPr txBox="1"/>
          <p:nvPr/>
        </p:nvSpPr>
        <p:spPr>
          <a:xfrm>
            <a:off x="7375241" y="1904065"/>
            <a:ext cx="725556" cy="492443"/>
          </a:xfrm>
          <a:prstGeom prst="rect">
            <a:avLst/>
          </a:prstGeom>
          <a:noFill/>
        </p:spPr>
        <p:txBody>
          <a:bodyPr wrap="square" rtlCol="0">
            <a:spAutoFit/>
          </a:bodyPr>
          <a:lstStyle/>
          <a:p>
            <a:r>
              <a:rPr lang="zh-CN" altLang="en-US" sz="1400" dirty="0">
                <a:solidFill>
                  <a:schemeClr val="bg2"/>
                </a:solidFill>
              </a:rPr>
              <a:t> </a:t>
            </a:r>
            <a:r>
              <a:rPr lang="zh-CN" altLang="en-US" sz="1200" dirty="0">
                <a:solidFill>
                  <a:schemeClr val="bg2"/>
                </a:solidFill>
              </a:rPr>
              <a:t>信道</a:t>
            </a:r>
            <a:endParaRPr lang="en-US" altLang="zh-CN" sz="1400" dirty="0">
              <a:solidFill>
                <a:schemeClr val="bg2"/>
              </a:solidFill>
            </a:endParaRPr>
          </a:p>
          <a:p>
            <a:r>
              <a:rPr lang="en-US" altLang="zh-CN" sz="1200" dirty="0">
                <a:solidFill>
                  <a:schemeClr val="bg2"/>
                </a:solidFill>
              </a:rPr>
              <a:t>1  2  3</a:t>
            </a:r>
            <a:endParaRPr lang="zh-CN" altLang="en-US" sz="1200" dirty="0">
              <a:solidFill>
                <a:schemeClr val="bg2"/>
              </a:solidFill>
            </a:endParaRPr>
          </a:p>
        </p:txBody>
      </p:sp>
      <p:sp>
        <p:nvSpPr>
          <p:cNvPr id="24" name="文本框 23">
            <a:extLst>
              <a:ext uri="{FF2B5EF4-FFF2-40B4-BE49-F238E27FC236}">
                <a16:creationId xmlns:a16="http://schemas.microsoft.com/office/drawing/2014/main" id="{9793004A-7DC3-4E3A-B639-D607DDC3A90F}"/>
              </a:ext>
            </a:extLst>
          </p:cNvPr>
          <p:cNvSpPr txBox="1"/>
          <p:nvPr/>
        </p:nvSpPr>
        <p:spPr>
          <a:xfrm>
            <a:off x="8205585" y="1904065"/>
            <a:ext cx="725556" cy="492443"/>
          </a:xfrm>
          <a:prstGeom prst="rect">
            <a:avLst/>
          </a:prstGeom>
          <a:noFill/>
        </p:spPr>
        <p:txBody>
          <a:bodyPr wrap="square" rtlCol="0">
            <a:spAutoFit/>
          </a:bodyPr>
          <a:lstStyle/>
          <a:p>
            <a:r>
              <a:rPr lang="zh-CN" altLang="en-US" sz="1400" dirty="0">
                <a:solidFill>
                  <a:schemeClr val="bg2"/>
                </a:solidFill>
              </a:rPr>
              <a:t> </a:t>
            </a:r>
            <a:r>
              <a:rPr lang="zh-CN" altLang="en-US" sz="1200" dirty="0">
                <a:solidFill>
                  <a:schemeClr val="bg2"/>
                </a:solidFill>
              </a:rPr>
              <a:t>信道</a:t>
            </a:r>
            <a:endParaRPr lang="en-US" altLang="zh-CN" sz="1400" dirty="0">
              <a:solidFill>
                <a:schemeClr val="bg2"/>
              </a:solidFill>
            </a:endParaRPr>
          </a:p>
          <a:p>
            <a:r>
              <a:rPr lang="en-US" altLang="zh-CN" sz="1200" dirty="0">
                <a:solidFill>
                  <a:schemeClr val="bg2"/>
                </a:solidFill>
              </a:rPr>
              <a:t>1  2  3</a:t>
            </a:r>
            <a:endParaRPr lang="zh-CN" altLang="en-US" sz="1200" dirty="0">
              <a:solidFill>
                <a:schemeClr val="bg2"/>
              </a:solidFill>
            </a:endParaRPr>
          </a:p>
        </p:txBody>
      </p:sp>
      <p:sp>
        <p:nvSpPr>
          <p:cNvPr id="26" name="箭头: 右 25">
            <a:extLst>
              <a:ext uri="{FF2B5EF4-FFF2-40B4-BE49-F238E27FC236}">
                <a16:creationId xmlns:a16="http://schemas.microsoft.com/office/drawing/2014/main" id="{1AB6F36A-FDE6-49B3-8C37-480D6E3BF5CE}"/>
              </a:ext>
            </a:extLst>
          </p:cNvPr>
          <p:cNvSpPr/>
          <p:nvPr/>
        </p:nvSpPr>
        <p:spPr>
          <a:xfrm>
            <a:off x="7183883" y="2454327"/>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bg2"/>
              </a:solidFill>
            </a:endParaRPr>
          </a:p>
        </p:txBody>
      </p:sp>
      <p:sp>
        <p:nvSpPr>
          <p:cNvPr id="27" name="箭头: 右 26">
            <a:extLst>
              <a:ext uri="{FF2B5EF4-FFF2-40B4-BE49-F238E27FC236}">
                <a16:creationId xmlns:a16="http://schemas.microsoft.com/office/drawing/2014/main" id="{884103EB-F877-4870-87C6-9668F5D394F1}"/>
              </a:ext>
            </a:extLst>
          </p:cNvPr>
          <p:cNvSpPr/>
          <p:nvPr/>
        </p:nvSpPr>
        <p:spPr>
          <a:xfrm>
            <a:off x="7992049" y="2443887"/>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solidFill>
            </a:endParaRPr>
          </a:p>
        </p:txBody>
      </p:sp>
      <p:sp>
        <p:nvSpPr>
          <p:cNvPr id="32" name="文本框 31">
            <a:extLst>
              <a:ext uri="{FF2B5EF4-FFF2-40B4-BE49-F238E27FC236}">
                <a16:creationId xmlns:a16="http://schemas.microsoft.com/office/drawing/2014/main" id="{3EA809F6-8333-47E3-8437-D38B851844C1}"/>
              </a:ext>
            </a:extLst>
          </p:cNvPr>
          <p:cNvSpPr txBox="1"/>
          <p:nvPr/>
        </p:nvSpPr>
        <p:spPr>
          <a:xfrm>
            <a:off x="5554339" y="4949244"/>
            <a:ext cx="3697883" cy="1723549"/>
          </a:xfrm>
          <a:prstGeom prst="rect">
            <a:avLst/>
          </a:prstGeom>
          <a:noFill/>
        </p:spPr>
        <p:txBody>
          <a:bodyPr wrap="square" rtlCol="0">
            <a:spAutoFit/>
          </a:bodyPr>
          <a:lstStyle/>
          <a:p>
            <a:r>
              <a:rPr lang="zh-CN" altLang="en-US" sz="1400" b="1" dirty="0">
                <a:solidFill>
                  <a:schemeClr val="bg2"/>
                </a:solidFill>
              </a:rPr>
              <a:t>定理</a:t>
            </a:r>
            <a:r>
              <a:rPr lang="en-US" altLang="zh-CN" sz="1400" b="1" dirty="0">
                <a:solidFill>
                  <a:schemeClr val="bg2"/>
                </a:solidFill>
              </a:rPr>
              <a:t>1. </a:t>
            </a:r>
            <a:r>
              <a:rPr lang="zh-CN" altLang="en-US" sz="1400" dirty="0">
                <a:solidFill>
                  <a:schemeClr val="bg2"/>
                </a:solidFill>
              </a:rPr>
              <a:t>在一个有</a:t>
            </a:r>
            <a:r>
              <a:rPr lang="en-US" altLang="zh-CN" sz="1400" i="1" dirty="0">
                <a:solidFill>
                  <a:schemeClr val="bg2"/>
                </a:solidFill>
                <a:latin typeface="Times New Roman" panose="02020603050405020304" pitchFamily="18" charset="0"/>
                <a:cs typeface="Times New Roman" panose="02020603050405020304" pitchFamily="18" charset="0"/>
              </a:rPr>
              <a:t>S</a:t>
            </a:r>
            <a:r>
              <a:rPr lang="zh-CN" altLang="en-US" sz="1400" dirty="0">
                <a:solidFill>
                  <a:schemeClr val="bg2"/>
                </a:solidFill>
              </a:rPr>
              <a:t>个传感器的采样数据需要通过具有</a:t>
            </a:r>
            <a:r>
              <a:rPr lang="en-US" altLang="zh-CN" sz="1400" i="1" dirty="0">
                <a:solidFill>
                  <a:schemeClr val="bg2"/>
                </a:solidFill>
                <a:latin typeface="Times New Roman" panose="02020603050405020304" pitchFamily="18" charset="0"/>
                <a:cs typeface="Times New Roman" panose="02020603050405020304" pitchFamily="18" charset="0"/>
              </a:rPr>
              <a:t>C</a:t>
            </a:r>
            <a:r>
              <a:rPr lang="zh-CN" altLang="en-US" sz="1400" dirty="0">
                <a:solidFill>
                  <a:schemeClr val="bg2"/>
                </a:solidFill>
              </a:rPr>
              <a:t>个信道的共享信道进行传输的系统中，当系统的最大采样周期为</a:t>
            </a:r>
            <a:r>
              <a:rPr lang="en-US" altLang="zh-CN" sz="1400" i="1" dirty="0">
                <a:solidFill>
                  <a:schemeClr val="bg2"/>
                </a:solidFill>
                <a:latin typeface="Times New Roman" panose="02020603050405020304" pitchFamily="18" charset="0"/>
                <a:cs typeface="Times New Roman" panose="02020603050405020304" pitchFamily="18" charset="0"/>
              </a:rPr>
              <a:t>T</a:t>
            </a:r>
            <a:r>
              <a:rPr lang="zh-CN" altLang="en-US" sz="1400" dirty="0">
                <a:solidFill>
                  <a:schemeClr val="bg2"/>
                </a:solidFill>
              </a:rPr>
              <a:t>，传感器传输需要的传输时间为</a:t>
            </a:r>
            <a:r>
              <a:rPr lang="en-US" altLang="zh-CN" sz="1400" i="1" dirty="0">
                <a:solidFill>
                  <a:schemeClr val="bg2"/>
                </a:solidFill>
                <a:latin typeface="Times New Roman" panose="02020603050405020304" pitchFamily="18" charset="0"/>
                <a:cs typeface="Times New Roman" panose="02020603050405020304" pitchFamily="18" charset="0"/>
              </a:rPr>
              <a:t>T</a:t>
            </a:r>
            <a:r>
              <a:rPr lang="en-US" altLang="zh-CN" sz="1400" i="1" baseline="-25000" dirty="0">
                <a:solidFill>
                  <a:schemeClr val="bg2"/>
                </a:solidFill>
                <a:latin typeface="Times New Roman" panose="02020603050405020304" pitchFamily="18" charset="0"/>
                <a:cs typeface="Times New Roman" panose="02020603050405020304" pitchFamily="18" charset="0"/>
              </a:rPr>
              <a:t>S</a:t>
            </a:r>
            <a:r>
              <a:rPr lang="zh-CN" altLang="en-US" sz="1400" dirty="0">
                <a:solidFill>
                  <a:schemeClr val="bg2"/>
                </a:solidFill>
              </a:rPr>
              <a:t>时，成功解码率的可行域为</a:t>
            </a:r>
            <a:endParaRPr lang="en-US" altLang="zh-CN" sz="1400" dirty="0">
              <a:solidFill>
                <a:schemeClr val="bg2"/>
              </a:solidFill>
            </a:endParaRPr>
          </a:p>
          <a:p>
            <a:endParaRPr lang="en-US" altLang="zh-CN" sz="600" dirty="0">
              <a:solidFill>
                <a:schemeClr val="bg2"/>
              </a:solidFill>
            </a:endParaRPr>
          </a:p>
          <a:p>
            <a:endParaRPr lang="en-US" altLang="zh-CN" sz="1000" dirty="0">
              <a:solidFill>
                <a:schemeClr val="bg2"/>
              </a:solidFill>
            </a:endParaRPr>
          </a:p>
          <a:p>
            <a:endParaRPr lang="en-US" altLang="zh-CN" sz="2000" dirty="0">
              <a:solidFill>
                <a:schemeClr val="bg2"/>
              </a:solidFill>
            </a:endParaRPr>
          </a:p>
          <a:p>
            <a:r>
              <a:rPr lang="zh-CN" altLang="en-US" sz="1400" dirty="0">
                <a:solidFill>
                  <a:schemeClr val="bg2"/>
                </a:solidFill>
              </a:rPr>
              <a:t>其中，</a:t>
            </a:r>
            <a:r>
              <a:rPr lang="en-US" altLang="zh-CN" sz="1400" i="1" dirty="0">
                <a:solidFill>
                  <a:schemeClr val="bg2"/>
                </a:solidFill>
                <a:latin typeface="+mn-ea"/>
                <a:cs typeface="Times New Roman" panose="02020603050405020304" pitchFamily="18" charset="0"/>
              </a:rPr>
              <a:t>ε</a:t>
            </a:r>
            <a:r>
              <a:rPr lang="en-US" altLang="zh-CN" sz="1400" dirty="0">
                <a:solidFill>
                  <a:schemeClr val="bg2"/>
                </a:solidFill>
              </a:rPr>
              <a:t> </a:t>
            </a:r>
            <a:r>
              <a:rPr lang="zh-CN" altLang="en-US" sz="1400" dirty="0">
                <a:solidFill>
                  <a:schemeClr val="bg2"/>
                </a:solidFill>
              </a:rPr>
              <a:t>是一个大于零的极小的常数。</a:t>
            </a:r>
          </a:p>
        </p:txBody>
      </p:sp>
      <p:graphicFrame>
        <p:nvGraphicFramePr>
          <p:cNvPr id="33" name="对象 32">
            <a:extLst>
              <a:ext uri="{FF2B5EF4-FFF2-40B4-BE49-F238E27FC236}">
                <a16:creationId xmlns:a16="http://schemas.microsoft.com/office/drawing/2014/main" id="{2F970B82-6388-4628-8A3F-94CFE87768D7}"/>
              </a:ext>
            </a:extLst>
          </p:cNvPr>
          <p:cNvGraphicFramePr>
            <a:graphicFrameLocks noChangeAspect="1"/>
          </p:cNvGraphicFramePr>
          <p:nvPr>
            <p:extLst>
              <p:ext uri="{D42A27DB-BD31-4B8C-83A1-F6EECF244321}">
                <p14:modId xmlns:p14="http://schemas.microsoft.com/office/powerpoint/2010/main" val="1481742454"/>
              </p:ext>
            </p:extLst>
          </p:nvPr>
        </p:nvGraphicFramePr>
        <p:xfrm>
          <a:off x="7011059" y="5847769"/>
          <a:ext cx="1028700" cy="520700"/>
        </p:xfrm>
        <a:graphic>
          <a:graphicData uri="http://schemas.openxmlformats.org/presentationml/2006/ole">
            <mc:AlternateContent xmlns:mc="http://schemas.openxmlformats.org/markup-compatibility/2006">
              <mc:Choice xmlns:v="urn:schemas-microsoft-com:vml" Requires="v">
                <p:oleObj spid="_x0000_s41254" name="Equation" r:id="rId12" imgW="1028520" imgH="520560" progId="Equation.DSMT4">
                  <p:embed/>
                </p:oleObj>
              </mc:Choice>
              <mc:Fallback>
                <p:oleObj name="Equation" r:id="rId12" imgW="1028520" imgH="520560" progId="Equation.DSMT4">
                  <p:embed/>
                  <p:pic>
                    <p:nvPicPr>
                      <p:cNvPr id="0" name=""/>
                      <p:cNvPicPr/>
                      <p:nvPr/>
                    </p:nvPicPr>
                    <p:blipFill>
                      <a:blip r:embed="rId13"/>
                      <a:stretch>
                        <a:fillRect/>
                      </a:stretch>
                    </p:blipFill>
                    <p:spPr>
                      <a:xfrm>
                        <a:off x="7011059" y="5847769"/>
                        <a:ext cx="1028700" cy="5207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extLst>
              <p:ext uri="{D42A27DB-BD31-4B8C-83A1-F6EECF244321}">
                <p14:modId xmlns:p14="http://schemas.microsoft.com/office/powerpoint/2010/main" val="3278427227"/>
              </p:ext>
            </p:extLst>
          </p:nvPr>
        </p:nvGraphicFramePr>
        <p:xfrm>
          <a:off x="5259309" y="2426129"/>
          <a:ext cx="114300" cy="177800"/>
        </p:xfrm>
        <a:graphic>
          <a:graphicData uri="http://schemas.openxmlformats.org/presentationml/2006/ole">
            <mc:AlternateContent xmlns:mc="http://schemas.openxmlformats.org/markup-compatibility/2006">
              <mc:Choice xmlns:v="urn:schemas-microsoft-com:vml" Requires="v">
                <p:oleObj spid="_x0000_s41255" name="Equation" r:id="rId14" imgW="114120" imgH="177480" progId="Equation.DSMT4">
                  <p:embed/>
                </p:oleObj>
              </mc:Choice>
              <mc:Fallback>
                <p:oleObj name="Equation" r:id="rId14" imgW="114120" imgH="177480" progId="Equation.DSMT4">
                  <p:embed/>
                  <p:pic>
                    <p:nvPicPr>
                      <p:cNvPr id="0" name=""/>
                      <p:cNvPicPr/>
                      <p:nvPr/>
                    </p:nvPicPr>
                    <p:blipFill>
                      <a:blip r:embed="rId15"/>
                      <a:stretch>
                        <a:fillRect/>
                      </a:stretch>
                    </p:blipFill>
                    <p:spPr>
                      <a:xfrm>
                        <a:off x="5259309" y="2426129"/>
                        <a:ext cx="114300" cy="1778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00738D6D-CA33-4B61-A874-A9AF8B71929D}"/>
              </a:ext>
            </a:extLst>
          </p:cNvPr>
          <p:cNvGraphicFramePr>
            <a:graphicFrameLocks noChangeAspect="1"/>
          </p:cNvGraphicFramePr>
          <p:nvPr>
            <p:extLst>
              <p:ext uri="{D42A27DB-BD31-4B8C-83A1-F6EECF244321}">
                <p14:modId xmlns:p14="http://schemas.microsoft.com/office/powerpoint/2010/main" val="2961603223"/>
              </p:ext>
            </p:extLst>
          </p:nvPr>
        </p:nvGraphicFramePr>
        <p:xfrm>
          <a:off x="5876675" y="2663999"/>
          <a:ext cx="114300" cy="177800"/>
        </p:xfrm>
        <a:graphic>
          <a:graphicData uri="http://schemas.openxmlformats.org/presentationml/2006/ole">
            <mc:AlternateContent xmlns:mc="http://schemas.openxmlformats.org/markup-compatibility/2006">
              <mc:Choice xmlns:v="urn:schemas-microsoft-com:vml" Requires="v">
                <p:oleObj spid="_x0000_s41256" name="Equation" r:id="rId16" imgW="114120" imgH="177480" progId="Equation.DSMT4">
                  <p:embed/>
                </p:oleObj>
              </mc:Choice>
              <mc:Fallback>
                <p:oleObj name="Equation" r:id="rId16" imgW="114120" imgH="177480" progId="Equation.DSMT4">
                  <p:embed/>
                  <p:pic>
                    <p:nvPicPr>
                      <p:cNvPr id="0" name=""/>
                      <p:cNvPicPr/>
                      <p:nvPr/>
                    </p:nvPicPr>
                    <p:blipFill>
                      <a:blip r:embed="rId15"/>
                      <a:stretch>
                        <a:fillRect/>
                      </a:stretch>
                    </p:blipFill>
                    <p:spPr>
                      <a:xfrm>
                        <a:off x="5876675" y="2663999"/>
                        <a:ext cx="114300" cy="177800"/>
                      </a:xfrm>
                      <a:prstGeom prst="rect">
                        <a:avLst/>
                      </a:prstGeom>
                    </p:spPr>
                  </p:pic>
                </p:oleObj>
              </mc:Fallback>
            </mc:AlternateContent>
          </a:graphicData>
        </a:graphic>
      </p:graphicFrame>
      <p:sp>
        <p:nvSpPr>
          <p:cNvPr id="59" name="文本框 58">
            <a:extLst>
              <a:ext uri="{FF2B5EF4-FFF2-40B4-BE49-F238E27FC236}">
                <a16:creationId xmlns:a16="http://schemas.microsoft.com/office/drawing/2014/main" id="{AB6552B1-5566-4926-8356-C3F26EC7CD97}"/>
              </a:ext>
            </a:extLst>
          </p:cNvPr>
          <p:cNvSpPr txBox="1"/>
          <p:nvPr/>
        </p:nvSpPr>
        <p:spPr>
          <a:xfrm>
            <a:off x="5654496" y="1705928"/>
            <a:ext cx="3606222" cy="307777"/>
          </a:xfrm>
          <a:prstGeom prst="rect">
            <a:avLst/>
          </a:prstGeom>
          <a:noFill/>
        </p:spPr>
        <p:txBody>
          <a:bodyPr wrap="square" rtlCol="0">
            <a:spAutoFit/>
          </a:bodyPr>
          <a:lstStyle/>
          <a:p>
            <a:r>
              <a:rPr lang="en-US" altLang="zh-CN" sz="1400" b="1" dirty="0">
                <a:solidFill>
                  <a:schemeClr val="bg2"/>
                </a:solidFill>
              </a:rPr>
              <a:t>Case</a:t>
            </a:r>
            <a:r>
              <a:rPr lang="zh-CN" altLang="en-US" sz="1400" b="1" dirty="0">
                <a:solidFill>
                  <a:schemeClr val="bg2"/>
                </a:solidFill>
              </a:rPr>
              <a:t> </a:t>
            </a:r>
            <a:r>
              <a:rPr lang="en-US" altLang="zh-CN" sz="1400" b="1" dirty="0">
                <a:solidFill>
                  <a:schemeClr val="bg2"/>
                </a:solidFill>
              </a:rPr>
              <a:t>1: N=3, </a:t>
            </a:r>
            <a:r>
              <a:rPr lang="zh-CN" altLang="en-US" sz="1400" dirty="0">
                <a:solidFill>
                  <a:schemeClr val="bg2"/>
                </a:solidFill>
              </a:rPr>
              <a:t>一个时隙内完成传输任务 </a:t>
            </a:r>
            <a:endParaRPr lang="en-US" altLang="zh-CN" sz="1400" dirty="0">
              <a:solidFill>
                <a:schemeClr val="bg2"/>
              </a:solidFill>
            </a:endParaRPr>
          </a:p>
        </p:txBody>
      </p:sp>
      <p:sp>
        <p:nvSpPr>
          <p:cNvPr id="60" name="文本框 59">
            <a:extLst>
              <a:ext uri="{FF2B5EF4-FFF2-40B4-BE49-F238E27FC236}">
                <a16:creationId xmlns:a16="http://schemas.microsoft.com/office/drawing/2014/main" id="{057386B1-F267-4DC9-9871-EBC13AB19261}"/>
              </a:ext>
            </a:extLst>
          </p:cNvPr>
          <p:cNvSpPr txBox="1"/>
          <p:nvPr/>
        </p:nvSpPr>
        <p:spPr>
          <a:xfrm>
            <a:off x="5654496" y="2967021"/>
            <a:ext cx="3606222" cy="307777"/>
          </a:xfrm>
          <a:prstGeom prst="rect">
            <a:avLst/>
          </a:prstGeom>
          <a:noFill/>
        </p:spPr>
        <p:txBody>
          <a:bodyPr wrap="square" rtlCol="0">
            <a:spAutoFit/>
          </a:bodyPr>
          <a:lstStyle/>
          <a:p>
            <a:r>
              <a:rPr lang="en-US" altLang="zh-CN" sz="1400" b="1" dirty="0">
                <a:solidFill>
                  <a:schemeClr val="bg2"/>
                </a:solidFill>
              </a:rPr>
              <a:t>Case</a:t>
            </a:r>
            <a:r>
              <a:rPr lang="zh-CN" altLang="en-US" sz="1400" b="1" dirty="0">
                <a:solidFill>
                  <a:schemeClr val="bg2"/>
                </a:solidFill>
              </a:rPr>
              <a:t> </a:t>
            </a:r>
            <a:r>
              <a:rPr lang="en-US" altLang="zh-CN" sz="1400" b="1" dirty="0">
                <a:solidFill>
                  <a:schemeClr val="bg2"/>
                </a:solidFill>
              </a:rPr>
              <a:t>2:</a:t>
            </a:r>
            <a:r>
              <a:rPr lang="zh-CN" altLang="en-US" sz="1400" b="1" dirty="0">
                <a:solidFill>
                  <a:schemeClr val="bg2"/>
                </a:solidFill>
              </a:rPr>
              <a:t> </a:t>
            </a:r>
            <a:r>
              <a:rPr lang="en-US" altLang="zh-CN" sz="1400" b="1" dirty="0">
                <a:solidFill>
                  <a:schemeClr val="bg2"/>
                </a:solidFill>
              </a:rPr>
              <a:t>N=3, </a:t>
            </a:r>
            <a:r>
              <a:rPr lang="zh-CN" altLang="en-US" sz="1400" dirty="0">
                <a:solidFill>
                  <a:schemeClr val="bg2"/>
                </a:solidFill>
              </a:rPr>
              <a:t>采样周期内完成传输任务</a:t>
            </a:r>
            <a:endParaRPr lang="en-US" altLang="zh-CN" sz="1400" dirty="0">
              <a:solidFill>
                <a:schemeClr val="bg2"/>
              </a:solidFill>
            </a:endParaRPr>
          </a:p>
        </p:txBody>
      </p:sp>
      <p:sp>
        <p:nvSpPr>
          <p:cNvPr id="61" name="文本框 60">
            <a:extLst>
              <a:ext uri="{FF2B5EF4-FFF2-40B4-BE49-F238E27FC236}">
                <a16:creationId xmlns:a16="http://schemas.microsoft.com/office/drawing/2014/main" id="{5D22313F-7E67-446D-BC58-8F3ECAB3BA0C}"/>
              </a:ext>
            </a:extLst>
          </p:cNvPr>
          <p:cNvSpPr txBox="1"/>
          <p:nvPr/>
        </p:nvSpPr>
        <p:spPr>
          <a:xfrm>
            <a:off x="5654381" y="3954969"/>
            <a:ext cx="3001512" cy="307777"/>
          </a:xfrm>
          <a:prstGeom prst="rect">
            <a:avLst/>
          </a:prstGeom>
          <a:noFill/>
        </p:spPr>
        <p:txBody>
          <a:bodyPr wrap="square" rtlCol="0">
            <a:spAutoFit/>
          </a:bodyPr>
          <a:lstStyle/>
          <a:p>
            <a:r>
              <a:rPr lang="en-US" altLang="zh-CN" sz="1400" b="1" dirty="0">
                <a:solidFill>
                  <a:schemeClr val="bg2"/>
                </a:solidFill>
              </a:rPr>
              <a:t>Case</a:t>
            </a:r>
            <a:r>
              <a:rPr lang="zh-CN" altLang="en-US" sz="1400" b="1" dirty="0">
                <a:solidFill>
                  <a:schemeClr val="bg2"/>
                </a:solidFill>
              </a:rPr>
              <a:t> </a:t>
            </a:r>
            <a:r>
              <a:rPr lang="en-US" altLang="zh-CN" sz="1400" b="1" dirty="0">
                <a:solidFill>
                  <a:schemeClr val="bg2"/>
                </a:solidFill>
              </a:rPr>
              <a:t>3: N=3, </a:t>
            </a:r>
            <a:r>
              <a:rPr lang="zh-CN" altLang="en-US" sz="1400" dirty="0">
                <a:solidFill>
                  <a:schemeClr val="bg2"/>
                </a:solidFill>
              </a:rPr>
              <a:t>子系统 </a:t>
            </a:r>
            <a:r>
              <a:rPr lang="en-US" altLang="zh-CN" sz="1400" dirty="0">
                <a:solidFill>
                  <a:schemeClr val="bg2"/>
                </a:solidFill>
              </a:rPr>
              <a:t>3 </a:t>
            </a:r>
            <a:r>
              <a:rPr lang="zh-CN" altLang="en-US" sz="1400" dirty="0">
                <a:solidFill>
                  <a:schemeClr val="bg2"/>
                </a:solidFill>
              </a:rPr>
              <a:t>产生丢包</a:t>
            </a:r>
            <a:endParaRPr lang="en-US" altLang="zh-CN" sz="1400" dirty="0">
              <a:solidFill>
                <a:schemeClr val="bg2"/>
              </a:solidFill>
            </a:endParaRPr>
          </a:p>
        </p:txBody>
      </p:sp>
      <p:sp>
        <p:nvSpPr>
          <p:cNvPr id="62" name="文本框 61">
            <a:extLst>
              <a:ext uri="{FF2B5EF4-FFF2-40B4-BE49-F238E27FC236}">
                <a16:creationId xmlns:a16="http://schemas.microsoft.com/office/drawing/2014/main" id="{1CB18338-FEC1-4AD7-AA72-73A6F1B2180A}"/>
              </a:ext>
            </a:extLst>
          </p:cNvPr>
          <p:cNvSpPr txBox="1"/>
          <p:nvPr/>
        </p:nvSpPr>
        <p:spPr>
          <a:xfrm>
            <a:off x="5912885" y="4295144"/>
            <a:ext cx="369332" cy="553998"/>
          </a:xfrm>
          <a:prstGeom prst="rect">
            <a:avLst/>
          </a:prstGeom>
          <a:noFill/>
        </p:spPr>
        <p:txBody>
          <a:bodyPr vert="eaVert" wrap="none" rtlCol="0">
            <a:spAutoFit/>
          </a:bodyPr>
          <a:lstStyle/>
          <a:p>
            <a:r>
              <a:rPr lang="zh-CN" altLang="en-US" sz="1200" dirty="0">
                <a:solidFill>
                  <a:schemeClr val="bg2"/>
                </a:solidFill>
              </a:rPr>
              <a:t>子系统</a:t>
            </a:r>
            <a:endParaRPr lang="zh-CN" altLang="en-US" sz="1400" dirty="0">
              <a:solidFill>
                <a:schemeClr val="bg2"/>
              </a:solidFill>
            </a:endParaRPr>
          </a:p>
        </p:txBody>
      </p:sp>
      <p:sp>
        <p:nvSpPr>
          <p:cNvPr id="63" name="文本框 62">
            <a:extLst>
              <a:ext uri="{FF2B5EF4-FFF2-40B4-BE49-F238E27FC236}">
                <a16:creationId xmlns:a16="http://schemas.microsoft.com/office/drawing/2014/main" id="{CEC328E7-CF4A-4E68-B773-EB8773E1292A}"/>
              </a:ext>
            </a:extLst>
          </p:cNvPr>
          <p:cNvSpPr txBox="1"/>
          <p:nvPr/>
        </p:nvSpPr>
        <p:spPr>
          <a:xfrm>
            <a:off x="6359399" y="4242975"/>
            <a:ext cx="263214" cy="646331"/>
          </a:xfrm>
          <a:prstGeom prst="rect">
            <a:avLst/>
          </a:prstGeom>
          <a:noFill/>
        </p:spPr>
        <p:txBody>
          <a:bodyPr wrap="none" rtlCol="0">
            <a:spAutoFit/>
          </a:bodyPr>
          <a:lstStyle/>
          <a:p>
            <a:r>
              <a:rPr lang="en-US" altLang="zh-CN" sz="1200" dirty="0">
                <a:solidFill>
                  <a:schemeClr val="bg2"/>
                </a:solidFill>
              </a:rPr>
              <a:t>1</a:t>
            </a:r>
          </a:p>
          <a:p>
            <a:r>
              <a:rPr lang="en-US" altLang="zh-CN" sz="1200" dirty="0">
                <a:solidFill>
                  <a:schemeClr val="bg2"/>
                </a:solidFill>
              </a:rPr>
              <a:t>2</a:t>
            </a:r>
          </a:p>
          <a:p>
            <a:r>
              <a:rPr lang="en-US" altLang="zh-CN" sz="1200" dirty="0">
                <a:solidFill>
                  <a:schemeClr val="bg2"/>
                </a:solidFill>
              </a:rPr>
              <a:t>3</a:t>
            </a:r>
            <a:endParaRPr lang="zh-CN" altLang="en-US" sz="1600" dirty="0">
              <a:solidFill>
                <a:schemeClr val="bg2"/>
              </a:solidFill>
            </a:endParaRPr>
          </a:p>
        </p:txBody>
      </p:sp>
      <p:sp>
        <p:nvSpPr>
          <p:cNvPr id="64" name="文本框 63">
            <a:extLst>
              <a:ext uri="{FF2B5EF4-FFF2-40B4-BE49-F238E27FC236}">
                <a16:creationId xmlns:a16="http://schemas.microsoft.com/office/drawing/2014/main" id="{00AF7331-992D-4CB5-B275-7D64E4B98699}"/>
              </a:ext>
            </a:extLst>
          </p:cNvPr>
          <p:cNvSpPr txBox="1"/>
          <p:nvPr/>
        </p:nvSpPr>
        <p:spPr>
          <a:xfrm>
            <a:off x="5908928" y="3310855"/>
            <a:ext cx="369332" cy="553998"/>
          </a:xfrm>
          <a:prstGeom prst="rect">
            <a:avLst/>
          </a:prstGeom>
          <a:noFill/>
        </p:spPr>
        <p:txBody>
          <a:bodyPr vert="eaVert" wrap="none" rtlCol="0">
            <a:spAutoFit/>
          </a:bodyPr>
          <a:lstStyle/>
          <a:p>
            <a:r>
              <a:rPr lang="zh-CN" altLang="en-US" sz="1200" dirty="0">
                <a:solidFill>
                  <a:schemeClr val="bg2"/>
                </a:solidFill>
              </a:rPr>
              <a:t>子系统</a:t>
            </a:r>
            <a:endParaRPr lang="zh-CN" altLang="en-US" sz="1400" dirty="0">
              <a:solidFill>
                <a:schemeClr val="bg2"/>
              </a:solidFill>
            </a:endParaRPr>
          </a:p>
        </p:txBody>
      </p:sp>
      <p:sp>
        <p:nvSpPr>
          <p:cNvPr id="65" name="文本框 64">
            <a:extLst>
              <a:ext uri="{FF2B5EF4-FFF2-40B4-BE49-F238E27FC236}">
                <a16:creationId xmlns:a16="http://schemas.microsoft.com/office/drawing/2014/main" id="{BBF5BAB5-CD16-4C9B-A441-655D97BC92EE}"/>
              </a:ext>
            </a:extLst>
          </p:cNvPr>
          <p:cNvSpPr txBox="1"/>
          <p:nvPr/>
        </p:nvSpPr>
        <p:spPr>
          <a:xfrm>
            <a:off x="6355442" y="3258686"/>
            <a:ext cx="263214" cy="646331"/>
          </a:xfrm>
          <a:prstGeom prst="rect">
            <a:avLst/>
          </a:prstGeom>
          <a:noFill/>
        </p:spPr>
        <p:txBody>
          <a:bodyPr wrap="none" rtlCol="0">
            <a:spAutoFit/>
          </a:bodyPr>
          <a:lstStyle/>
          <a:p>
            <a:r>
              <a:rPr lang="en-US" altLang="zh-CN" sz="1200" dirty="0">
                <a:solidFill>
                  <a:schemeClr val="bg2"/>
                </a:solidFill>
              </a:rPr>
              <a:t>1</a:t>
            </a:r>
          </a:p>
          <a:p>
            <a:r>
              <a:rPr lang="en-US" altLang="zh-CN" sz="1200" dirty="0">
                <a:solidFill>
                  <a:schemeClr val="bg2"/>
                </a:solidFill>
              </a:rPr>
              <a:t>2</a:t>
            </a:r>
          </a:p>
          <a:p>
            <a:r>
              <a:rPr lang="en-US" altLang="zh-CN" sz="1200" dirty="0">
                <a:solidFill>
                  <a:schemeClr val="bg2"/>
                </a:solidFill>
              </a:rPr>
              <a:t>3</a:t>
            </a:r>
            <a:endParaRPr lang="zh-CN" altLang="en-US" sz="1600" dirty="0">
              <a:solidFill>
                <a:schemeClr val="bg2"/>
              </a:solidFill>
            </a:endParaRPr>
          </a:p>
        </p:txBody>
      </p:sp>
      <p:graphicFrame>
        <p:nvGraphicFramePr>
          <p:cNvPr id="66" name="表格 15">
            <a:extLst>
              <a:ext uri="{FF2B5EF4-FFF2-40B4-BE49-F238E27FC236}">
                <a16:creationId xmlns:a16="http://schemas.microsoft.com/office/drawing/2014/main" id="{E301B054-F26D-4AFD-9EB4-413C0D5AAA5F}"/>
              </a:ext>
            </a:extLst>
          </p:cNvPr>
          <p:cNvGraphicFramePr>
            <a:graphicFrameLocks noGrp="1"/>
          </p:cNvGraphicFramePr>
          <p:nvPr>
            <p:extLst>
              <p:ext uri="{D42A27DB-BD31-4B8C-83A1-F6EECF244321}">
                <p14:modId xmlns:p14="http://schemas.microsoft.com/office/powerpoint/2010/main" val="22849610"/>
              </p:ext>
            </p:extLst>
          </p:nvPr>
        </p:nvGraphicFramePr>
        <p:xfrm>
          <a:off x="7373734" y="2336533"/>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67" name="表格 15">
            <a:extLst>
              <a:ext uri="{FF2B5EF4-FFF2-40B4-BE49-F238E27FC236}">
                <a16:creationId xmlns:a16="http://schemas.microsoft.com/office/drawing/2014/main" id="{F7F8A23F-97EC-4CC8-A1A7-468B1BFC0F67}"/>
              </a:ext>
            </a:extLst>
          </p:cNvPr>
          <p:cNvGraphicFramePr>
            <a:graphicFrameLocks noGrp="1"/>
          </p:cNvGraphicFramePr>
          <p:nvPr>
            <p:extLst>
              <p:ext uri="{D42A27DB-BD31-4B8C-83A1-F6EECF244321}">
                <p14:modId xmlns:p14="http://schemas.microsoft.com/office/powerpoint/2010/main" val="1261383159"/>
              </p:ext>
            </p:extLst>
          </p:nvPr>
        </p:nvGraphicFramePr>
        <p:xfrm>
          <a:off x="8258243" y="234156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69" name="表格 15">
            <a:extLst>
              <a:ext uri="{FF2B5EF4-FFF2-40B4-BE49-F238E27FC236}">
                <a16:creationId xmlns:a16="http://schemas.microsoft.com/office/drawing/2014/main" id="{27AC4CFE-C917-406A-82D9-1A69C8345E2D}"/>
              </a:ext>
            </a:extLst>
          </p:cNvPr>
          <p:cNvGraphicFramePr>
            <a:graphicFrameLocks noGrp="1"/>
          </p:cNvGraphicFramePr>
          <p:nvPr>
            <p:extLst>
              <p:ext uri="{D42A27DB-BD31-4B8C-83A1-F6EECF244321}">
                <p14:modId xmlns:p14="http://schemas.microsoft.com/office/powerpoint/2010/main" val="1078288116"/>
              </p:ext>
            </p:extLst>
          </p:nvPr>
        </p:nvGraphicFramePr>
        <p:xfrm>
          <a:off x="6564455" y="329898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sp>
        <p:nvSpPr>
          <p:cNvPr id="70" name="箭头: 右 69">
            <a:extLst>
              <a:ext uri="{FF2B5EF4-FFF2-40B4-BE49-F238E27FC236}">
                <a16:creationId xmlns:a16="http://schemas.microsoft.com/office/drawing/2014/main" id="{A6DC13B7-7824-457A-B77E-807176577A1F}"/>
              </a:ext>
            </a:extLst>
          </p:cNvPr>
          <p:cNvSpPr/>
          <p:nvPr/>
        </p:nvSpPr>
        <p:spPr>
          <a:xfrm>
            <a:off x="7182854" y="3426545"/>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bg2"/>
              </a:solidFill>
            </a:endParaRPr>
          </a:p>
        </p:txBody>
      </p:sp>
      <p:sp>
        <p:nvSpPr>
          <p:cNvPr id="71" name="箭头: 右 70">
            <a:extLst>
              <a:ext uri="{FF2B5EF4-FFF2-40B4-BE49-F238E27FC236}">
                <a16:creationId xmlns:a16="http://schemas.microsoft.com/office/drawing/2014/main" id="{014D151F-7720-4A83-BAD2-9EF110D7EFA4}"/>
              </a:ext>
            </a:extLst>
          </p:cNvPr>
          <p:cNvSpPr/>
          <p:nvPr/>
        </p:nvSpPr>
        <p:spPr>
          <a:xfrm>
            <a:off x="7990168" y="3400020"/>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solidFill>
            </a:endParaRPr>
          </a:p>
        </p:txBody>
      </p:sp>
      <p:graphicFrame>
        <p:nvGraphicFramePr>
          <p:cNvPr id="73" name="表格 15">
            <a:extLst>
              <a:ext uri="{FF2B5EF4-FFF2-40B4-BE49-F238E27FC236}">
                <a16:creationId xmlns:a16="http://schemas.microsoft.com/office/drawing/2014/main" id="{8E3779C5-E210-4513-8E72-8CEB60DC6C78}"/>
              </a:ext>
            </a:extLst>
          </p:cNvPr>
          <p:cNvGraphicFramePr>
            <a:graphicFrameLocks noGrp="1"/>
          </p:cNvGraphicFramePr>
          <p:nvPr>
            <p:extLst>
              <p:ext uri="{D42A27DB-BD31-4B8C-83A1-F6EECF244321}">
                <p14:modId xmlns:p14="http://schemas.microsoft.com/office/powerpoint/2010/main" val="2584731507"/>
              </p:ext>
            </p:extLst>
          </p:nvPr>
        </p:nvGraphicFramePr>
        <p:xfrm>
          <a:off x="7375241" y="331025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74" name="表格 15">
            <a:extLst>
              <a:ext uri="{FF2B5EF4-FFF2-40B4-BE49-F238E27FC236}">
                <a16:creationId xmlns:a16="http://schemas.microsoft.com/office/drawing/2014/main" id="{27F8976C-F8C6-431C-9182-28712F9071AA}"/>
              </a:ext>
            </a:extLst>
          </p:cNvPr>
          <p:cNvGraphicFramePr>
            <a:graphicFrameLocks noGrp="1"/>
          </p:cNvGraphicFramePr>
          <p:nvPr>
            <p:extLst>
              <p:ext uri="{D42A27DB-BD31-4B8C-83A1-F6EECF244321}">
                <p14:modId xmlns:p14="http://schemas.microsoft.com/office/powerpoint/2010/main" val="1793049336"/>
              </p:ext>
            </p:extLst>
          </p:nvPr>
        </p:nvGraphicFramePr>
        <p:xfrm>
          <a:off x="8258083" y="329898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76" name="表格 15">
            <a:extLst>
              <a:ext uri="{FF2B5EF4-FFF2-40B4-BE49-F238E27FC236}">
                <a16:creationId xmlns:a16="http://schemas.microsoft.com/office/drawing/2014/main" id="{3784BA78-5379-4133-89A0-9C8F0B66180E}"/>
              </a:ext>
            </a:extLst>
          </p:cNvPr>
          <p:cNvGraphicFramePr>
            <a:graphicFrameLocks noGrp="1"/>
          </p:cNvGraphicFramePr>
          <p:nvPr>
            <p:extLst>
              <p:ext uri="{D42A27DB-BD31-4B8C-83A1-F6EECF244321}">
                <p14:modId xmlns:p14="http://schemas.microsoft.com/office/powerpoint/2010/main" val="3454347144"/>
              </p:ext>
            </p:extLst>
          </p:nvPr>
        </p:nvGraphicFramePr>
        <p:xfrm>
          <a:off x="6571182" y="429859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sp>
        <p:nvSpPr>
          <p:cNvPr id="77" name="箭头: 右 76">
            <a:extLst>
              <a:ext uri="{FF2B5EF4-FFF2-40B4-BE49-F238E27FC236}">
                <a16:creationId xmlns:a16="http://schemas.microsoft.com/office/drawing/2014/main" id="{7A438AFF-F8F7-4400-8E92-D0F4D2369205}"/>
              </a:ext>
            </a:extLst>
          </p:cNvPr>
          <p:cNvSpPr/>
          <p:nvPr/>
        </p:nvSpPr>
        <p:spPr>
          <a:xfrm>
            <a:off x="7176309" y="4406793"/>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bg2"/>
              </a:solidFill>
            </a:endParaRPr>
          </a:p>
        </p:txBody>
      </p:sp>
      <p:sp>
        <p:nvSpPr>
          <p:cNvPr id="78" name="箭头: 右 77">
            <a:extLst>
              <a:ext uri="{FF2B5EF4-FFF2-40B4-BE49-F238E27FC236}">
                <a16:creationId xmlns:a16="http://schemas.microsoft.com/office/drawing/2014/main" id="{B0A7A1E4-8EDF-4085-984A-BDC1CD657B71}"/>
              </a:ext>
            </a:extLst>
          </p:cNvPr>
          <p:cNvSpPr/>
          <p:nvPr/>
        </p:nvSpPr>
        <p:spPr>
          <a:xfrm>
            <a:off x="7989886" y="4406793"/>
            <a:ext cx="151056" cy="310611"/>
          </a:xfrm>
          <a:prstGeom prst="rightArrow">
            <a:avLst/>
          </a:prstGeom>
          <a:solidFill>
            <a:schemeClr val="bg2">
              <a:lumMod val="40000"/>
              <a:lumOff val="60000"/>
            </a:schemeClr>
          </a:solidFill>
          <a:ln>
            <a:solidFill>
              <a:schemeClr val="bg2">
                <a:lumMod val="40000"/>
                <a:lumOff val="6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solidFill>
            </a:endParaRPr>
          </a:p>
        </p:txBody>
      </p:sp>
      <p:graphicFrame>
        <p:nvGraphicFramePr>
          <p:cNvPr id="80" name="表格 15">
            <a:extLst>
              <a:ext uri="{FF2B5EF4-FFF2-40B4-BE49-F238E27FC236}">
                <a16:creationId xmlns:a16="http://schemas.microsoft.com/office/drawing/2014/main" id="{03DA2495-27B7-40DF-9647-B801C18FB44A}"/>
              </a:ext>
            </a:extLst>
          </p:cNvPr>
          <p:cNvGraphicFramePr>
            <a:graphicFrameLocks noGrp="1"/>
          </p:cNvGraphicFramePr>
          <p:nvPr>
            <p:extLst>
              <p:ext uri="{D42A27DB-BD31-4B8C-83A1-F6EECF244321}">
                <p14:modId xmlns:p14="http://schemas.microsoft.com/office/powerpoint/2010/main" val="3883028024"/>
              </p:ext>
            </p:extLst>
          </p:nvPr>
        </p:nvGraphicFramePr>
        <p:xfrm>
          <a:off x="7361208" y="4294910"/>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81" name="表格 15">
            <a:extLst>
              <a:ext uri="{FF2B5EF4-FFF2-40B4-BE49-F238E27FC236}">
                <a16:creationId xmlns:a16="http://schemas.microsoft.com/office/drawing/2014/main" id="{35460C66-036A-4FEA-90A9-04181F52C839}"/>
              </a:ext>
            </a:extLst>
          </p:cNvPr>
          <p:cNvGraphicFramePr>
            <a:graphicFrameLocks noGrp="1"/>
          </p:cNvGraphicFramePr>
          <p:nvPr>
            <p:extLst>
              <p:ext uri="{D42A27DB-BD31-4B8C-83A1-F6EECF244321}">
                <p14:modId xmlns:p14="http://schemas.microsoft.com/office/powerpoint/2010/main" val="505463842"/>
              </p:ext>
            </p:extLst>
          </p:nvPr>
        </p:nvGraphicFramePr>
        <p:xfrm>
          <a:off x="8258083" y="4294910"/>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83833">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83" name="表格 15">
            <a:extLst>
              <a:ext uri="{FF2B5EF4-FFF2-40B4-BE49-F238E27FC236}">
                <a16:creationId xmlns:a16="http://schemas.microsoft.com/office/drawing/2014/main" id="{CFBBE410-6F72-4C3D-A539-C2163AC8DF34}"/>
              </a:ext>
            </a:extLst>
          </p:cNvPr>
          <p:cNvGraphicFramePr>
            <a:graphicFrameLocks noGrp="1"/>
          </p:cNvGraphicFramePr>
          <p:nvPr>
            <p:extLst>
              <p:ext uri="{D42A27DB-BD31-4B8C-83A1-F6EECF244321}">
                <p14:modId xmlns:p14="http://schemas.microsoft.com/office/powerpoint/2010/main" val="2115796156"/>
              </p:ext>
            </p:extLst>
          </p:nvPr>
        </p:nvGraphicFramePr>
        <p:xfrm>
          <a:off x="6912623" y="5848286"/>
          <a:ext cx="1177935" cy="536136"/>
        </p:xfrm>
        <a:graphic>
          <a:graphicData uri="http://schemas.openxmlformats.org/drawingml/2006/table">
            <a:tbl>
              <a:tblPr firstRow="1" bandRow="1">
                <a:tableStyleId>{2D5ABB26-0587-4C30-8999-92F81FD0307C}</a:tableStyleId>
              </a:tblPr>
              <a:tblGrid>
                <a:gridCol w="392645">
                  <a:extLst>
                    <a:ext uri="{9D8B030D-6E8A-4147-A177-3AD203B41FA5}">
                      <a16:colId xmlns:a16="http://schemas.microsoft.com/office/drawing/2014/main" val="3989805916"/>
                    </a:ext>
                  </a:extLst>
                </a:gridCol>
                <a:gridCol w="392645">
                  <a:extLst>
                    <a:ext uri="{9D8B030D-6E8A-4147-A177-3AD203B41FA5}">
                      <a16:colId xmlns:a16="http://schemas.microsoft.com/office/drawing/2014/main" val="190395"/>
                    </a:ext>
                  </a:extLst>
                </a:gridCol>
                <a:gridCol w="392645">
                  <a:extLst>
                    <a:ext uri="{9D8B030D-6E8A-4147-A177-3AD203B41FA5}">
                      <a16:colId xmlns:a16="http://schemas.microsoft.com/office/drawing/2014/main" val="3170740913"/>
                    </a:ext>
                  </a:extLst>
                </a:gridCol>
              </a:tblGrid>
              <a:tr h="157504">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57504">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57504">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54" name="对象 53">
            <a:extLst>
              <a:ext uri="{FF2B5EF4-FFF2-40B4-BE49-F238E27FC236}">
                <a16:creationId xmlns:a16="http://schemas.microsoft.com/office/drawing/2014/main" id="{F881E817-278E-4C2C-8894-547531AA3ABD}"/>
              </a:ext>
            </a:extLst>
          </p:cNvPr>
          <p:cNvGraphicFramePr>
            <a:graphicFrameLocks noChangeAspect="1"/>
          </p:cNvGraphicFramePr>
          <p:nvPr>
            <p:extLst>
              <p:ext uri="{D42A27DB-BD31-4B8C-83A1-F6EECF244321}">
                <p14:modId xmlns:p14="http://schemas.microsoft.com/office/powerpoint/2010/main" val="2375373537"/>
              </p:ext>
            </p:extLst>
          </p:nvPr>
        </p:nvGraphicFramePr>
        <p:xfrm>
          <a:off x="379413" y="2070100"/>
          <a:ext cx="4578350" cy="377825"/>
        </p:xfrm>
        <a:graphic>
          <a:graphicData uri="http://schemas.openxmlformats.org/presentationml/2006/ole">
            <mc:AlternateContent xmlns:mc="http://schemas.openxmlformats.org/markup-compatibility/2006">
              <mc:Choice xmlns:v="urn:schemas-microsoft-com:vml" Requires="v">
                <p:oleObj spid="_x0000_s41257" name="Equation" r:id="rId17" imgW="2920680" imgH="241200" progId="Equation.DSMT4">
                  <p:embed/>
                </p:oleObj>
              </mc:Choice>
              <mc:Fallback>
                <p:oleObj name="Equation" r:id="rId17" imgW="2920680" imgH="241200" progId="Equation.DSMT4">
                  <p:embed/>
                  <p:pic>
                    <p:nvPicPr>
                      <p:cNvPr id="6" name="对象 5">
                        <a:extLst>
                          <a:ext uri="{FF2B5EF4-FFF2-40B4-BE49-F238E27FC236}">
                            <a16:creationId xmlns:a16="http://schemas.microsoft.com/office/drawing/2014/main" id="{F1D500C1-DCCD-4F90-BE8F-8B50F26841EB}"/>
                          </a:ext>
                        </a:extLst>
                      </p:cNvPr>
                      <p:cNvPicPr/>
                      <p:nvPr/>
                    </p:nvPicPr>
                    <p:blipFill>
                      <a:blip r:embed="rId18"/>
                      <a:stretch>
                        <a:fillRect/>
                      </a:stretch>
                    </p:blipFill>
                    <p:spPr>
                      <a:xfrm>
                        <a:off x="379413" y="2070100"/>
                        <a:ext cx="4578350" cy="377825"/>
                      </a:xfrm>
                      <a:prstGeom prst="rect">
                        <a:avLst/>
                      </a:prstGeom>
                    </p:spPr>
                  </p:pic>
                </p:oleObj>
              </mc:Fallback>
            </mc:AlternateContent>
          </a:graphicData>
        </a:graphic>
      </p:graphicFrame>
    </p:spTree>
    <p:extLst>
      <p:ext uri="{BB962C8B-B14F-4D97-AF65-F5344CB8AC3E}">
        <p14:creationId xmlns:p14="http://schemas.microsoft.com/office/powerpoint/2010/main" val="2477496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内容占位符 3">
            <a:extLst>
              <a:ext uri="{FF2B5EF4-FFF2-40B4-BE49-F238E27FC236}">
                <a16:creationId xmlns:a16="http://schemas.microsoft.com/office/drawing/2014/main" id="{AD551137-75EE-43BD-9A2F-19BA7F1D0D38}"/>
              </a:ext>
            </a:extLst>
          </p:cNvPr>
          <p:cNvSpPr>
            <a:spLocks noGrp="1"/>
          </p:cNvSpPr>
          <p:nvPr>
            <p:ph sz="quarter" idx="10"/>
          </p:nvPr>
        </p:nvSpPr>
        <p:spPr>
          <a:xfrm>
            <a:off x="-2264" y="1551600"/>
            <a:ext cx="8372163" cy="4921498"/>
          </a:xfrm>
        </p:spPr>
        <p:txBody>
          <a:bodyPr>
            <a:normAutofit/>
          </a:bodyPr>
          <a:lstStyle/>
          <a:p>
            <a:pPr marL="0" indent="0">
              <a:lnSpc>
                <a:spcPct val="150000"/>
              </a:lnSpc>
              <a:buNone/>
            </a:pPr>
            <a:r>
              <a:rPr lang="zh-CN" altLang="en-US" sz="1800" dirty="0">
                <a:latin typeface="+mn-ea"/>
              </a:rPr>
              <a:t>我们创新地提出工业网络系统控制</a:t>
            </a:r>
            <a:r>
              <a:rPr lang="en-US" altLang="zh-CN" sz="1800" dirty="0">
                <a:latin typeface="+mn-ea"/>
              </a:rPr>
              <a:t>-</a:t>
            </a:r>
            <a:r>
              <a:rPr lang="zh-CN" altLang="en-US" sz="1800" dirty="0">
                <a:latin typeface="+mn-ea"/>
              </a:rPr>
              <a:t>传输的联合性能函数</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pic>
        <p:nvPicPr>
          <p:cNvPr id="7" name="图片 6">
            <a:extLst>
              <a:ext uri="{FF2B5EF4-FFF2-40B4-BE49-F238E27FC236}">
                <a16:creationId xmlns:a16="http://schemas.microsoft.com/office/drawing/2014/main" id="{9755884A-A61C-4721-86C1-F7DEF5BD19C3}"/>
              </a:ext>
            </a:extLst>
          </p:cNvPr>
          <p:cNvPicPr>
            <a:picLocks noChangeAspect="1"/>
          </p:cNvPicPr>
          <p:nvPr/>
        </p:nvPicPr>
        <p:blipFill>
          <a:blip r:embed="rId4"/>
          <a:stretch>
            <a:fillRect/>
          </a:stretch>
        </p:blipFill>
        <p:spPr>
          <a:xfrm>
            <a:off x="575879" y="3657593"/>
            <a:ext cx="4359695" cy="1809013"/>
          </a:xfrm>
          <a:prstGeom prst="rect">
            <a:avLst/>
          </a:prstGeom>
        </p:spPr>
      </p:pic>
      <p:grpSp>
        <p:nvGrpSpPr>
          <p:cNvPr id="5" name="组合 4">
            <a:extLst>
              <a:ext uri="{FF2B5EF4-FFF2-40B4-BE49-F238E27FC236}">
                <a16:creationId xmlns:a16="http://schemas.microsoft.com/office/drawing/2014/main" id="{663D5CF5-EDA8-4020-9C1F-69DBEB0C04A2}"/>
              </a:ext>
            </a:extLst>
          </p:cNvPr>
          <p:cNvGrpSpPr/>
          <p:nvPr/>
        </p:nvGrpSpPr>
        <p:grpSpPr>
          <a:xfrm>
            <a:off x="209353" y="5563564"/>
            <a:ext cx="5445028" cy="1071412"/>
            <a:chOff x="350001" y="5661564"/>
            <a:chExt cx="4663669" cy="1071412"/>
          </a:xfrm>
        </p:grpSpPr>
        <p:grpSp>
          <p:nvGrpSpPr>
            <p:cNvPr id="12" name="组合 11">
              <a:extLst>
                <a:ext uri="{FF2B5EF4-FFF2-40B4-BE49-F238E27FC236}">
                  <a16:creationId xmlns:a16="http://schemas.microsoft.com/office/drawing/2014/main" id="{BB4C1AF3-1132-4BEE-A376-5A6E32B75395}"/>
                </a:ext>
              </a:extLst>
            </p:cNvPr>
            <p:cNvGrpSpPr/>
            <p:nvPr/>
          </p:nvGrpSpPr>
          <p:grpSpPr>
            <a:xfrm>
              <a:off x="350001" y="5661564"/>
              <a:ext cx="4663669" cy="1071412"/>
              <a:chOff x="1506920" y="5725886"/>
              <a:chExt cx="5583013" cy="985871"/>
            </a:xfrm>
          </p:grpSpPr>
          <p:sp>
            <p:nvSpPr>
              <p:cNvPr id="8" name="文本框 7">
                <a:extLst>
                  <a:ext uri="{FF2B5EF4-FFF2-40B4-BE49-F238E27FC236}">
                    <a16:creationId xmlns:a16="http://schemas.microsoft.com/office/drawing/2014/main" id="{D365BC65-19DC-485C-A102-4FDDBBD1F46A}"/>
                  </a:ext>
                </a:extLst>
              </p:cNvPr>
              <p:cNvSpPr txBox="1"/>
              <p:nvPr/>
            </p:nvSpPr>
            <p:spPr>
              <a:xfrm>
                <a:off x="1506920" y="5725886"/>
                <a:ext cx="5583013" cy="792970"/>
              </a:xfrm>
              <a:prstGeom prst="rect">
                <a:avLst/>
              </a:prstGeom>
              <a:noFill/>
            </p:spPr>
            <p:txBody>
              <a:bodyPr wrap="square" rtlCol="0">
                <a:spAutoFit/>
              </a:bodyPr>
              <a:lstStyle/>
              <a:p>
                <a:pPr algn="ctr"/>
                <a:r>
                  <a:rPr lang="zh-CN" altLang="en-US" sz="1600" dirty="0"/>
                  <a:t>图</a:t>
                </a:r>
                <a:r>
                  <a:rPr lang="en-US" altLang="zh-CN" sz="1600" dirty="0"/>
                  <a:t>3 </a:t>
                </a:r>
                <a:r>
                  <a:rPr lang="zh-CN" altLang="en-US" sz="1600" dirty="0"/>
                  <a:t>多子系统网络结构图</a:t>
                </a:r>
                <a:r>
                  <a:rPr lang="en-US" altLang="zh-CN" sz="1600" dirty="0"/>
                  <a:t>.</a:t>
                </a:r>
              </a:p>
              <a:p>
                <a:r>
                  <a:rPr lang="zh-CN" altLang="en-US" sz="1600" dirty="0"/>
                  <a:t>信道感知调度器在每个时隙的开始将信道和系统配对。</a:t>
                </a:r>
                <a:endParaRPr lang="en-US" altLang="zh-CN" sz="1600" dirty="0"/>
              </a:p>
              <a:p>
                <a:r>
                  <a:rPr lang="en-US" altLang="zh-CN" sz="1600" dirty="0"/>
                  <a:t>     </a:t>
                </a:r>
                <a:r>
                  <a:rPr lang="zh-CN" altLang="en-US" sz="1600" dirty="0"/>
                  <a:t>表示信道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n </a:t>
                </a:r>
                <a:r>
                  <a:rPr lang="zh-CN" altLang="en-US" sz="1600" dirty="0"/>
                  <a:t>被用来传输系统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m </a:t>
                </a:r>
                <a:r>
                  <a:rPr lang="zh-CN" altLang="en-US" sz="1600" dirty="0"/>
                  <a:t>的数据，其中          </a:t>
                </a:r>
              </a:p>
            </p:txBody>
          </p:sp>
          <p:graphicFrame>
            <p:nvGraphicFramePr>
              <p:cNvPr id="10" name="对象 9">
                <a:extLst>
                  <a:ext uri="{FF2B5EF4-FFF2-40B4-BE49-F238E27FC236}">
                    <a16:creationId xmlns:a16="http://schemas.microsoft.com/office/drawing/2014/main" id="{713D901E-1650-436D-97CD-15ED505B9473}"/>
                  </a:ext>
                </a:extLst>
              </p:cNvPr>
              <p:cNvGraphicFramePr>
                <a:graphicFrameLocks noChangeAspect="1"/>
              </p:cNvGraphicFramePr>
              <p:nvPr/>
            </p:nvGraphicFramePr>
            <p:xfrm>
              <a:off x="1590751" y="6466528"/>
              <a:ext cx="1644718" cy="245229"/>
            </p:xfrm>
            <a:graphic>
              <a:graphicData uri="http://schemas.openxmlformats.org/presentationml/2006/ole">
                <mc:AlternateContent xmlns:mc="http://schemas.openxmlformats.org/markup-compatibility/2006">
                  <mc:Choice xmlns:v="urn:schemas-microsoft-com:vml" Requires="v">
                    <p:oleObj spid="_x0000_s42103" name="Equation" r:id="rId5" imgW="1358640" imgH="203040" progId="Equation.DSMT4">
                      <p:embed/>
                    </p:oleObj>
                  </mc:Choice>
                  <mc:Fallback>
                    <p:oleObj name="Equation" r:id="rId5" imgW="1358640" imgH="203040" progId="Equation.DSMT4">
                      <p:embed/>
                      <p:pic>
                        <p:nvPicPr>
                          <p:cNvPr id="10" name="对象 9">
                            <a:extLst>
                              <a:ext uri="{FF2B5EF4-FFF2-40B4-BE49-F238E27FC236}">
                                <a16:creationId xmlns:a16="http://schemas.microsoft.com/office/drawing/2014/main" id="{713D901E-1650-436D-97CD-15ED505B9473}"/>
                              </a:ext>
                            </a:extLst>
                          </p:cNvPr>
                          <p:cNvPicPr/>
                          <p:nvPr/>
                        </p:nvPicPr>
                        <p:blipFill>
                          <a:blip r:embed="rId6"/>
                          <a:stretch>
                            <a:fillRect/>
                          </a:stretch>
                        </p:blipFill>
                        <p:spPr>
                          <a:xfrm>
                            <a:off x="1590751" y="6466528"/>
                            <a:ext cx="1644718" cy="245229"/>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2CBCF6F-3807-4533-9D6F-04399EC2E7C4}"/>
                  </a:ext>
                </a:extLst>
              </p:cNvPr>
              <p:cNvGraphicFramePr>
                <a:graphicFrameLocks noChangeAspect="1"/>
              </p:cNvGraphicFramePr>
              <p:nvPr/>
            </p:nvGraphicFramePr>
            <p:xfrm>
              <a:off x="5921182" y="6250966"/>
              <a:ext cx="742030" cy="208218"/>
            </p:xfrm>
            <a:graphic>
              <a:graphicData uri="http://schemas.openxmlformats.org/presentationml/2006/ole">
                <mc:AlternateContent xmlns:mc="http://schemas.openxmlformats.org/markup-compatibility/2006">
                  <mc:Choice xmlns:v="urn:schemas-microsoft-com:vml" Requires="v">
                    <p:oleObj spid="_x0000_s42104" name="Equation" r:id="rId7" imgW="634680" imgH="177480" progId="Equation.DSMT4">
                      <p:embed/>
                    </p:oleObj>
                  </mc:Choice>
                  <mc:Fallback>
                    <p:oleObj name="Equation" r:id="rId7" imgW="634680" imgH="177480" progId="Equation.DSMT4">
                      <p:embed/>
                      <p:pic>
                        <p:nvPicPr>
                          <p:cNvPr id="11" name="对象 10">
                            <a:extLst>
                              <a:ext uri="{FF2B5EF4-FFF2-40B4-BE49-F238E27FC236}">
                                <a16:creationId xmlns:a16="http://schemas.microsoft.com/office/drawing/2014/main" id="{32CBCF6F-3807-4533-9D6F-04399EC2E7C4}"/>
                              </a:ext>
                            </a:extLst>
                          </p:cNvPr>
                          <p:cNvPicPr/>
                          <p:nvPr/>
                        </p:nvPicPr>
                        <p:blipFill>
                          <a:blip r:embed="rId8"/>
                          <a:stretch>
                            <a:fillRect/>
                          </a:stretch>
                        </p:blipFill>
                        <p:spPr>
                          <a:xfrm>
                            <a:off x="5921182" y="6250966"/>
                            <a:ext cx="742030" cy="208218"/>
                          </a:xfrm>
                          <a:prstGeom prst="rect">
                            <a:avLst/>
                          </a:prstGeom>
                        </p:spPr>
                      </p:pic>
                    </p:oleObj>
                  </mc:Fallback>
                </mc:AlternateContent>
              </a:graphicData>
            </a:graphic>
          </p:graphicFrame>
        </p:grpSp>
        <p:graphicFrame>
          <p:nvGraphicFramePr>
            <p:cNvPr id="2" name="对象 1">
              <a:extLst>
                <a:ext uri="{FF2B5EF4-FFF2-40B4-BE49-F238E27FC236}">
                  <a16:creationId xmlns:a16="http://schemas.microsoft.com/office/drawing/2014/main" id="{AC949471-83FC-4D52-9378-A635F9EBF001}"/>
                </a:ext>
              </a:extLst>
            </p:cNvPr>
            <p:cNvGraphicFramePr>
              <a:graphicFrameLocks noChangeAspect="1"/>
            </p:cNvGraphicFramePr>
            <p:nvPr/>
          </p:nvGraphicFramePr>
          <p:xfrm>
            <a:off x="420027" y="6202192"/>
            <a:ext cx="286775" cy="286775"/>
          </p:xfrm>
          <a:graphic>
            <a:graphicData uri="http://schemas.openxmlformats.org/presentationml/2006/ole">
              <mc:AlternateContent xmlns:mc="http://schemas.openxmlformats.org/markup-compatibility/2006">
                <mc:Choice xmlns:v="urn:schemas-microsoft-com:vml" Requires="v">
                  <p:oleObj spid="_x0000_s42105" name="Equation" r:id="rId9" imgW="228600" imgH="228600" progId="Equation.DSMT4">
                    <p:embed/>
                  </p:oleObj>
                </mc:Choice>
                <mc:Fallback>
                  <p:oleObj name="Equation" r:id="rId9" imgW="228600" imgH="228600" progId="Equation.DSMT4">
                    <p:embed/>
                    <p:pic>
                      <p:nvPicPr>
                        <p:cNvPr id="2" name="对象 1">
                          <a:extLst>
                            <a:ext uri="{FF2B5EF4-FFF2-40B4-BE49-F238E27FC236}">
                              <a16:creationId xmlns:a16="http://schemas.microsoft.com/office/drawing/2014/main" id="{AC949471-83FC-4D52-9378-A635F9EBF001}"/>
                            </a:ext>
                          </a:extLst>
                        </p:cNvPr>
                        <p:cNvPicPr/>
                        <p:nvPr/>
                      </p:nvPicPr>
                      <p:blipFill>
                        <a:blip r:embed="rId10"/>
                        <a:stretch>
                          <a:fillRect/>
                        </a:stretch>
                      </p:blipFill>
                      <p:spPr>
                        <a:xfrm>
                          <a:off x="420027" y="6202192"/>
                          <a:ext cx="286775" cy="286775"/>
                        </a:xfrm>
                        <a:prstGeom prst="rect">
                          <a:avLst/>
                        </a:prstGeom>
                      </p:spPr>
                    </p:pic>
                  </p:oleObj>
                </mc:Fallback>
              </mc:AlternateContent>
            </a:graphicData>
          </a:graphic>
        </p:graphicFrame>
      </p:grpSp>
      <p:pic>
        <p:nvPicPr>
          <p:cNvPr id="9" name="图片 8">
            <a:extLst>
              <a:ext uri="{FF2B5EF4-FFF2-40B4-BE49-F238E27FC236}">
                <a16:creationId xmlns:a16="http://schemas.microsoft.com/office/drawing/2014/main" id="{8C1B521B-B5CD-466E-B69D-6A9C95CC5050}"/>
              </a:ext>
            </a:extLst>
          </p:cNvPr>
          <p:cNvPicPr>
            <a:picLocks noChangeAspect="1"/>
          </p:cNvPicPr>
          <p:nvPr/>
        </p:nvPicPr>
        <p:blipFill>
          <a:blip r:embed="rId11"/>
          <a:stretch>
            <a:fillRect/>
          </a:stretch>
        </p:blipFill>
        <p:spPr>
          <a:xfrm>
            <a:off x="494024" y="2542601"/>
            <a:ext cx="4284523" cy="772362"/>
          </a:xfrm>
          <a:prstGeom prst="rect">
            <a:avLst/>
          </a:prstGeom>
        </p:spPr>
      </p:pic>
      <p:sp>
        <p:nvSpPr>
          <p:cNvPr id="14" name="文本框 13">
            <a:extLst>
              <a:ext uri="{FF2B5EF4-FFF2-40B4-BE49-F238E27FC236}">
                <a16:creationId xmlns:a16="http://schemas.microsoft.com/office/drawing/2014/main" id="{67B399FD-ECEA-47A0-9536-88A31941CBB1}"/>
              </a:ext>
            </a:extLst>
          </p:cNvPr>
          <p:cNvSpPr txBox="1"/>
          <p:nvPr/>
        </p:nvSpPr>
        <p:spPr>
          <a:xfrm>
            <a:off x="139080" y="3277076"/>
            <a:ext cx="5309467" cy="338554"/>
          </a:xfrm>
          <a:prstGeom prst="rect">
            <a:avLst/>
          </a:prstGeom>
          <a:noFill/>
        </p:spPr>
        <p:txBody>
          <a:bodyPr wrap="none" rtlCol="0">
            <a:spAutoFit/>
          </a:bodyPr>
          <a:lstStyle/>
          <a:p>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2 </a:t>
            </a:r>
            <a:r>
              <a:rPr lang="en-US" altLang="zh-CN" sz="1600" i="1" dirty="0">
                <a:latin typeface="Times New Roman" panose="02020603050405020304" pitchFamily="18" charset="0"/>
                <a:cs typeface="Times New Roman" panose="02020603050405020304" pitchFamily="18" charset="0"/>
              </a:rPr>
              <a:t>T</a:t>
            </a:r>
            <a:r>
              <a:rPr lang="zh-CN" altLang="en-US" sz="1600" dirty="0"/>
              <a:t>为一个采样周期，</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S</a:t>
            </a:r>
            <a:r>
              <a:rPr lang="zh-CN" altLang="en-US" sz="1600" dirty="0"/>
              <a:t>为一个传输时隙。其中，</a:t>
            </a:r>
            <a:r>
              <a:rPr lang="en-US" altLang="zh-CN" sz="1600" i="1" dirty="0">
                <a:latin typeface="Times New Roman" panose="02020603050405020304" pitchFamily="18" charset="0"/>
                <a:cs typeface="Times New Roman" panose="02020603050405020304" pitchFamily="18" charset="0"/>
              </a:rPr>
              <a:t>T=NT</a:t>
            </a:r>
            <a:r>
              <a:rPr lang="en-US" altLang="zh-CN" sz="1600" i="1" baseline="-25000" dirty="0">
                <a:latin typeface="Times New Roman" panose="02020603050405020304" pitchFamily="18" charset="0"/>
                <a:cs typeface="Times New Roman" panose="02020603050405020304" pitchFamily="18" charset="0"/>
              </a:rPr>
              <a:t>S</a:t>
            </a:r>
            <a:endParaRPr lang="zh-CN" altLang="en-US" sz="1600" dirty="0"/>
          </a:p>
        </p:txBody>
      </p:sp>
      <p:graphicFrame>
        <p:nvGraphicFramePr>
          <p:cNvPr id="15" name="表格 15">
            <a:extLst>
              <a:ext uri="{FF2B5EF4-FFF2-40B4-BE49-F238E27FC236}">
                <a16:creationId xmlns:a16="http://schemas.microsoft.com/office/drawing/2014/main" id="{CFCD6152-6D12-409E-9C4A-02278BEC1AB8}"/>
              </a:ext>
            </a:extLst>
          </p:cNvPr>
          <p:cNvGraphicFramePr>
            <a:graphicFrameLocks noGrp="1"/>
          </p:cNvGraphicFramePr>
          <p:nvPr>
            <p:extLst>
              <p:ext uri="{D42A27DB-BD31-4B8C-83A1-F6EECF244321}">
                <p14:modId xmlns:p14="http://schemas.microsoft.com/office/powerpoint/2010/main" val="2311192054"/>
              </p:ext>
            </p:extLst>
          </p:nvPr>
        </p:nvGraphicFramePr>
        <p:xfrm>
          <a:off x="6365457" y="2357782"/>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17" name="表格 15">
            <a:extLst>
              <a:ext uri="{FF2B5EF4-FFF2-40B4-BE49-F238E27FC236}">
                <a16:creationId xmlns:a16="http://schemas.microsoft.com/office/drawing/2014/main" id="{E986D346-C1D0-40B0-99C4-2F1A4931E5B1}"/>
              </a:ext>
            </a:extLst>
          </p:cNvPr>
          <p:cNvGraphicFramePr>
            <a:graphicFrameLocks noGrp="1"/>
          </p:cNvGraphicFramePr>
          <p:nvPr>
            <p:extLst>
              <p:ext uri="{D42A27DB-BD31-4B8C-83A1-F6EECF244321}">
                <p14:modId xmlns:p14="http://schemas.microsoft.com/office/powerpoint/2010/main" val="1297362570"/>
              </p:ext>
            </p:extLst>
          </p:nvPr>
        </p:nvGraphicFramePr>
        <p:xfrm>
          <a:off x="7203137" y="2357782"/>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770410959"/>
                  </a:ext>
                </a:extLst>
              </a:tr>
            </a:tbl>
          </a:graphicData>
        </a:graphic>
      </p:graphicFrame>
      <p:graphicFrame>
        <p:nvGraphicFramePr>
          <p:cNvPr id="18" name="表格 15">
            <a:extLst>
              <a:ext uri="{FF2B5EF4-FFF2-40B4-BE49-F238E27FC236}">
                <a16:creationId xmlns:a16="http://schemas.microsoft.com/office/drawing/2014/main" id="{3353DBCA-F516-49B6-8956-768AE02FB74E}"/>
              </a:ext>
            </a:extLst>
          </p:cNvPr>
          <p:cNvGraphicFramePr>
            <a:graphicFrameLocks noGrp="1"/>
          </p:cNvGraphicFramePr>
          <p:nvPr>
            <p:extLst>
              <p:ext uri="{D42A27DB-BD31-4B8C-83A1-F6EECF244321}">
                <p14:modId xmlns:p14="http://schemas.microsoft.com/office/powerpoint/2010/main" val="3234927636"/>
              </p:ext>
            </p:extLst>
          </p:nvPr>
        </p:nvGraphicFramePr>
        <p:xfrm>
          <a:off x="8040739" y="2358236"/>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770410959"/>
                  </a:ext>
                </a:extLst>
              </a:tr>
            </a:tbl>
          </a:graphicData>
        </a:graphic>
      </p:graphicFrame>
      <p:sp>
        <p:nvSpPr>
          <p:cNvPr id="19" name="文本框 18">
            <a:extLst>
              <a:ext uri="{FF2B5EF4-FFF2-40B4-BE49-F238E27FC236}">
                <a16:creationId xmlns:a16="http://schemas.microsoft.com/office/drawing/2014/main" id="{C74D34DA-6DD1-4673-A237-62B6C305AFD6}"/>
              </a:ext>
            </a:extLst>
          </p:cNvPr>
          <p:cNvSpPr txBox="1"/>
          <p:nvPr/>
        </p:nvSpPr>
        <p:spPr>
          <a:xfrm>
            <a:off x="6321256" y="191361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1" name="文本框 20">
            <a:extLst>
              <a:ext uri="{FF2B5EF4-FFF2-40B4-BE49-F238E27FC236}">
                <a16:creationId xmlns:a16="http://schemas.microsoft.com/office/drawing/2014/main" id="{E7DD0594-409D-4827-A44D-DDDE80A95D86}"/>
              </a:ext>
            </a:extLst>
          </p:cNvPr>
          <p:cNvSpPr txBox="1"/>
          <p:nvPr/>
        </p:nvSpPr>
        <p:spPr>
          <a:xfrm>
            <a:off x="5915135" y="2371439"/>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22" name="文本框 21">
            <a:extLst>
              <a:ext uri="{FF2B5EF4-FFF2-40B4-BE49-F238E27FC236}">
                <a16:creationId xmlns:a16="http://schemas.microsoft.com/office/drawing/2014/main" id="{6B588E43-2FEB-4053-9523-6356D21F83C0}"/>
              </a:ext>
            </a:extLst>
          </p:cNvPr>
          <p:cNvSpPr txBox="1"/>
          <p:nvPr/>
        </p:nvSpPr>
        <p:spPr>
          <a:xfrm>
            <a:off x="6136181" y="2319270"/>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sp>
        <p:nvSpPr>
          <p:cNvPr id="23" name="文本框 22">
            <a:extLst>
              <a:ext uri="{FF2B5EF4-FFF2-40B4-BE49-F238E27FC236}">
                <a16:creationId xmlns:a16="http://schemas.microsoft.com/office/drawing/2014/main" id="{A8C11604-D0AA-45AA-A3FA-DD7A0BC4D73D}"/>
              </a:ext>
            </a:extLst>
          </p:cNvPr>
          <p:cNvSpPr txBox="1"/>
          <p:nvPr/>
        </p:nvSpPr>
        <p:spPr>
          <a:xfrm>
            <a:off x="7169356" y="191659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4" name="文本框 23">
            <a:extLst>
              <a:ext uri="{FF2B5EF4-FFF2-40B4-BE49-F238E27FC236}">
                <a16:creationId xmlns:a16="http://schemas.microsoft.com/office/drawing/2014/main" id="{9793004A-7DC3-4E3A-B639-D607DDC3A90F}"/>
              </a:ext>
            </a:extLst>
          </p:cNvPr>
          <p:cNvSpPr txBox="1"/>
          <p:nvPr/>
        </p:nvSpPr>
        <p:spPr>
          <a:xfrm>
            <a:off x="7999700" y="191659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6" name="箭头: 右 25">
            <a:extLst>
              <a:ext uri="{FF2B5EF4-FFF2-40B4-BE49-F238E27FC236}">
                <a16:creationId xmlns:a16="http://schemas.microsoft.com/office/drawing/2014/main" id="{1AB6F36A-FDE6-49B3-8C37-480D6E3BF5CE}"/>
              </a:ext>
            </a:extLst>
          </p:cNvPr>
          <p:cNvSpPr/>
          <p:nvPr/>
        </p:nvSpPr>
        <p:spPr>
          <a:xfrm>
            <a:off x="6977998" y="2466853"/>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884103EB-F877-4870-87C6-9668F5D394F1}"/>
              </a:ext>
            </a:extLst>
          </p:cNvPr>
          <p:cNvSpPr/>
          <p:nvPr/>
        </p:nvSpPr>
        <p:spPr>
          <a:xfrm>
            <a:off x="7815600" y="2456413"/>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aphicFrame>
        <p:nvGraphicFramePr>
          <p:cNvPr id="33" name="对象 32">
            <a:extLst>
              <a:ext uri="{FF2B5EF4-FFF2-40B4-BE49-F238E27FC236}">
                <a16:creationId xmlns:a16="http://schemas.microsoft.com/office/drawing/2014/main" id="{2F970B82-6388-4628-8A3F-94CFE87768D7}"/>
              </a:ext>
            </a:extLst>
          </p:cNvPr>
          <p:cNvGraphicFramePr>
            <a:graphicFrameLocks noChangeAspect="1"/>
          </p:cNvGraphicFramePr>
          <p:nvPr/>
        </p:nvGraphicFramePr>
        <p:xfrm>
          <a:off x="6898325" y="5847769"/>
          <a:ext cx="1028700" cy="520700"/>
        </p:xfrm>
        <a:graphic>
          <a:graphicData uri="http://schemas.openxmlformats.org/presentationml/2006/ole">
            <mc:AlternateContent xmlns:mc="http://schemas.openxmlformats.org/markup-compatibility/2006">
              <mc:Choice xmlns:v="urn:schemas-microsoft-com:vml" Requires="v">
                <p:oleObj spid="_x0000_s42106" name="Equation" r:id="rId12" imgW="1028520" imgH="520560" progId="Equation.DSMT4">
                  <p:embed/>
                </p:oleObj>
              </mc:Choice>
              <mc:Fallback>
                <p:oleObj name="Equation" r:id="rId12" imgW="1028520" imgH="520560" progId="Equation.DSMT4">
                  <p:embed/>
                  <p:pic>
                    <p:nvPicPr>
                      <p:cNvPr id="33" name="对象 32">
                        <a:extLst>
                          <a:ext uri="{FF2B5EF4-FFF2-40B4-BE49-F238E27FC236}">
                            <a16:creationId xmlns:a16="http://schemas.microsoft.com/office/drawing/2014/main" id="{2F970B82-6388-4628-8A3F-94CFE87768D7}"/>
                          </a:ext>
                        </a:extLst>
                      </p:cNvPr>
                      <p:cNvPicPr/>
                      <p:nvPr/>
                    </p:nvPicPr>
                    <p:blipFill>
                      <a:blip r:embed="rId13"/>
                      <a:stretch>
                        <a:fillRect/>
                      </a:stretch>
                    </p:blipFill>
                    <p:spPr>
                      <a:xfrm>
                        <a:off x="6898325" y="5847769"/>
                        <a:ext cx="1028700" cy="5207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extLst>
              <p:ext uri="{D42A27DB-BD31-4B8C-83A1-F6EECF244321}">
                <p14:modId xmlns:p14="http://schemas.microsoft.com/office/powerpoint/2010/main" val="651362365"/>
              </p:ext>
            </p:extLst>
          </p:nvPr>
        </p:nvGraphicFramePr>
        <p:xfrm>
          <a:off x="5459332" y="2438655"/>
          <a:ext cx="114300" cy="177800"/>
        </p:xfrm>
        <a:graphic>
          <a:graphicData uri="http://schemas.openxmlformats.org/presentationml/2006/ole">
            <mc:AlternateContent xmlns:mc="http://schemas.openxmlformats.org/markup-compatibility/2006">
              <mc:Choice xmlns:v="urn:schemas-microsoft-com:vml" Requires="v">
                <p:oleObj spid="_x0000_s42107" name="Equation" r:id="rId14" imgW="114120" imgH="177480" progId="Equation.DSMT4">
                  <p:embed/>
                </p:oleObj>
              </mc:Choice>
              <mc:Fallback>
                <p:oleObj name="Equation" r:id="rId1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15"/>
                      <a:stretch>
                        <a:fillRect/>
                      </a:stretch>
                    </p:blipFill>
                    <p:spPr>
                      <a:xfrm>
                        <a:off x="5459332" y="2438655"/>
                        <a:ext cx="114300" cy="1778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00738D6D-CA33-4B61-A874-A9AF8B71929D}"/>
              </a:ext>
            </a:extLst>
          </p:cNvPr>
          <p:cNvGraphicFramePr>
            <a:graphicFrameLocks noChangeAspect="1"/>
          </p:cNvGraphicFramePr>
          <p:nvPr>
            <p:extLst>
              <p:ext uri="{D42A27DB-BD31-4B8C-83A1-F6EECF244321}">
                <p14:modId xmlns:p14="http://schemas.microsoft.com/office/powerpoint/2010/main" val="4014334512"/>
              </p:ext>
            </p:extLst>
          </p:nvPr>
        </p:nvGraphicFramePr>
        <p:xfrm>
          <a:off x="5745946" y="2676525"/>
          <a:ext cx="114300" cy="177800"/>
        </p:xfrm>
        <a:graphic>
          <a:graphicData uri="http://schemas.openxmlformats.org/presentationml/2006/ole">
            <mc:AlternateContent xmlns:mc="http://schemas.openxmlformats.org/markup-compatibility/2006">
              <mc:Choice xmlns:v="urn:schemas-microsoft-com:vml" Requires="v">
                <p:oleObj spid="_x0000_s42108" name="Equation" r:id="rId16" imgW="114120" imgH="177480" progId="Equation.DSMT4">
                  <p:embed/>
                </p:oleObj>
              </mc:Choice>
              <mc:Fallback>
                <p:oleObj name="Equation" r:id="rId16" imgW="114120" imgH="177480" progId="Equation.DSMT4">
                  <p:embed/>
                  <p:pic>
                    <p:nvPicPr>
                      <p:cNvPr id="36" name="对象 35">
                        <a:extLst>
                          <a:ext uri="{FF2B5EF4-FFF2-40B4-BE49-F238E27FC236}">
                            <a16:creationId xmlns:a16="http://schemas.microsoft.com/office/drawing/2014/main" id="{00738D6D-CA33-4B61-A874-A9AF8B71929D}"/>
                          </a:ext>
                        </a:extLst>
                      </p:cNvPr>
                      <p:cNvPicPr/>
                      <p:nvPr/>
                    </p:nvPicPr>
                    <p:blipFill>
                      <a:blip r:embed="rId15"/>
                      <a:stretch>
                        <a:fillRect/>
                      </a:stretch>
                    </p:blipFill>
                    <p:spPr>
                      <a:xfrm>
                        <a:off x="5745946" y="2676525"/>
                        <a:ext cx="114300" cy="177800"/>
                      </a:xfrm>
                      <a:prstGeom prst="rect">
                        <a:avLst/>
                      </a:prstGeom>
                    </p:spPr>
                  </p:pic>
                </p:oleObj>
              </mc:Fallback>
            </mc:AlternateContent>
          </a:graphicData>
        </a:graphic>
      </p:graphicFrame>
      <p:graphicFrame>
        <p:nvGraphicFramePr>
          <p:cNvPr id="37" name="表格 15">
            <a:extLst>
              <a:ext uri="{FF2B5EF4-FFF2-40B4-BE49-F238E27FC236}">
                <a16:creationId xmlns:a16="http://schemas.microsoft.com/office/drawing/2014/main" id="{661E83F4-58AB-45EB-92A5-ADF578F67BA8}"/>
              </a:ext>
            </a:extLst>
          </p:cNvPr>
          <p:cNvGraphicFramePr>
            <a:graphicFrameLocks noGrp="1"/>
          </p:cNvGraphicFramePr>
          <p:nvPr>
            <p:extLst>
              <p:ext uri="{D42A27DB-BD31-4B8C-83A1-F6EECF244321}">
                <p14:modId xmlns:p14="http://schemas.microsoft.com/office/powerpoint/2010/main" val="65002307"/>
              </p:ext>
            </p:extLst>
          </p:nvPr>
        </p:nvGraphicFramePr>
        <p:xfrm>
          <a:off x="6358040" y="331109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38" name="表格 15">
            <a:extLst>
              <a:ext uri="{FF2B5EF4-FFF2-40B4-BE49-F238E27FC236}">
                <a16:creationId xmlns:a16="http://schemas.microsoft.com/office/drawing/2014/main" id="{194E570B-5385-4580-A724-F076C9167842}"/>
              </a:ext>
            </a:extLst>
          </p:cNvPr>
          <p:cNvGraphicFramePr>
            <a:graphicFrameLocks noGrp="1"/>
          </p:cNvGraphicFramePr>
          <p:nvPr>
            <p:extLst>
              <p:ext uri="{D42A27DB-BD31-4B8C-83A1-F6EECF244321}">
                <p14:modId xmlns:p14="http://schemas.microsoft.com/office/powerpoint/2010/main" val="657332657"/>
              </p:ext>
            </p:extLst>
          </p:nvPr>
        </p:nvGraphicFramePr>
        <p:xfrm>
          <a:off x="7195720" y="3311098"/>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39" name="表格 15">
            <a:extLst>
              <a:ext uri="{FF2B5EF4-FFF2-40B4-BE49-F238E27FC236}">
                <a16:creationId xmlns:a16="http://schemas.microsoft.com/office/drawing/2014/main" id="{E10C32ED-0466-4B7B-A049-F7D45AAC1BD0}"/>
              </a:ext>
            </a:extLst>
          </p:cNvPr>
          <p:cNvGraphicFramePr>
            <a:graphicFrameLocks noGrp="1"/>
          </p:cNvGraphicFramePr>
          <p:nvPr>
            <p:extLst>
              <p:ext uri="{D42A27DB-BD31-4B8C-83A1-F6EECF244321}">
                <p14:modId xmlns:p14="http://schemas.microsoft.com/office/powerpoint/2010/main" val="836714503"/>
              </p:ext>
            </p:extLst>
          </p:nvPr>
        </p:nvGraphicFramePr>
        <p:xfrm>
          <a:off x="8033322" y="3311552"/>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70410959"/>
                  </a:ext>
                </a:extLst>
              </a:tr>
            </a:tbl>
          </a:graphicData>
        </a:graphic>
      </p:graphicFrame>
      <p:sp>
        <p:nvSpPr>
          <p:cNvPr id="45" name="箭头: 右 44">
            <a:extLst>
              <a:ext uri="{FF2B5EF4-FFF2-40B4-BE49-F238E27FC236}">
                <a16:creationId xmlns:a16="http://schemas.microsoft.com/office/drawing/2014/main" id="{4067BC04-8CC2-4E88-953F-214306A816F4}"/>
              </a:ext>
            </a:extLst>
          </p:cNvPr>
          <p:cNvSpPr/>
          <p:nvPr/>
        </p:nvSpPr>
        <p:spPr>
          <a:xfrm>
            <a:off x="6970581" y="3420169"/>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3BA082DC-7158-44BC-BE1C-BB8A54DA05F1}"/>
              </a:ext>
            </a:extLst>
          </p:cNvPr>
          <p:cNvSpPr/>
          <p:nvPr/>
        </p:nvSpPr>
        <p:spPr>
          <a:xfrm>
            <a:off x="7808183" y="3409729"/>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aphicFrame>
        <p:nvGraphicFramePr>
          <p:cNvPr id="50" name="表格 15">
            <a:extLst>
              <a:ext uri="{FF2B5EF4-FFF2-40B4-BE49-F238E27FC236}">
                <a16:creationId xmlns:a16="http://schemas.microsoft.com/office/drawing/2014/main" id="{E0002611-C8A4-4957-9C7D-8E1A9DF8D8A2}"/>
              </a:ext>
            </a:extLst>
          </p:cNvPr>
          <p:cNvGraphicFramePr>
            <a:graphicFrameLocks noGrp="1"/>
          </p:cNvGraphicFramePr>
          <p:nvPr>
            <p:extLst>
              <p:ext uri="{D42A27DB-BD31-4B8C-83A1-F6EECF244321}">
                <p14:modId xmlns:p14="http://schemas.microsoft.com/office/powerpoint/2010/main" val="517202351"/>
              </p:ext>
            </p:extLst>
          </p:nvPr>
        </p:nvGraphicFramePr>
        <p:xfrm>
          <a:off x="6358040" y="4279607"/>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51" name="表格 15">
            <a:extLst>
              <a:ext uri="{FF2B5EF4-FFF2-40B4-BE49-F238E27FC236}">
                <a16:creationId xmlns:a16="http://schemas.microsoft.com/office/drawing/2014/main" id="{305CED6F-666C-443C-8BD3-B5433500DD14}"/>
              </a:ext>
            </a:extLst>
          </p:cNvPr>
          <p:cNvGraphicFramePr>
            <a:graphicFrameLocks noGrp="1"/>
          </p:cNvGraphicFramePr>
          <p:nvPr>
            <p:extLst>
              <p:ext uri="{D42A27DB-BD31-4B8C-83A1-F6EECF244321}">
                <p14:modId xmlns:p14="http://schemas.microsoft.com/office/powerpoint/2010/main" val="1978632501"/>
              </p:ext>
            </p:extLst>
          </p:nvPr>
        </p:nvGraphicFramePr>
        <p:xfrm>
          <a:off x="7195720" y="4279607"/>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52" name="表格 15">
            <a:extLst>
              <a:ext uri="{FF2B5EF4-FFF2-40B4-BE49-F238E27FC236}">
                <a16:creationId xmlns:a16="http://schemas.microsoft.com/office/drawing/2014/main" id="{15A4ADAC-F94D-4499-94F1-4EAB47B169FD}"/>
              </a:ext>
            </a:extLst>
          </p:cNvPr>
          <p:cNvGraphicFramePr>
            <a:graphicFrameLocks noGrp="1"/>
          </p:cNvGraphicFramePr>
          <p:nvPr>
            <p:extLst>
              <p:ext uri="{D42A27DB-BD31-4B8C-83A1-F6EECF244321}">
                <p14:modId xmlns:p14="http://schemas.microsoft.com/office/powerpoint/2010/main" val="2857817522"/>
              </p:ext>
            </p:extLst>
          </p:nvPr>
        </p:nvGraphicFramePr>
        <p:xfrm>
          <a:off x="8033322" y="4280061"/>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770410959"/>
                  </a:ext>
                </a:extLst>
              </a:tr>
            </a:tbl>
          </a:graphicData>
        </a:graphic>
      </p:graphicFrame>
      <p:sp>
        <p:nvSpPr>
          <p:cNvPr id="55" name="箭头: 右 54">
            <a:extLst>
              <a:ext uri="{FF2B5EF4-FFF2-40B4-BE49-F238E27FC236}">
                <a16:creationId xmlns:a16="http://schemas.microsoft.com/office/drawing/2014/main" id="{9A90F196-A6FC-49D9-AC44-9853A65907A1}"/>
              </a:ext>
            </a:extLst>
          </p:cNvPr>
          <p:cNvSpPr/>
          <p:nvPr/>
        </p:nvSpPr>
        <p:spPr>
          <a:xfrm>
            <a:off x="6970581" y="4388678"/>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B90F849D-1FCF-47B8-ACBD-A049F00BA02F}"/>
              </a:ext>
            </a:extLst>
          </p:cNvPr>
          <p:cNvSpPr/>
          <p:nvPr/>
        </p:nvSpPr>
        <p:spPr>
          <a:xfrm>
            <a:off x="7808183" y="4378238"/>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AB6552B1-5566-4926-8356-C3F26EC7CD97}"/>
              </a:ext>
            </a:extLst>
          </p:cNvPr>
          <p:cNvSpPr txBox="1"/>
          <p:nvPr/>
        </p:nvSpPr>
        <p:spPr>
          <a:xfrm>
            <a:off x="5666629" y="1705928"/>
            <a:ext cx="360622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1: N=3, </a:t>
            </a:r>
            <a:r>
              <a:rPr lang="zh-CN" altLang="en-US" sz="1400" dirty="0"/>
              <a:t>一个时隙内完成传输任务 </a:t>
            </a:r>
            <a:endParaRPr lang="en-US" altLang="zh-CN" sz="1400" dirty="0"/>
          </a:p>
        </p:txBody>
      </p:sp>
      <p:sp>
        <p:nvSpPr>
          <p:cNvPr id="60" name="文本框 59">
            <a:extLst>
              <a:ext uri="{FF2B5EF4-FFF2-40B4-BE49-F238E27FC236}">
                <a16:creationId xmlns:a16="http://schemas.microsoft.com/office/drawing/2014/main" id="{057386B1-F267-4DC9-9871-EBC13AB19261}"/>
              </a:ext>
            </a:extLst>
          </p:cNvPr>
          <p:cNvSpPr txBox="1"/>
          <p:nvPr/>
        </p:nvSpPr>
        <p:spPr>
          <a:xfrm>
            <a:off x="5666629" y="2967021"/>
            <a:ext cx="360622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2:</a:t>
            </a:r>
            <a:r>
              <a:rPr lang="zh-CN" altLang="en-US" sz="1400" b="1" dirty="0"/>
              <a:t> </a:t>
            </a:r>
            <a:r>
              <a:rPr lang="en-US" altLang="zh-CN" sz="1400" b="1" dirty="0"/>
              <a:t>N=3, </a:t>
            </a:r>
            <a:r>
              <a:rPr lang="zh-CN" altLang="en-US" sz="1400" dirty="0"/>
              <a:t>采样周期内完成传输任务</a:t>
            </a:r>
            <a:endParaRPr lang="en-US" altLang="zh-CN" sz="1400" dirty="0"/>
          </a:p>
        </p:txBody>
      </p:sp>
      <p:sp>
        <p:nvSpPr>
          <p:cNvPr id="61" name="文本框 60">
            <a:extLst>
              <a:ext uri="{FF2B5EF4-FFF2-40B4-BE49-F238E27FC236}">
                <a16:creationId xmlns:a16="http://schemas.microsoft.com/office/drawing/2014/main" id="{5D22313F-7E67-446D-BC58-8F3ECAB3BA0C}"/>
              </a:ext>
            </a:extLst>
          </p:cNvPr>
          <p:cNvSpPr txBox="1"/>
          <p:nvPr/>
        </p:nvSpPr>
        <p:spPr>
          <a:xfrm>
            <a:off x="5666629" y="3942816"/>
            <a:ext cx="300151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3: N=3, </a:t>
            </a:r>
            <a:r>
              <a:rPr lang="zh-CN" altLang="en-US" sz="1400" dirty="0"/>
              <a:t>子系统 </a:t>
            </a:r>
            <a:r>
              <a:rPr lang="en-US" altLang="zh-CN" sz="1400" dirty="0"/>
              <a:t>3 </a:t>
            </a:r>
            <a:r>
              <a:rPr lang="zh-CN" altLang="en-US" sz="1400" dirty="0"/>
              <a:t>产生丢包</a:t>
            </a:r>
            <a:endParaRPr lang="en-US" altLang="zh-CN" sz="1400" dirty="0"/>
          </a:p>
        </p:txBody>
      </p:sp>
      <p:sp>
        <p:nvSpPr>
          <p:cNvPr id="62" name="文本框 61">
            <a:extLst>
              <a:ext uri="{FF2B5EF4-FFF2-40B4-BE49-F238E27FC236}">
                <a16:creationId xmlns:a16="http://schemas.microsoft.com/office/drawing/2014/main" id="{1CB18338-FEC1-4AD7-AA72-73A6F1B2180A}"/>
              </a:ext>
            </a:extLst>
          </p:cNvPr>
          <p:cNvSpPr txBox="1"/>
          <p:nvPr/>
        </p:nvSpPr>
        <p:spPr>
          <a:xfrm>
            <a:off x="5932468" y="4307670"/>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63" name="文本框 62">
            <a:extLst>
              <a:ext uri="{FF2B5EF4-FFF2-40B4-BE49-F238E27FC236}">
                <a16:creationId xmlns:a16="http://schemas.microsoft.com/office/drawing/2014/main" id="{CEC328E7-CF4A-4E68-B773-EB8773E1292A}"/>
              </a:ext>
            </a:extLst>
          </p:cNvPr>
          <p:cNvSpPr txBox="1"/>
          <p:nvPr/>
        </p:nvSpPr>
        <p:spPr>
          <a:xfrm>
            <a:off x="6153514" y="4255501"/>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sp>
        <p:nvSpPr>
          <p:cNvPr id="64" name="文本框 63">
            <a:extLst>
              <a:ext uri="{FF2B5EF4-FFF2-40B4-BE49-F238E27FC236}">
                <a16:creationId xmlns:a16="http://schemas.microsoft.com/office/drawing/2014/main" id="{00AF7331-992D-4CB5-B275-7D64E4B98699}"/>
              </a:ext>
            </a:extLst>
          </p:cNvPr>
          <p:cNvSpPr txBox="1"/>
          <p:nvPr/>
        </p:nvSpPr>
        <p:spPr>
          <a:xfrm>
            <a:off x="5928511" y="3323381"/>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65" name="文本框 64">
            <a:extLst>
              <a:ext uri="{FF2B5EF4-FFF2-40B4-BE49-F238E27FC236}">
                <a16:creationId xmlns:a16="http://schemas.microsoft.com/office/drawing/2014/main" id="{BBF5BAB5-CD16-4C9B-A441-655D97BC92EE}"/>
              </a:ext>
            </a:extLst>
          </p:cNvPr>
          <p:cNvSpPr txBox="1"/>
          <p:nvPr/>
        </p:nvSpPr>
        <p:spPr>
          <a:xfrm>
            <a:off x="6149557" y="3271212"/>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sp>
        <p:nvSpPr>
          <p:cNvPr id="66" name="文本框 65">
            <a:extLst>
              <a:ext uri="{FF2B5EF4-FFF2-40B4-BE49-F238E27FC236}">
                <a16:creationId xmlns:a16="http://schemas.microsoft.com/office/drawing/2014/main" id="{29C34C5B-A587-4395-BBF0-AF138DDAE498}"/>
              </a:ext>
            </a:extLst>
          </p:cNvPr>
          <p:cNvSpPr txBox="1"/>
          <p:nvPr/>
        </p:nvSpPr>
        <p:spPr>
          <a:xfrm>
            <a:off x="5441605" y="4949244"/>
            <a:ext cx="3697883" cy="1723549"/>
          </a:xfrm>
          <a:prstGeom prst="rect">
            <a:avLst/>
          </a:prstGeom>
          <a:noFill/>
        </p:spPr>
        <p:txBody>
          <a:bodyPr wrap="square" rtlCol="0">
            <a:spAutoFit/>
          </a:bodyPr>
          <a:lstStyle/>
          <a:p>
            <a:r>
              <a:rPr lang="zh-CN" altLang="en-US" sz="1400" b="1" dirty="0">
                <a:solidFill>
                  <a:schemeClr val="bg2"/>
                </a:solidFill>
              </a:rPr>
              <a:t>定理</a:t>
            </a:r>
            <a:r>
              <a:rPr lang="en-US" altLang="zh-CN" sz="1400" b="1" dirty="0">
                <a:solidFill>
                  <a:schemeClr val="bg2"/>
                </a:solidFill>
              </a:rPr>
              <a:t>1. </a:t>
            </a:r>
            <a:r>
              <a:rPr lang="zh-CN" altLang="en-US" sz="1400" dirty="0">
                <a:solidFill>
                  <a:schemeClr val="bg2"/>
                </a:solidFill>
              </a:rPr>
              <a:t>在一个有</a:t>
            </a:r>
            <a:r>
              <a:rPr lang="en-US" altLang="zh-CN" sz="1400" i="1" dirty="0">
                <a:solidFill>
                  <a:schemeClr val="bg2"/>
                </a:solidFill>
                <a:latin typeface="Times New Roman" panose="02020603050405020304" pitchFamily="18" charset="0"/>
                <a:cs typeface="Times New Roman" panose="02020603050405020304" pitchFamily="18" charset="0"/>
              </a:rPr>
              <a:t>S</a:t>
            </a:r>
            <a:r>
              <a:rPr lang="zh-CN" altLang="en-US" sz="1400" dirty="0">
                <a:solidFill>
                  <a:schemeClr val="bg2"/>
                </a:solidFill>
              </a:rPr>
              <a:t>个传感器的采样数据需要通过具有</a:t>
            </a:r>
            <a:r>
              <a:rPr lang="en-US" altLang="zh-CN" sz="1400" i="1" dirty="0">
                <a:solidFill>
                  <a:schemeClr val="bg2"/>
                </a:solidFill>
                <a:latin typeface="Times New Roman" panose="02020603050405020304" pitchFamily="18" charset="0"/>
                <a:cs typeface="Times New Roman" panose="02020603050405020304" pitchFamily="18" charset="0"/>
              </a:rPr>
              <a:t>C</a:t>
            </a:r>
            <a:r>
              <a:rPr lang="zh-CN" altLang="en-US" sz="1400" dirty="0">
                <a:solidFill>
                  <a:schemeClr val="bg2"/>
                </a:solidFill>
              </a:rPr>
              <a:t>个信道的共享信道进行传输的系统中，当系统的最大采样周期为</a:t>
            </a:r>
            <a:r>
              <a:rPr lang="en-US" altLang="zh-CN" sz="1400" i="1" dirty="0">
                <a:solidFill>
                  <a:schemeClr val="bg2"/>
                </a:solidFill>
                <a:latin typeface="Times New Roman" panose="02020603050405020304" pitchFamily="18" charset="0"/>
                <a:cs typeface="Times New Roman" panose="02020603050405020304" pitchFamily="18" charset="0"/>
              </a:rPr>
              <a:t>T</a:t>
            </a:r>
            <a:r>
              <a:rPr lang="zh-CN" altLang="en-US" sz="1400" dirty="0">
                <a:solidFill>
                  <a:schemeClr val="bg2"/>
                </a:solidFill>
              </a:rPr>
              <a:t>，传感器传输需要的传输时间为</a:t>
            </a:r>
            <a:r>
              <a:rPr lang="en-US" altLang="zh-CN" sz="1400" i="1" dirty="0">
                <a:solidFill>
                  <a:schemeClr val="bg2"/>
                </a:solidFill>
                <a:latin typeface="Times New Roman" panose="02020603050405020304" pitchFamily="18" charset="0"/>
                <a:cs typeface="Times New Roman" panose="02020603050405020304" pitchFamily="18" charset="0"/>
              </a:rPr>
              <a:t>T</a:t>
            </a:r>
            <a:r>
              <a:rPr lang="en-US" altLang="zh-CN" sz="1400" i="1" baseline="-25000" dirty="0">
                <a:solidFill>
                  <a:schemeClr val="bg2"/>
                </a:solidFill>
                <a:latin typeface="Times New Roman" panose="02020603050405020304" pitchFamily="18" charset="0"/>
                <a:cs typeface="Times New Roman" panose="02020603050405020304" pitchFamily="18" charset="0"/>
              </a:rPr>
              <a:t>S</a:t>
            </a:r>
            <a:r>
              <a:rPr lang="zh-CN" altLang="en-US" sz="1400" dirty="0">
                <a:solidFill>
                  <a:schemeClr val="bg2"/>
                </a:solidFill>
              </a:rPr>
              <a:t>时，成功解码率的可行域为</a:t>
            </a:r>
            <a:endParaRPr lang="en-US" altLang="zh-CN" sz="1400" dirty="0">
              <a:solidFill>
                <a:schemeClr val="bg2"/>
              </a:solidFill>
            </a:endParaRPr>
          </a:p>
          <a:p>
            <a:endParaRPr lang="en-US" altLang="zh-CN" sz="600" dirty="0">
              <a:solidFill>
                <a:schemeClr val="bg2"/>
              </a:solidFill>
            </a:endParaRPr>
          </a:p>
          <a:p>
            <a:endParaRPr lang="en-US" altLang="zh-CN" sz="1000" dirty="0">
              <a:solidFill>
                <a:schemeClr val="bg2"/>
              </a:solidFill>
            </a:endParaRPr>
          </a:p>
          <a:p>
            <a:endParaRPr lang="en-US" altLang="zh-CN" sz="2000" dirty="0">
              <a:solidFill>
                <a:schemeClr val="bg2"/>
              </a:solidFill>
            </a:endParaRPr>
          </a:p>
          <a:p>
            <a:r>
              <a:rPr lang="zh-CN" altLang="en-US" sz="1400" dirty="0">
                <a:solidFill>
                  <a:schemeClr val="bg2"/>
                </a:solidFill>
              </a:rPr>
              <a:t>其中，</a:t>
            </a:r>
            <a:r>
              <a:rPr lang="en-US" altLang="zh-CN" sz="1400" i="1" dirty="0">
                <a:solidFill>
                  <a:schemeClr val="bg2"/>
                </a:solidFill>
                <a:latin typeface="+mn-ea"/>
                <a:cs typeface="Times New Roman" panose="02020603050405020304" pitchFamily="18" charset="0"/>
              </a:rPr>
              <a:t>ε</a:t>
            </a:r>
            <a:r>
              <a:rPr lang="en-US" altLang="zh-CN" sz="1400" dirty="0">
                <a:solidFill>
                  <a:schemeClr val="bg2"/>
                </a:solidFill>
              </a:rPr>
              <a:t> </a:t>
            </a:r>
            <a:r>
              <a:rPr lang="zh-CN" altLang="en-US" sz="1400" dirty="0">
                <a:solidFill>
                  <a:schemeClr val="bg2"/>
                </a:solidFill>
              </a:rPr>
              <a:t>是一个大于零的极小的常数。</a:t>
            </a:r>
          </a:p>
        </p:txBody>
      </p:sp>
      <p:graphicFrame>
        <p:nvGraphicFramePr>
          <p:cNvPr id="67" name="表格 15">
            <a:extLst>
              <a:ext uri="{FF2B5EF4-FFF2-40B4-BE49-F238E27FC236}">
                <a16:creationId xmlns:a16="http://schemas.microsoft.com/office/drawing/2014/main" id="{428A8854-3787-4019-A4C1-09BD86177F6F}"/>
              </a:ext>
            </a:extLst>
          </p:cNvPr>
          <p:cNvGraphicFramePr>
            <a:graphicFrameLocks noGrp="1"/>
          </p:cNvGraphicFramePr>
          <p:nvPr>
            <p:extLst>
              <p:ext uri="{D42A27DB-BD31-4B8C-83A1-F6EECF244321}">
                <p14:modId xmlns:p14="http://schemas.microsoft.com/office/powerpoint/2010/main" val="726836708"/>
              </p:ext>
            </p:extLst>
          </p:nvPr>
        </p:nvGraphicFramePr>
        <p:xfrm>
          <a:off x="6799889" y="5848286"/>
          <a:ext cx="1177935" cy="536136"/>
        </p:xfrm>
        <a:graphic>
          <a:graphicData uri="http://schemas.openxmlformats.org/drawingml/2006/table">
            <a:tbl>
              <a:tblPr firstRow="1" bandRow="1">
                <a:tableStyleId>{2D5ABB26-0587-4C30-8999-92F81FD0307C}</a:tableStyleId>
              </a:tblPr>
              <a:tblGrid>
                <a:gridCol w="392645">
                  <a:extLst>
                    <a:ext uri="{9D8B030D-6E8A-4147-A177-3AD203B41FA5}">
                      <a16:colId xmlns:a16="http://schemas.microsoft.com/office/drawing/2014/main" val="3989805916"/>
                    </a:ext>
                  </a:extLst>
                </a:gridCol>
                <a:gridCol w="392645">
                  <a:extLst>
                    <a:ext uri="{9D8B030D-6E8A-4147-A177-3AD203B41FA5}">
                      <a16:colId xmlns:a16="http://schemas.microsoft.com/office/drawing/2014/main" val="190395"/>
                    </a:ext>
                  </a:extLst>
                </a:gridCol>
                <a:gridCol w="392645">
                  <a:extLst>
                    <a:ext uri="{9D8B030D-6E8A-4147-A177-3AD203B41FA5}">
                      <a16:colId xmlns:a16="http://schemas.microsoft.com/office/drawing/2014/main" val="3170740913"/>
                    </a:ext>
                  </a:extLst>
                </a:gridCol>
              </a:tblGrid>
              <a:tr h="157504">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69142393"/>
                  </a:ext>
                </a:extLst>
              </a:tr>
              <a:tr h="157504">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822449536"/>
                  </a:ext>
                </a:extLst>
              </a:tr>
              <a:tr h="157504">
                <a:tc>
                  <a:txBody>
                    <a:bodyPr/>
                    <a:lstStyle/>
                    <a:p>
                      <a:pPr marL="0" algn="l" defTabSz="914400" rtl="0" eaLnBrk="1" latinLnBrk="0" hangingPunct="1"/>
                      <a:endParaRPr lang="zh-CN" altLang="en-US" sz="700" kern="120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algn="l" defTabSz="914400" rtl="0" eaLnBrk="1" latinLnBrk="0" hangingPunct="1"/>
                      <a:endParaRPr lang="zh-CN" altLang="en-US" sz="700" kern="1200" dirty="0">
                        <a:solidFill>
                          <a:schemeClr val="bg2">
                            <a:lumMod val="40000"/>
                            <a:lumOff val="60000"/>
                          </a:schemeClr>
                        </a:solidFill>
                        <a:latin typeface="+mn-lt"/>
                        <a:ea typeface="+mn-ea"/>
                        <a:cs typeface="+mn-cs"/>
                      </a:endParaRPr>
                    </a:p>
                  </a:txBody>
                  <a:tcPr marL="72031" marR="72031" marT="36016" marB="3601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70410959"/>
                  </a:ext>
                </a:extLst>
              </a:tr>
            </a:tbl>
          </a:graphicData>
        </a:graphic>
      </p:graphicFrame>
      <p:graphicFrame>
        <p:nvGraphicFramePr>
          <p:cNvPr id="54" name="对象 53">
            <a:extLst>
              <a:ext uri="{FF2B5EF4-FFF2-40B4-BE49-F238E27FC236}">
                <a16:creationId xmlns:a16="http://schemas.microsoft.com/office/drawing/2014/main" id="{426FC1E6-7EDE-4F1F-826F-1119FD7A1179}"/>
              </a:ext>
            </a:extLst>
          </p:cNvPr>
          <p:cNvGraphicFramePr>
            <a:graphicFrameLocks noChangeAspect="1"/>
          </p:cNvGraphicFramePr>
          <p:nvPr>
            <p:extLst>
              <p:ext uri="{D42A27DB-BD31-4B8C-83A1-F6EECF244321}">
                <p14:modId xmlns:p14="http://schemas.microsoft.com/office/powerpoint/2010/main" val="22060115"/>
              </p:ext>
            </p:extLst>
          </p:nvPr>
        </p:nvGraphicFramePr>
        <p:xfrm>
          <a:off x="747322" y="2069578"/>
          <a:ext cx="3841750" cy="377825"/>
        </p:xfrm>
        <a:graphic>
          <a:graphicData uri="http://schemas.openxmlformats.org/presentationml/2006/ole">
            <mc:AlternateContent xmlns:mc="http://schemas.openxmlformats.org/markup-compatibility/2006">
              <mc:Choice xmlns:v="urn:schemas-microsoft-com:vml" Requires="v">
                <p:oleObj spid="_x0000_s42109" name="Equation" r:id="rId17" imgW="2450880" imgH="241200" progId="Equation.DSMT4">
                  <p:embed/>
                </p:oleObj>
              </mc:Choice>
              <mc:Fallback>
                <p:oleObj name="Equation" r:id="rId17" imgW="2450880" imgH="241200" progId="Equation.DSMT4">
                  <p:embed/>
                  <p:pic>
                    <p:nvPicPr>
                      <p:cNvPr id="54" name="对象 53">
                        <a:extLst>
                          <a:ext uri="{FF2B5EF4-FFF2-40B4-BE49-F238E27FC236}">
                            <a16:creationId xmlns:a16="http://schemas.microsoft.com/office/drawing/2014/main" id="{F881E817-278E-4C2C-8894-547531AA3ABD}"/>
                          </a:ext>
                        </a:extLst>
                      </p:cNvPr>
                      <p:cNvPicPr/>
                      <p:nvPr/>
                    </p:nvPicPr>
                    <p:blipFill>
                      <a:blip r:embed="rId18"/>
                      <a:stretch>
                        <a:fillRect/>
                      </a:stretch>
                    </p:blipFill>
                    <p:spPr>
                      <a:xfrm>
                        <a:off x="747322" y="2069578"/>
                        <a:ext cx="3841750" cy="377825"/>
                      </a:xfrm>
                      <a:prstGeom prst="rect">
                        <a:avLst/>
                      </a:prstGeom>
                    </p:spPr>
                  </p:pic>
                </p:oleObj>
              </mc:Fallback>
            </mc:AlternateContent>
          </a:graphicData>
        </a:graphic>
      </p:graphicFrame>
    </p:spTree>
    <p:extLst>
      <p:ext uri="{BB962C8B-B14F-4D97-AF65-F5344CB8AC3E}">
        <p14:creationId xmlns:p14="http://schemas.microsoft.com/office/powerpoint/2010/main" val="2994751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内容占位符 3">
            <a:extLst>
              <a:ext uri="{FF2B5EF4-FFF2-40B4-BE49-F238E27FC236}">
                <a16:creationId xmlns:a16="http://schemas.microsoft.com/office/drawing/2014/main" id="{4324BADF-5238-4703-ADE0-03D4996BD0FF}"/>
              </a:ext>
            </a:extLst>
          </p:cNvPr>
          <p:cNvSpPr>
            <a:spLocks noGrp="1"/>
          </p:cNvSpPr>
          <p:nvPr>
            <p:ph sz="quarter" idx="10"/>
          </p:nvPr>
        </p:nvSpPr>
        <p:spPr>
          <a:xfrm>
            <a:off x="-2270" y="1551600"/>
            <a:ext cx="8372163" cy="4921498"/>
          </a:xfrm>
        </p:spPr>
        <p:txBody>
          <a:bodyPr>
            <a:normAutofit/>
          </a:bodyPr>
          <a:lstStyle/>
          <a:p>
            <a:pPr marL="0" indent="0">
              <a:lnSpc>
                <a:spcPct val="150000"/>
              </a:lnSpc>
              <a:buNone/>
            </a:pPr>
            <a:r>
              <a:rPr lang="zh-CN" altLang="en-US" sz="1800" dirty="0">
                <a:latin typeface="+mn-ea"/>
              </a:rPr>
              <a:t>我们创新地提出工业网络系统控制</a:t>
            </a:r>
            <a:r>
              <a:rPr lang="en-US" altLang="zh-CN" sz="1800" dirty="0">
                <a:latin typeface="+mn-ea"/>
              </a:rPr>
              <a:t>-</a:t>
            </a:r>
            <a:r>
              <a:rPr lang="zh-CN" altLang="en-US" sz="1800" dirty="0">
                <a:latin typeface="+mn-ea"/>
              </a:rPr>
              <a:t>传输的联合性能函数</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pic>
        <p:nvPicPr>
          <p:cNvPr id="7" name="图片 6">
            <a:extLst>
              <a:ext uri="{FF2B5EF4-FFF2-40B4-BE49-F238E27FC236}">
                <a16:creationId xmlns:a16="http://schemas.microsoft.com/office/drawing/2014/main" id="{9755884A-A61C-4721-86C1-F7DEF5BD19C3}"/>
              </a:ext>
            </a:extLst>
          </p:cNvPr>
          <p:cNvPicPr>
            <a:picLocks noChangeAspect="1"/>
          </p:cNvPicPr>
          <p:nvPr/>
        </p:nvPicPr>
        <p:blipFill>
          <a:blip r:embed="rId4"/>
          <a:stretch>
            <a:fillRect/>
          </a:stretch>
        </p:blipFill>
        <p:spPr>
          <a:xfrm>
            <a:off x="575879" y="3657593"/>
            <a:ext cx="4359695" cy="1809013"/>
          </a:xfrm>
          <a:prstGeom prst="rect">
            <a:avLst/>
          </a:prstGeom>
        </p:spPr>
      </p:pic>
      <p:grpSp>
        <p:nvGrpSpPr>
          <p:cNvPr id="5" name="组合 4">
            <a:extLst>
              <a:ext uri="{FF2B5EF4-FFF2-40B4-BE49-F238E27FC236}">
                <a16:creationId xmlns:a16="http://schemas.microsoft.com/office/drawing/2014/main" id="{663D5CF5-EDA8-4020-9C1F-69DBEB0C04A2}"/>
              </a:ext>
            </a:extLst>
          </p:cNvPr>
          <p:cNvGrpSpPr/>
          <p:nvPr/>
        </p:nvGrpSpPr>
        <p:grpSpPr>
          <a:xfrm>
            <a:off x="209353" y="5563564"/>
            <a:ext cx="5445028" cy="1071412"/>
            <a:chOff x="350001" y="5661564"/>
            <a:chExt cx="4663669" cy="1071412"/>
          </a:xfrm>
        </p:grpSpPr>
        <p:grpSp>
          <p:nvGrpSpPr>
            <p:cNvPr id="12" name="组合 11">
              <a:extLst>
                <a:ext uri="{FF2B5EF4-FFF2-40B4-BE49-F238E27FC236}">
                  <a16:creationId xmlns:a16="http://schemas.microsoft.com/office/drawing/2014/main" id="{BB4C1AF3-1132-4BEE-A376-5A6E32B75395}"/>
                </a:ext>
              </a:extLst>
            </p:cNvPr>
            <p:cNvGrpSpPr/>
            <p:nvPr/>
          </p:nvGrpSpPr>
          <p:grpSpPr>
            <a:xfrm>
              <a:off x="350001" y="5661564"/>
              <a:ext cx="4663669" cy="1071412"/>
              <a:chOff x="1506920" y="5725886"/>
              <a:chExt cx="5583013" cy="985871"/>
            </a:xfrm>
          </p:grpSpPr>
          <p:sp>
            <p:nvSpPr>
              <p:cNvPr id="8" name="文本框 7">
                <a:extLst>
                  <a:ext uri="{FF2B5EF4-FFF2-40B4-BE49-F238E27FC236}">
                    <a16:creationId xmlns:a16="http://schemas.microsoft.com/office/drawing/2014/main" id="{D365BC65-19DC-485C-A102-4FDDBBD1F46A}"/>
                  </a:ext>
                </a:extLst>
              </p:cNvPr>
              <p:cNvSpPr txBox="1"/>
              <p:nvPr/>
            </p:nvSpPr>
            <p:spPr>
              <a:xfrm>
                <a:off x="1506920" y="5725886"/>
                <a:ext cx="5583013" cy="792970"/>
              </a:xfrm>
              <a:prstGeom prst="rect">
                <a:avLst/>
              </a:prstGeom>
              <a:noFill/>
            </p:spPr>
            <p:txBody>
              <a:bodyPr wrap="square" rtlCol="0">
                <a:spAutoFit/>
              </a:bodyPr>
              <a:lstStyle/>
              <a:p>
                <a:pPr algn="ctr"/>
                <a:r>
                  <a:rPr lang="zh-CN" altLang="en-US" sz="1600" dirty="0"/>
                  <a:t>图</a:t>
                </a:r>
                <a:r>
                  <a:rPr lang="en-US" altLang="zh-CN" sz="1600" dirty="0"/>
                  <a:t>3 </a:t>
                </a:r>
                <a:r>
                  <a:rPr lang="zh-CN" altLang="en-US" sz="1600" dirty="0"/>
                  <a:t>多子系统网络结构图</a:t>
                </a:r>
                <a:r>
                  <a:rPr lang="en-US" altLang="zh-CN" sz="1600" dirty="0"/>
                  <a:t>.</a:t>
                </a:r>
              </a:p>
              <a:p>
                <a:r>
                  <a:rPr lang="zh-CN" altLang="en-US" sz="1600" dirty="0"/>
                  <a:t>信道感知调度器在每个时隙的开始将信道和系统配对。</a:t>
                </a:r>
                <a:endParaRPr lang="en-US" altLang="zh-CN" sz="1600" dirty="0"/>
              </a:p>
              <a:p>
                <a:r>
                  <a:rPr lang="en-US" altLang="zh-CN" sz="1600" dirty="0"/>
                  <a:t>     </a:t>
                </a:r>
                <a:r>
                  <a:rPr lang="zh-CN" altLang="en-US" sz="1600" dirty="0"/>
                  <a:t>表示信道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n </a:t>
                </a:r>
                <a:r>
                  <a:rPr lang="zh-CN" altLang="en-US" sz="1600" dirty="0"/>
                  <a:t>被用来传输系统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m </a:t>
                </a:r>
                <a:r>
                  <a:rPr lang="zh-CN" altLang="en-US" sz="1600" dirty="0"/>
                  <a:t>的数据，其中          </a:t>
                </a:r>
              </a:p>
            </p:txBody>
          </p:sp>
          <p:graphicFrame>
            <p:nvGraphicFramePr>
              <p:cNvPr id="10" name="对象 9">
                <a:extLst>
                  <a:ext uri="{FF2B5EF4-FFF2-40B4-BE49-F238E27FC236}">
                    <a16:creationId xmlns:a16="http://schemas.microsoft.com/office/drawing/2014/main" id="{713D901E-1650-436D-97CD-15ED505B9473}"/>
                  </a:ext>
                </a:extLst>
              </p:cNvPr>
              <p:cNvGraphicFramePr>
                <a:graphicFrameLocks noChangeAspect="1"/>
              </p:cNvGraphicFramePr>
              <p:nvPr/>
            </p:nvGraphicFramePr>
            <p:xfrm>
              <a:off x="1590751" y="6466528"/>
              <a:ext cx="1644718" cy="245229"/>
            </p:xfrm>
            <a:graphic>
              <a:graphicData uri="http://schemas.openxmlformats.org/presentationml/2006/ole">
                <mc:AlternateContent xmlns:mc="http://schemas.openxmlformats.org/markup-compatibility/2006">
                  <mc:Choice xmlns:v="urn:schemas-microsoft-com:vml" Requires="v">
                    <p:oleObj spid="_x0000_s43106" name="Equation" r:id="rId5" imgW="1358640" imgH="203040" progId="Equation.DSMT4">
                      <p:embed/>
                    </p:oleObj>
                  </mc:Choice>
                  <mc:Fallback>
                    <p:oleObj name="Equation" r:id="rId5" imgW="1358640" imgH="203040" progId="Equation.DSMT4">
                      <p:embed/>
                      <p:pic>
                        <p:nvPicPr>
                          <p:cNvPr id="10" name="对象 9">
                            <a:extLst>
                              <a:ext uri="{FF2B5EF4-FFF2-40B4-BE49-F238E27FC236}">
                                <a16:creationId xmlns:a16="http://schemas.microsoft.com/office/drawing/2014/main" id="{713D901E-1650-436D-97CD-15ED505B9473}"/>
                              </a:ext>
                            </a:extLst>
                          </p:cNvPr>
                          <p:cNvPicPr/>
                          <p:nvPr/>
                        </p:nvPicPr>
                        <p:blipFill>
                          <a:blip r:embed="rId6"/>
                          <a:stretch>
                            <a:fillRect/>
                          </a:stretch>
                        </p:blipFill>
                        <p:spPr>
                          <a:xfrm>
                            <a:off x="1590751" y="6466528"/>
                            <a:ext cx="1644718" cy="245229"/>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2CBCF6F-3807-4533-9D6F-04399EC2E7C4}"/>
                  </a:ext>
                </a:extLst>
              </p:cNvPr>
              <p:cNvGraphicFramePr>
                <a:graphicFrameLocks noChangeAspect="1"/>
              </p:cNvGraphicFramePr>
              <p:nvPr/>
            </p:nvGraphicFramePr>
            <p:xfrm>
              <a:off x="5921182" y="6250966"/>
              <a:ext cx="742030" cy="208218"/>
            </p:xfrm>
            <a:graphic>
              <a:graphicData uri="http://schemas.openxmlformats.org/presentationml/2006/ole">
                <mc:AlternateContent xmlns:mc="http://schemas.openxmlformats.org/markup-compatibility/2006">
                  <mc:Choice xmlns:v="urn:schemas-microsoft-com:vml" Requires="v">
                    <p:oleObj spid="_x0000_s43107" name="Equation" r:id="rId7" imgW="634680" imgH="177480" progId="Equation.DSMT4">
                      <p:embed/>
                    </p:oleObj>
                  </mc:Choice>
                  <mc:Fallback>
                    <p:oleObj name="Equation" r:id="rId7" imgW="634680" imgH="177480" progId="Equation.DSMT4">
                      <p:embed/>
                      <p:pic>
                        <p:nvPicPr>
                          <p:cNvPr id="11" name="对象 10">
                            <a:extLst>
                              <a:ext uri="{FF2B5EF4-FFF2-40B4-BE49-F238E27FC236}">
                                <a16:creationId xmlns:a16="http://schemas.microsoft.com/office/drawing/2014/main" id="{32CBCF6F-3807-4533-9D6F-04399EC2E7C4}"/>
                              </a:ext>
                            </a:extLst>
                          </p:cNvPr>
                          <p:cNvPicPr/>
                          <p:nvPr/>
                        </p:nvPicPr>
                        <p:blipFill>
                          <a:blip r:embed="rId8"/>
                          <a:stretch>
                            <a:fillRect/>
                          </a:stretch>
                        </p:blipFill>
                        <p:spPr>
                          <a:xfrm>
                            <a:off x="5921182" y="6250966"/>
                            <a:ext cx="742030" cy="208218"/>
                          </a:xfrm>
                          <a:prstGeom prst="rect">
                            <a:avLst/>
                          </a:prstGeom>
                        </p:spPr>
                      </p:pic>
                    </p:oleObj>
                  </mc:Fallback>
                </mc:AlternateContent>
              </a:graphicData>
            </a:graphic>
          </p:graphicFrame>
        </p:grpSp>
        <p:graphicFrame>
          <p:nvGraphicFramePr>
            <p:cNvPr id="2" name="对象 1">
              <a:extLst>
                <a:ext uri="{FF2B5EF4-FFF2-40B4-BE49-F238E27FC236}">
                  <a16:creationId xmlns:a16="http://schemas.microsoft.com/office/drawing/2014/main" id="{AC949471-83FC-4D52-9378-A635F9EBF001}"/>
                </a:ext>
              </a:extLst>
            </p:cNvPr>
            <p:cNvGraphicFramePr>
              <a:graphicFrameLocks noChangeAspect="1"/>
            </p:cNvGraphicFramePr>
            <p:nvPr/>
          </p:nvGraphicFramePr>
          <p:xfrm>
            <a:off x="420027" y="6202192"/>
            <a:ext cx="286775" cy="286775"/>
          </p:xfrm>
          <a:graphic>
            <a:graphicData uri="http://schemas.openxmlformats.org/presentationml/2006/ole">
              <mc:AlternateContent xmlns:mc="http://schemas.openxmlformats.org/markup-compatibility/2006">
                <mc:Choice xmlns:v="urn:schemas-microsoft-com:vml" Requires="v">
                  <p:oleObj spid="_x0000_s43108" name="Equation" r:id="rId9" imgW="228600" imgH="228600" progId="Equation.DSMT4">
                    <p:embed/>
                  </p:oleObj>
                </mc:Choice>
                <mc:Fallback>
                  <p:oleObj name="Equation" r:id="rId9" imgW="228600" imgH="228600" progId="Equation.DSMT4">
                    <p:embed/>
                    <p:pic>
                      <p:nvPicPr>
                        <p:cNvPr id="2" name="对象 1">
                          <a:extLst>
                            <a:ext uri="{FF2B5EF4-FFF2-40B4-BE49-F238E27FC236}">
                              <a16:creationId xmlns:a16="http://schemas.microsoft.com/office/drawing/2014/main" id="{AC949471-83FC-4D52-9378-A635F9EBF001}"/>
                            </a:ext>
                          </a:extLst>
                        </p:cNvPr>
                        <p:cNvPicPr/>
                        <p:nvPr/>
                      </p:nvPicPr>
                      <p:blipFill>
                        <a:blip r:embed="rId10"/>
                        <a:stretch>
                          <a:fillRect/>
                        </a:stretch>
                      </p:blipFill>
                      <p:spPr>
                        <a:xfrm>
                          <a:off x="420027" y="6202192"/>
                          <a:ext cx="286775" cy="286775"/>
                        </a:xfrm>
                        <a:prstGeom prst="rect">
                          <a:avLst/>
                        </a:prstGeom>
                      </p:spPr>
                    </p:pic>
                  </p:oleObj>
                </mc:Fallback>
              </mc:AlternateContent>
            </a:graphicData>
          </a:graphic>
        </p:graphicFrame>
      </p:grpSp>
      <p:pic>
        <p:nvPicPr>
          <p:cNvPr id="9" name="图片 8">
            <a:extLst>
              <a:ext uri="{FF2B5EF4-FFF2-40B4-BE49-F238E27FC236}">
                <a16:creationId xmlns:a16="http://schemas.microsoft.com/office/drawing/2014/main" id="{8C1B521B-B5CD-466E-B69D-6A9C95CC5050}"/>
              </a:ext>
            </a:extLst>
          </p:cNvPr>
          <p:cNvPicPr>
            <a:picLocks noChangeAspect="1"/>
          </p:cNvPicPr>
          <p:nvPr/>
        </p:nvPicPr>
        <p:blipFill>
          <a:blip r:embed="rId11"/>
          <a:stretch>
            <a:fillRect/>
          </a:stretch>
        </p:blipFill>
        <p:spPr>
          <a:xfrm>
            <a:off x="494024" y="2542601"/>
            <a:ext cx="4284523" cy="772362"/>
          </a:xfrm>
          <a:prstGeom prst="rect">
            <a:avLst/>
          </a:prstGeom>
        </p:spPr>
      </p:pic>
      <p:sp>
        <p:nvSpPr>
          <p:cNvPr id="14" name="文本框 13">
            <a:extLst>
              <a:ext uri="{FF2B5EF4-FFF2-40B4-BE49-F238E27FC236}">
                <a16:creationId xmlns:a16="http://schemas.microsoft.com/office/drawing/2014/main" id="{67B399FD-ECEA-47A0-9536-88A31941CBB1}"/>
              </a:ext>
            </a:extLst>
          </p:cNvPr>
          <p:cNvSpPr txBox="1"/>
          <p:nvPr/>
        </p:nvSpPr>
        <p:spPr>
          <a:xfrm>
            <a:off x="139080" y="3277076"/>
            <a:ext cx="5309467" cy="338554"/>
          </a:xfrm>
          <a:prstGeom prst="rect">
            <a:avLst/>
          </a:prstGeom>
          <a:noFill/>
        </p:spPr>
        <p:txBody>
          <a:bodyPr wrap="none" rtlCol="0">
            <a:spAutoFit/>
          </a:bodyPr>
          <a:lstStyle/>
          <a:p>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2 </a:t>
            </a:r>
            <a:r>
              <a:rPr lang="en-US" altLang="zh-CN" sz="1600" i="1" dirty="0">
                <a:latin typeface="Times New Roman" panose="02020603050405020304" pitchFamily="18" charset="0"/>
                <a:cs typeface="Times New Roman" panose="02020603050405020304" pitchFamily="18" charset="0"/>
              </a:rPr>
              <a:t>T</a:t>
            </a:r>
            <a:r>
              <a:rPr lang="zh-CN" altLang="en-US" sz="1600" dirty="0"/>
              <a:t>为一个采样周期，</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S</a:t>
            </a:r>
            <a:r>
              <a:rPr lang="zh-CN" altLang="en-US" sz="1600" dirty="0"/>
              <a:t>为一个传输时隙。其中，</a:t>
            </a:r>
            <a:r>
              <a:rPr lang="en-US" altLang="zh-CN" sz="1600" i="1" dirty="0">
                <a:latin typeface="Times New Roman" panose="02020603050405020304" pitchFamily="18" charset="0"/>
                <a:cs typeface="Times New Roman" panose="02020603050405020304" pitchFamily="18" charset="0"/>
              </a:rPr>
              <a:t>T=NT</a:t>
            </a:r>
            <a:r>
              <a:rPr lang="en-US" altLang="zh-CN" sz="1600" i="1" baseline="-25000" dirty="0">
                <a:latin typeface="Times New Roman" panose="02020603050405020304" pitchFamily="18" charset="0"/>
                <a:cs typeface="Times New Roman" panose="02020603050405020304" pitchFamily="18" charset="0"/>
              </a:rPr>
              <a:t>S</a:t>
            </a:r>
            <a:endParaRPr lang="zh-CN" altLang="en-US" sz="1600" dirty="0"/>
          </a:p>
        </p:txBody>
      </p:sp>
      <p:graphicFrame>
        <p:nvGraphicFramePr>
          <p:cNvPr id="15" name="表格 15">
            <a:extLst>
              <a:ext uri="{FF2B5EF4-FFF2-40B4-BE49-F238E27FC236}">
                <a16:creationId xmlns:a16="http://schemas.microsoft.com/office/drawing/2014/main" id="{CFCD6152-6D12-409E-9C4A-02278BEC1AB8}"/>
              </a:ext>
            </a:extLst>
          </p:cNvPr>
          <p:cNvGraphicFramePr>
            <a:graphicFrameLocks noGrp="1"/>
          </p:cNvGraphicFramePr>
          <p:nvPr>
            <p:extLst>
              <p:ext uri="{D42A27DB-BD31-4B8C-83A1-F6EECF244321}">
                <p14:modId xmlns:p14="http://schemas.microsoft.com/office/powerpoint/2010/main" val="3466452669"/>
              </p:ext>
            </p:extLst>
          </p:nvPr>
        </p:nvGraphicFramePr>
        <p:xfrm>
          <a:off x="6355728" y="2357782"/>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17" name="表格 15">
            <a:extLst>
              <a:ext uri="{FF2B5EF4-FFF2-40B4-BE49-F238E27FC236}">
                <a16:creationId xmlns:a16="http://schemas.microsoft.com/office/drawing/2014/main" id="{E986D346-C1D0-40B0-99C4-2F1A4931E5B1}"/>
              </a:ext>
            </a:extLst>
          </p:cNvPr>
          <p:cNvGraphicFramePr>
            <a:graphicFrameLocks noGrp="1"/>
          </p:cNvGraphicFramePr>
          <p:nvPr>
            <p:extLst>
              <p:ext uri="{D42A27DB-BD31-4B8C-83A1-F6EECF244321}">
                <p14:modId xmlns:p14="http://schemas.microsoft.com/office/powerpoint/2010/main" val="1235711883"/>
              </p:ext>
            </p:extLst>
          </p:nvPr>
        </p:nvGraphicFramePr>
        <p:xfrm>
          <a:off x="7193408" y="2357782"/>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770410959"/>
                  </a:ext>
                </a:extLst>
              </a:tr>
            </a:tbl>
          </a:graphicData>
        </a:graphic>
      </p:graphicFrame>
      <p:graphicFrame>
        <p:nvGraphicFramePr>
          <p:cNvPr id="18" name="表格 15">
            <a:extLst>
              <a:ext uri="{FF2B5EF4-FFF2-40B4-BE49-F238E27FC236}">
                <a16:creationId xmlns:a16="http://schemas.microsoft.com/office/drawing/2014/main" id="{3353DBCA-F516-49B6-8956-768AE02FB74E}"/>
              </a:ext>
            </a:extLst>
          </p:cNvPr>
          <p:cNvGraphicFramePr>
            <a:graphicFrameLocks noGrp="1"/>
          </p:cNvGraphicFramePr>
          <p:nvPr>
            <p:extLst>
              <p:ext uri="{D42A27DB-BD31-4B8C-83A1-F6EECF244321}">
                <p14:modId xmlns:p14="http://schemas.microsoft.com/office/powerpoint/2010/main" val="2876686945"/>
              </p:ext>
            </p:extLst>
          </p:nvPr>
        </p:nvGraphicFramePr>
        <p:xfrm>
          <a:off x="8031010" y="2358236"/>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770410959"/>
                  </a:ext>
                </a:extLst>
              </a:tr>
            </a:tbl>
          </a:graphicData>
        </a:graphic>
      </p:graphicFrame>
      <p:sp>
        <p:nvSpPr>
          <p:cNvPr id="19" name="文本框 18">
            <a:extLst>
              <a:ext uri="{FF2B5EF4-FFF2-40B4-BE49-F238E27FC236}">
                <a16:creationId xmlns:a16="http://schemas.microsoft.com/office/drawing/2014/main" id="{C74D34DA-6DD1-4673-A237-62B6C305AFD6}"/>
              </a:ext>
            </a:extLst>
          </p:cNvPr>
          <p:cNvSpPr txBox="1"/>
          <p:nvPr/>
        </p:nvSpPr>
        <p:spPr>
          <a:xfrm>
            <a:off x="6311527" y="191361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1" name="文本框 20">
            <a:extLst>
              <a:ext uri="{FF2B5EF4-FFF2-40B4-BE49-F238E27FC236}">
                <a16:creationId xmlns:a16="http://schemas.microsoft.com/office/drawing/2014/main" id="{E7DD0594-409D-4827-A44D-DDDE80A95D86}"/>
              </a:ext>
            </a:extLst>
          </p:cNvPr>
          <p:cNvSpPr txBox="1"/>
          <p:nvPr/>
        </p:nvSpPr>
        <p:spPr>
          <a:xfrm>
            <a:off x="5905406" y="2371439"/>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22" name="文本框 21">
            <a:extLst>
              <a:ext uri="{FF2B5EF4-FFF2-40B4-BE49-F238E27FC236}">
                <a16:creationId xmlns:a16="http://schemas.microsoft.com/office/drawing/2014/main" id="{6B588E43-2FEB-4053-9523-6356D21F83C0}"/>
              </a:ext>
            </a:extLst>
          </p:cNvPr>
          <p:cNvSpPr txBox="1"/>
          <p:nvPr/>
        </p:nvSpPr>
        <p:spPr>
          <a:xfrm>
            <a:off x="6126452" y="2319270"/>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sp>
        <p:nvSpPr>
          <p:cNvPr id="23" name="文本框 22">
            <a:extLst>
              <a:ext uri="{FF2B5EF4-FFF2-40B4-BE49-F238E27FC236}">
                <a16:creationId xmlns:a16="http://schemas.microsoft.com/office/drawing/2014/main" id="{A8C11604-D0AA-45AA-A3FA-DD7A0BC4D73D}"/>
              </a:ext>
            </a:extLst>
          </p:cNvPr>
          <p:cNvSpPr txBox="1"/>
          <p:nvPr/>
        </p:nvSpPr>
        <p:spPr>
          <a:xfrm>
            <a:off x="7159627" y="191659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4" name="文本框 23">
            <a:extLst>
              <a:ext uri="{FF2B5EF4-FFF2-40B4-BE49-F238E27FC236}">
                <a16:creationId xmlns:a16="http://schemas.microsoft.com/office/drawing/2014/main" id="{9793004A-7DC3-4E3A-B639-D607DDC3A90F}"/>
              </a:ext>
            </a:extLst>
          </p:cNvPr>
          <p:cNvSpPr txBox="1"/>
          <p:nvPr/>
        </p:nvSpPr>
        <p:spPr>
          <a:xfrm>
            <a:off x="7989971" y="1916591"/>
            <a:ext cx="725556" cy="492443"/>
          </a:xfrm>
          <a:prstGeom prst="rect">
            <a:avLst/>
          </a:prstGeom>
          <a:noFill/>
        </p:spPr>
        <p:txBody>
          <a:bodyPr wrap="square" rtlCol="0">
            <a:spAutoFit/>
          </a:bodyPr>
          <a:lstStyle/>
          <a:p>
            <a:r>
              <a:rPr lang="zh-CN" altLang="en-US" sz="1400" dirty="0"/>
              <a:t> </a:t>
            </a:r>
            <a:r>
              <a:rPr lang="zh-CN" altLang="en-US" sz="1200" dirty="0"/>
              <a:t>信道</a:t>
            </a:r>
            <a:endParaRPr lang="en-US" altLang="zh-CN" sz="1400" dirty="0"/>
          </a:p>
          <a:p>
            <a:r>
              <a:rPr lang="en-US" altLang="zh-CN" sz="1200" dirty="0"/>
              <a:t>1  2  3</a:t>
            </a:r>
            <a:endParaRPr lang="zh-CN" altLang="en-US" sz="1200" dirty="0"/>
          </a:p>
        </p:txBody>
      </p:sp>
      <p:sp>
        <p:nvSpPr>
          <p:cNvPr id="26" name="箭头: 右 25">
            <a:extLst>
              <a:ext uri="{FF2B5EF4-FFF2-40B4-BE49-F238E27FC236}">
                <a16:creationId xmlns:a16="http://schemas.microsoft.com/office/drawing/2014/main" id="{1AB6F36A-FDE6-49B3-8C37-480D6E3BF5CE}"/>
              </a:ext>
            </a:extLst>
          </p:cNvPr>
          <p:cNvSpPr/>
          <p:nvPr/>
        </p:nvSpPr>
        <p:spPr>
          <a:xfrm>
            <a:off x="6968269" y="2466853"/>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884103EB-F877-4870-87C6-9668F5D394F1}"/>
              </a:ext>
            </a:extLst>
          </p:cNvPr>
          <p:cNvSpPr/>
          <p:nvPr/>
        </p:nvSpPr>
        <p:spPr>
          <a:xfrm>
            <a:off x="7805871" y="2456413"/>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EA809F6-8333-47E3-8437-D38B851844C1}"/>
              </a:ext>
            </a:extLst>
          </p:cNvPr>
          <p:cNvSpPr txBox="1"/>
          <p:nvPr/>
        </p:nvSpPr>
        <p:spPr>
          <a:xfrm>
            <a:off x="5441605" y="4949244"/>
            <a:ext cx="3697883" cy="1723549"/>
          </a:xfrm>
          <a:prstGeom prst="rect">
            <a:avLst/>
          </a:prstGeom>
          <a:noFill/>
        </p:spPr>
        <p:txBody>
          <a:bodyPr wrap="square" rtlCol="0">
            <a:spAutoFit/>
          </a:bodyPr>
          <a:lstStyle/>
          <a:p>
            <a:r>
              <a:rPr lang="zh-CN" altLang="en-US" sz="1400" b="1" dirty="0"/>
              <a:t>定理</a:t>
            </a:r>
            <a:r>
              <a:rPr lang="en-US" altLang="zh-CN" sz="1400" b="1" dirty="0"/>
              <a:t>1. </a:t>
            </a:r>
            <a:r>
              <a:rPr lang="zh-CN" altLang="en-US" sz="1400" dirty="0"/>
              <a:t>在一个有</a:t>
            </a:r>
            <a:r>
              <a:rPr lang="en-US" altLang="zh-CN" sz="1400" i="1" dirty="0">
                <a:latin typeface="Times New Roman" panose="02020603050405020304" pitchFamily="18" charset="0"/>
                <a:cs typeface="Times New Roman" panose="02020603050405020304" pitchFamily="18" charset="0"/>
              </a:rPr>
              <a:t>S</a:t>
            </a:r>
            <a:r>
              <a:rPr lang="zh-CN" altLang="en-US" sz="1400" dirty="0"/>
              <a:t>个传感器的采样数据需要通过具有</a:t>
            </a:r>
            <a:r>
              <a:rPr lang="en-US" altLang="zh-CN" sz="1400" i="1" dirty="0">
                <a:latin typeface="Times New Roman" panose="02020603050405020304" pitchFamily="18" charset="0"/>
                <a:cs typeface="Times New Roman" panose="02020603050405020304" pitchFamily="18" charset="0"/>
              </a:rPr>
              <a:t>C</a:t>
            </a:r>
            <a:r>
              <a:rPr lang="zh-CN" altLang="en-US" sz="1400" dirty="0"/>
              <a:t>个信道的共享信道进行传输的系统中，当系统的最大采样周期为</a:t>
            </a:r>
            <a:r>
              <a:rPr lang="en-US" altLang="zh-CN" sz="1400" i="1" dirty="0">
                <a:latin typeface="Times New Roman" panose="02020603050405020304" pitchFamily="18" charset="0"/>
                <a:cs typeface="Times New Roman" panose="02020603050405020304" pitchFamily="18" charset="0"/>
              </a:rPr>
              <a:t>T</a:t>
            </a:r>
            <a:r>
              <a:rPr lang="zh-CN" altLang="en-US" sz="1400" dirty="0"/>
              <a:t>，传感器传输需要的传输时间为</a:t>
            </a:r>
            <a:r>
              <a:rPr lang="en-US" altLang="zh-CN" sz="1400" i="1" dirty="0">
                <a:latin typeface="Times New Roman" panose="02020603050405020304" pitchFamily="18" charset="0"/>
                <a:cs typeface="Times New Roman" panose="02020603050405020304" pitchFamily="18" charset="0"/>
              </a:rPr>
              <a:t>T</a:t>
            </a:r>
            <a:r>
              <a:rPr lang="en-US" altLang="zh-CN" sz="1400" i="1" baseline="-25000" dirty="0">
                <a:latin typeface="Times New Roman" panose="02020603050405020304" pitchFamily="18" charset="0"/>
                <a:cs typeface="Times New Roman" panose="02020603050405020304" pitchFamily="18" charset="0"/>
              </a:rPr>
              <a:t>S</a:t>
            </a:r>
            <a:r>
              <a:rPr lang="zh-CN" altLang="en-US" sz="1400" dirty="0"/>
              <a:t>时，成功解码率的可行域为</a:t>
            </a:r>
            <a:endParaRPr lang="en-US" altLang="zh-CN" sz="1400" dirty="0"/>
          </a:p>
          <a:p>
            <a:endParaRPr lang="en-US" altLang="zh-CN" sz="600" dirty="0"/>
          </a:p>
          <a:p>
            <a:endParaRPr lang="en-US" altLang="zh-CN" sz="1000" dirty="0"/>
          </a:p>
          <a:p>
            <a:endParaRPr lang="en-US" altLang="zh-CN" sz="2000" dirty="0"/>
          </a:p>
          <a:p>
            <a:r>
              <a:rPr lang="zh-CN" altLang="en-US" sz="1400" dirty="0"/>
              <a:t>其中，</a:t>
            </a:r>
            <a:r>
              <a:rPr lang="en-US" altLang="zh-CN" sz="1400" i="1" dirty="0">
                <a:latin typeface="+mn-ea"/>
                <a:cs typeface="Times New Roman" panose="02020603050405020304" pitchFamily="18" charset="0"/>
              </a:rPr>
              <a:t>ε</a:t>
            </a:r>
            <a:r>
              <a:rPr lang="en-US" altLang="zh-CN" sz="1400" dirty="0"/>
              <a:t> </a:t>
            </a:r>
            <a:r>
              <a:rPr lang="zh-CN" altLang="en-US" sz="1400" dirty="0"/>
              <a:t>是一个大于零的极小的常数。</a:t>
            </a:r>
          </a:p>
        </p:txBody>
      </p:sp>
      <p:graphicFrame>
        <p:nvGraphicFramePr>
          <p:cNvPr id="33" name="对象 32">
            <a:extLst>
              <a:ext uri="{FF2B5EF4-FFF2-40B4-BE49-F238E27FC236}">
                <a16:creationId xmlns:a16="http://schemas.microsoft.com/office/drawing/2014/main" id="{2F970B82-6388-4628-8A3F-94CFE87768D7}"/>
              </a:ext>
            </a:extLst>
          </p:cNvPr>
          <p:cNvGraphicFramePr>
            <a:graphicFrameLocks noChangeAspect="1"/>
          </p:cNvGraphicFramePr>
          <p:nvPr/>
        </p:nvGraphicFramePr>
        <p:xfrm>
          <a:off x="6898325" y="5847769"/>
          <a:ext cx="1028700" cy="520700"/>
        </p:xfrm>
        <a:graphic>
          <a:graphicData uri="http://schemas.openxmlformats.org/presentationml/2006/ole">
            <mc:AlternateContent xmlns:mc="http://schemas.openxmlformats.org/markup-compatibility/2006">
              <mc:Choice xmlns:v="urn:schemas-microsoft-com:vml" Requires="v">
                <p:oleObj spid="_x0000_s43109" name="Equation" r:id="rId12" imgW="1028520" imgH="520560" progId="Equation.DSMT4">
                  <p:embed/>
                </p:oleObj>
              </mc:Choice>
              <mc:Fallback>
                <p:oleObj name="Equation" r:id="rId12" imgW="1028520" imgH="520560" progId="Equation.DSMT4">
                  <p:embed/>
                  <p:pic>
                    <p:nvPicPr>
                      <p:cNvPr id="33" name="对象 32">
                        <a:extLst>
                          <a:ext uri="{FF2B5EF4-FFF2-40B4-BE49-F238E27FC236}">
                            <a16:creationId xmlns:a16="http://schemas.microsoft.com/office/drawing/2014/main" id="{2F970B82-6388-4628-8A3F-94CFE87768D7}"/>
                          </a:ext>
                        </a:extLst>
                      </p:cNvPr>
                      <p:cNvPicPr/>
                      <p:nvPr/>
                    </p:nvPicPr>
                    <p:blipFill>
                      <a:blip r:embed="rId13"/>
                      <a:stretch>
                        <a:fillRect/>
                      </a:stretch>
                    </p:blipFill>
                    <p:spPr>
                      <a:xfrm>
                        <a:off x="6898325" y="5847769"/>
                        <a:ext cx="1028700" cy="5207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nvGraphicFramePr>
        <p:xfrm>
          <a:off x="5041036" y="2438655"/>
          <a:ext cx="114300" cy="177800"/>
        </p:xfrm>
        <a:graphic>
          <a:graphicData uri="http://schemas.openxmlformats.org/presentationml/2006/ole">
            <mc:AlternateContent xmlns:mc="http://schemas.openxmlformats.org/markup-compatibility/2006">
              <mc:Choice xmlns:v="urn:schemas-microsoft-com:vml" Requires="v">
                <p:oleObj spid="_x0000_s43110" name="Equation" r:id="rId14" imgW="114120" imgH="177480" progId="Equation.DSMT4">
                  <p:embed/>
                </p:oleObj>
              </mc:Choice>
              <mc:Fallback>
                <p:oleObj name="Equation" r:id="rId1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15"/>
                      <a:stretch>
                        <a:fillRect/>
                      </a:stretch>
                    </p:blipFill>
                    <p:spPr>
                      <a:xfrm>
                        <a:off x="5041036" y="2438655"/>
                        <a:ext cx="114300" cy="1778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00738D6D-CA33-4B61-A874-A9AF8B71929D}"/>
              </a:ext>
            </a:extLst>
          </p:cNvPr>
          <p:cNvGraphicFramePr>
            <a:graphicFrameLocks noChangeAspect="1"/>
          </p:cNvGraphicFramePr>
          <p:nvPr>
            <p:extLst>
              <p:ext uri="{D42A27DB-BD31-4B8C-83A1-F6EECF244321}">
                <p14:modId xmlns:p14="http://schemas.microsoft.com/office/powerpoint/2010/main" val="1389737978"/>
              </p:ext>
            </p:extLst>
          </p:nvPr>
        </p:nvGraphicFramePr>
        <p:xfrm>
          <a:off x="5736217" y="2676525"/>
          <a:ext cx="114300" cy="177800"/>
        </p:xfrm>
        <a:graphic>
          <a:graphicData uri="http://schemas.openxmlformats.org/presentationml/2006/ole">
            <mc:AlternateContent xmlns:mc="http://schemas.openxmlformats.org/markup-compatibility/2006">
              <mc:Choice xmlns:v="urn:schemas-microsoft-com:vml" Requires="v">
                <p:oleObj spid="_x0000_s43111" name="Equation" r:id="rId16" imgW="114120" imgH="177480" progId="Equation.DSMT4">
                  <p:embed/>
                </p:oleObj>
              </mc:Choice>
              <mc:Fallback>
                <p:oleObj name="Equation" r:id="rId16" imgW="114120" imgH="177480" progId="Equation.DSMT4">
                  <p:embed/>
                  <p:pic>
                    <p:nvPicPr>
                      <p:cNvPr id="36" name="对象 35">
                        <a:extLst>
                          <a:ext uri="{FF2B5EF4-FFF2-40B4-BE49-F238E27FC236}">
                            <a16:creationId xmlns:a16="http://schemas.microsoft.com/office/drawing/2014/main" id="{00738D6D-CA33-4B61-A874-A9AF8B71929D}"/>
                          </a:ext>
                        </a:extLst>
                      </p:cNvPr>
                      <p:cNvPicPr/>
                      <p:nvPr/>
                    </p:nvPicPr>
                    <p:blipFill>
                      <a:blip r:embed="rId15"/>
                      <a:stretch>
                        <a:fillRect/>
                      </a:stretch>
                    </p:blipFill>
                    <p:spPr>
                      <a:xfrm>
                        <a:off x="5736217" y="2676525"/>
                        <a:ext cx="114300" cy="177800"/>
                      </a:xfrm>
                      <a:prstGeom prst="rect">
                        <a:avLst/>
                      </a:prstGeom>
                    </p:spPr>
                  </p:pic>
                </p:oleObj>
              </mc:Fallback>
            </mc:AlternateContent>
          </a:graphicData>
        </a:graphic>
      </p:graphicFrame>
      <p:graphicFrame>
        <p:nvGraphicFramePr>
          <p:cNvPr id="37" name="表格 15">
            <a:extLst>
              <a:ext uri="{FF2B5EF4-FFF2-40B4-BE49-F238E27FC236}">
                <a16:creationId xmlns:a16="http://schemas.microsoft.com/office/drawing/2014/main" id="{661E83F4-58AB-45EB-92A5-ADF578F67BA8}"/>
              </a:ext>
            </a:extLst>
          </p:cNvPr>
          <p:cNvGraphicFramePr>
            <a:graphicFrameLocks noGrp="1"/>
          </p:cNvGraphicFramePr>
          <p:nvPr>
            <p:extLst>
              <p:ext uri="{D42A27DB-BD31-4B8C-83A1-F6EECF244321}">
                <p14:modId xmlns:p14="http://schemas.microsoft.com/office/powerpoint/2010/main" val="3135586849"/>
              </p:ext>
            </p:extLst>
          </p:nvPr>
        </p:nvGraphicFramePr>
        <p:xfrm>
          <a:off x="6348311" y="3311098"/>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38" name="表格 15">
            <a:extLst>
              <a:ext uri="{FF2B5EF4-FFF2-40B4-BE49-F238E27FC236}">
                <a16:creationId xmlns:a16="http://schemas.microsoft.com/office/drawing/2014/main" id="{194E570B-5385-4580-A724-F076C9167842}"/>
              </a:ext>
            </a:extLst>
          </p:cNvPr>
          <p:cNvGraphicFramePr>
            <a:graphicFrameLocks noGrp="1"/>
          </p:cNvGraphicFramePr>
          <p:nvPr>
            <p:extLst>
              <p:ext uri="{D42A27DB-BD31-4B8C-83A1-F6EECF244321}">
                <p14:modId xmlns:p14="http://schemas.microsoft.com/office/powerpoint/2010/main" val="4164053736"/>
              </p:ext>
            </p:extLst>
          </p:nvPr>
        </p:nvGraphicFramePr>
        <p:xfrm>
          <a:off x="7185991" y="3311098"/>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39" name="表格 15">
            <a:extLst>
              <a:ext uri="{FF2B5EF4-FFF2-40B4-BE49-F238E27FC236}">
                <a16:creationId xmlns:a16="http://schemas.microsoft.com/office/drawing/2014/main" id="{E10C32ED-0466-4B7B-A049-F7D45AAC1BD0}"/>
              </a:ext>
            </a:extLst>
          </p:cNvPr>
          <p:cNvGraphicFramePr>
            <a:graphicFrameLocks noGrp="1"/>
          </p:cNvGraphicFramePr>
          <p:nvPr>
            <p:extLst>
              <p:ext uri="{D42A27DB-BD31-4B8C-83A1-F6EECF244321}">
                <p14:modId xmlns:p14="http://schemas.microsoft.com/office/powerpoint/2010/main" val="1108396638"/>
              </p:ext>
            </p:extLst>
          </p:nvPr>
        </p:nvGraphicFramePr>
        <p:xfrm>
          <a:off x="8023593" y="3311552"/>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70410959"/>
                  </a:ext>
                </a:extLst>
              </a:tr>
            </a:tbl>
          </a:graphicData>
        </a:graphic>
      </p:graphicFrame>
      <p:sp>
        <p:nvSpPr>
          <p:cNvPr id="45" name="箭头: 右 44">
            <a:extLst>
              <a:ext uri="{FF2B5EF4-FFF2-40B4-BE49-F238E27FC236}">
                <a16:creationId xmlns:a16="http://schemas.microsoft.com/office/drawing/2014/main" id="{4067BC04-8CC2-4E88-953F-214306A816F4}"/>
              </a:ext>
            </a:extLst>
          </p:cNvPr>
          <p:cNvSpPr/>
          <p:nvPr/>
        </p:nvSpPr>
        <p:spPr>
          <a:xfrm>
            <a:off x="6960852" y="3420169"/>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3BA082DC-7158-44BC-BE1C-BB8A54DA05F1}"/>
              </a:ext>
            </a:extLst>
          </p:cNvPr>
          <p:cNvSpPr/>
          <p:nvPr/>
        </p:nvSpPr>
        <p:spPr>
          <a:xfrm>
            <a:off x="7798454" y="3409729"/>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aphicFrame>
        <p:nvGraphicFramePr>
          <p:cNvPr id="50" name="表格 15">
            <a:extLst>
              <a:ext uri="{FF2B5EF4-FFF2-40B4-BE49-F238E27FC236}">
                <a16:creationId xmlns:a16="http://schemas.microsoft.com/office/drawing/2014/main" id="{E0002611-C8A4-4957-9C7D-8E1A9DF8D8A2}"/>
              </a:ext>
            </a:extLst>
          </p:cNvPr>
          <p:cNvGraphicFramePr>
            <a:graphicFrameLocks noGrp="1"/>
          </p:cNvGraphicFramePr>
          <p:nvPr>
            <p:extLst>
              <p:ext uri="{D42A27DB-BD31-4B8C-83A1-F6EECF244321}">
                <p14:modId xmlns:p14="http://schemas.microsoft.com/office/powerpoint/2010/main" val="2668918964"/>
              </p:ext>
            </p:extLst>
          </p:nvPr>
        </p:nvGraphicFramePr>
        <p:xfrm>
          <a:off x="6348311" y="4279607"/>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51" name="表格 15">
            <a:extLst>
              <a:ext uri="{FF2B5EF4-FFF2-40B4-BE49-F238E27FC236}">
                <a16:creationId xmlns:a16="http://schemas.microsoft.com/office/drawing/2014/main" id="{305CED6F-666C-443C-8BD3-B5433500DD14}"/>
              </a:ext>
            </a:extLst>
          </p:cNvPr>
          <p:cNvGraphicFramePr>
            <a:graphicFrameLocks noGrp="1"/>
          </p:cNvGraphicFramePr>
          <p:nvPr>
            <p:extLst>
              <p:ext uri="{D42A27DB-BD31-4B8C-83A1-F6EECF244321}">
                <p14:modId xmlns:p14="http://schemas.microsoft.com/office/powerpoint/2010/main" val="3289578557"/>
              </p:ext>
            </p:extLst>
          </p:nvPr>
        </p:nvGraphicFramePr>
        <p:xfrm>
          <a:off x="7185991" y="4279607"/>
          <a:ext cx="513123"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74199">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2449536"/>
                  </a:ext>
                </a:extLst>
              </a:tr>
              <a:tr h="183833">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410959"/>
                  </a:ext>
                </a:extLst>
              </a:tr>
            </a:tbl>
          </a:graphicData>
        </a:graphic>
      </p:graphicFrame>
      <p:graphicFrame>
        <p:nvGraphicFramePr>
          <p:cNvPr id="52" name="表格 15">
            <a:extLst>
              <a:ext uri="{FF2B5EF4-FFF2-40B4-BE49-F238E27FC236}">
                <a16:creationId xmlns:a16="http://schemas.microsoft.com/office/drawing/2014/main" id="{15A4ADAC-F94D-4499-94F1-4EAB47B169FD}"/>
              </a:ext>
            </a:extLst>
          </p:cNvPr>
          <p:cNvGraphicFramePr>
            <a:graphicFrameLocks noGrp="1"/>
          </p:cNvGraphicFramePr>
          <p:nvPr>
            <p:extLst>
              <p:ext uri="{D42A27DB-BD31-4B8C-83A1-F6EECF244321}">
                <p14:modId xmlns:p14="http://schemas.microsoft.com/office/powerpoint/2010/main" val="115398440"/>
              </p:ext>
            </p:extLst>
          </p:nvPr>
        </p:nvGraphicFramePr>
        <p:xfrm>
          <a:off x="8023593" y="4280061"/>
          <a:ext cx="508386" cy="551499"/>
        </p:xfrm>
        <a:graphic>
          <a:graphicData uri="http://schemas.openxmlformats.org/drawingml/2006/table">
            <a:tbl>
              <a:tblPr firstRow="1" bandRow="1">
                <a:tableStyleId>{2D5ABB26-0587-4C30-8999-92F81FD0307C}</a:tableStyleId>
              </a:tblPr>
              <a:tblGrid>
                <a:gridCol w="169462">
                  <a:extLst>
                    <a:ext uri="{9D8B030D-6E8A-4147-A177-3AD203B41FA5}">
                      <a16:colId xmlns:a16="http://schemas.microsoft.com/office/drawing/2014/main" val="3989805916"/>
                    </a:ext>
                  </a:extLst>
                </a:gridCol>
                <a:gridCol w="169462">
                  <a:extLst>
                    <a:ext uri="{9D8B030D-6E8A-4147-A177-3AD203B41FA5}">
                      <a16:colId xmlns:a16="http://schemas.microsoft.com/office/drawing/2014/main" val="190395"/>
                    </a:ext>
                  </a:extLst>
                </a:gridCol>
                <a:gridCol w="169462">
                  <a:extLst>
                    <a:ext uri="{9D8B030D-6E8A-4147-A177-3AD203B41FA5}">
                      <a16:colId xmlns:a16="http://schemas.microsoft.com/office/drawing/2014/main" val="3170740913"/>
                    </a:ext>
                  </a:extLst>
                </a:gridCol>
              </a:tblGrid>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769142393"/>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22449536"/>
                  </a:ext>
                </a:extLst>
              </a:tr>
              <a:tr h="183833">
                <a:tc>
                  <a:txBody>
                    <a:bodyPr/>
                    <a:lstStyle/>
                    <a:p>
                      <a:endParaRPr lang="zh-CN" altLang="en-US" sz="70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700" dirty="0"/>
                    </a:p>
                  </a:txBody>
                  <a:tcPr marL="72031" marR="72031" marT="36016" marB="36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770410959"/>
                  </a:ext>
                </a:extLst>
              </a:tr>
            </a:tbl>
          </a:graphicData>
        </a:graphic>
      </p:graphicFrame>
      <p:sp>
        <p:nvSpPr>
          <p:cNvPr id="55" name="箭头: 右 54">
            <a:extLst>
              <a:ext uri="{FF2B5EF4-FFF2-40B4-BE49-F238E27FC236}">
                <a16:creationId xmlns:a16="http://schemas.microsoft.com/office/drawing/2014/main" id="{9A90F196-A6FC-49D9-AC44-9853A65907A1}"/>
              </a:ext>
            </a:extLst>
          </p:cNvPr>
          <p:cNvSpPr/>
          <p:nvPr/>
        </p:nvSpPr>
        <p:spPr>
          <a:xfrm>
            <a:off x="6960852" y="4388678"/>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B90F849D-1FCF-47B8-ACBD-A049F00BA02F}"/>
              </a:ext>
            </a:extLst>
          </p:cNvPr>
          <p:cNvSpPr/>
          <p:nvPr/>
        </p:nvSpPr>
        <p:spPr>
          <a:xfrm>
            <a:off x="7798454" y="4378238"/>
            <a:ext cx="151056" cy="31061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AB6552B1-5566-4926-8356-C3F26EC7CD97}"/>
              </a:ext>
            </a:extLst>
          </p:cNvPr>
          <p:cNvSpPr txBox="1"/>
          <p:nvPr/>
        </p:nvSpPr>
        <p:spPr>
          <a:xfrm>
            <a:off x="5656900" y="1705928"/>
            <a:ext cx="360622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1: N=3, </a:t>
            </a:r>
            <a:r>
              <a:rPr lang="zh-CN" altLang="en-US" sz="1400" dirty="0"/>
              <a:t>一个时隙内完成传输任务 </a:t>
            </a:r>
            <a:endParaRPr lang="en-US" altLang="zh-CN" sz="1400" dirty="0"/>
          </a:p>
        </p:txBody>
      </p:sp>
      <p:sp>
        <p:nvSpPr>
          <p:cNvPr id="60" name="文本框 59">
            <a:extLst>
              <a:ext uri="{FF2B5EF4-FFF2-40B4-BE49-F238E27FC236}">
                <a16:creationId xmlns:a16="http://schemas.microsoft.com/office/drawing/2014/main" id="{057386B1-F267-4DC9-9871-EBC13AB19261}"/>
              </a:ext>
            </a:extLst>
          </p:cNvPr>
          <p:cNvSpPr txBox="1"/>
          <p:nvPr/>
        </p:nvSpPr>
        <p:spPr>
          <a:xfrm>
            <a:off x="5656900" y="2967021"/>
            <a:ext cx="360622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2:</a:t>
            </a:r>
            <a:r>
              <a:rPr lang="zh-CN" altLang="en-US" sz="1400" b="1" dirty="0"/>
              <a:t> </a:t>
            </a:r>
            <a:r>
              <a:rPr lang="en-US" altLang="zh-CN" sz="1400" b="1" dirty="0"/>
              <a:t>N=3, </a:t>
            </a:r>
            <a:r>
              <a:rPr lang="zh-CN" altLang="en-US" sz="1400" dirty="0"/>
              <a:t>采样周期内完成传输任务</a:t>
            </a:r>
            <a:endParaRPr lang="en-US" altLang="zh-CN" sz="1400" dirty="0"/>
          </a:p>
        </p:txBody>
      </p:sp>
      <p:sp>
        <p:nvSpPr>
          <p:cNvPr id="61" name="文本框 60">
            <a:extLst>
              <a:ext uri="{FF2B5EF4-FFF2-40B4-BE49-F238E27FC236}">
                <a16:creationId xmlns:a16="http://schemas.microsoft.com/office/drawing/2014/main" id="{5D22313F-7E67-446D-BC58-8F3ECAB3BA0C}"/>
              </a:ext>
            </a:extLst>
          </p:cNvPr>
          <p:cNvSpPr txBox="1"/>
          <p:nvPr/>
        </p:nvSpPr>
        <p:spPr>
          <a:xfrm>
            <a:off x="5656900" y="3942816"/>
            <a:ext cx="3001512" cy="307777"/>
          </a:xfrm>
          <a:prstGeom prst="rect">
            <a:avLst/>
          </a:prstGeom>
          <a:noFill/>
        </p:spPr>
        <p:txBody>
          <a:bodyPr wrap="square" rtlCol="0">
            <a:spAutoFit/>
          </a:bodyPr>
          <a:lstStyle/>
          <a:p>
            <a:r>
              <a:rPr lang="en-US" altLang="zh-CN" sz="1400" b="1" dirty="0"/>
              <a:t>Case</a:t>
            </a:r>
            <a:r>
              <a:rPr lang="zh-CN" altLang="en-US" sz="1400" b="1" dirty="0"/>
              <a:t> </a:t>
            </a:r>
            <a:r>
              <a:rPr lang="en-US" altLang="zh-CN" sz="1400" b="1" dirty="0"/>
              <a:t>3: N=3, </a:t>
            </a:r>
            <a:r>
              <a:rPr lang="zh-CN" altLang="en-US" sz="1400" dirty="0"/>
              <a:t>子系统 </a:t>
            </a:r>
            <a:r>
              <a:rPr lang="en-US" altLang="zh-CN" sz="1400" dirty="0"/>
              <a:t>3 </a:t>
            </a:r>
            <a:r>
              <a:rPr lang="zh-CN" altLang="en-US" sz="1400" dirty="0"/>
              <a:t>产生丢包</a:t>
            </a:r>
            <a:endParaRPr lang="en-US" altLang="zh-CN" sz="1400" dirty="0"/>
          </a:p>
        </p:txBody>
      </p:sp>
      <p:sp>
        <p:nvSpPr>
          <p:cNvPr id="62" name="文本框 61">
            <a:extLst>
              <a:ext uri="{FF2B5EF4-FFF2-40B4-BE49-F238E27FC236}">
                <a16:creationId xmlns:a16="http://schemas.microsoft.com/office/drawing/2014/main" id="{1CB18338-FEC1-4AD7-AA72-73A6F1B2180A}"/>
              </a:ext>
            </a:extLst>
          </p:cNvPr>
          <p:cNvSpPr txBox="1"/>
          <p:nvPr/>
        </p:nvSpPr>
        <p:spPr>
          <a:xfrm>
            <a:off x="5922739" y="4307670"/>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63" name="文本框 62">
            <a:extLst>
              <a:ext uri="{FF2B5EF4-FFF2-40B4-BE49-F238E27FC236}">
                <a16:creationId xmlns:a16="http://schemas.microsoft.com/office/drawing/2014/main" id="{CEC328E7-CF4A-4E68-B773-EB8773E1292A}"/>
              </a:ext>
            </a:extLst>
          </p:cNvPr>
          <p:cNvSpPr txBox="1"/>
          <p:nvPr/>
        </p:nvSpPr>
        <p:spPr>
          <a:xfrm>
            <a:off x="6143785" y="4255501"/>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sp>
        <p:nvSpPr>
          <p:cNvPr id="64" name="文本框 63">
            <a:extLst>
              <a:ext uri="{FF2B5EF4-FFF2-40B4-BE49-F238E27FC236}">
                <a16:creationId xmlns:a16="http://schemas.microsoft.com/office/drawing/2014/main" id="{00AF7331-992D-4CB5-B275-7D64E4B98699}"/>
              </a:ext>
            </a:extLst>
          </p:cNvPr>
          <p:cNvSpPr txBox="1"/>
          <p:nvPr/>
        </p:nvSpPr>
        <p:spPr>
          <a:xfrm>
            <a:off x="5918782" y="3323381"/>
            <a:ext cx="369332" cy="553998"/>
          </a:xfrm>
          <a:prstGeom prst="rect">
            <a:avLst/>
          </a:prstGeom>
          <a:noFill/>
        </p:spPr>
        <p:txBody>
          <a:bodyPr vert="eaVert" wrap="none" rtlCol="0">
            <a:spAutoFit/>
          </a:bodyPr>
          <a:lstStyle/>
          <a:p>
            <a:r>
              <a:rPr lang="zh-CN" altLang="en-US" sz="1200" dirty="0"/>
              <a:t>子系统</a:t>
            </a:r>
            <a:endParaRPr lang="zh-CN" altLang="en-US" sz="1400" dirty="0"/>
          </a:p>
        </p:txBody>
      </p:sp>
      <p:sp>
        <p:nvSpPr>
          <p:cNvPr id="65" name="文本框 64">
            <a:extLst>
              <a:ext uri="{FF2B5EF4-FFF2-40B4-BE49-F238E27FC236}">
                <a16:creationId xmlns:a16="http://schemas.microsoft.com/office/drawing/2014/main" id="{BBF5BAB5-CD16-4C9B-A441-655D97BC92EE}"/>
              </a:ext>
            </a:extLst>
          </p:cNvPr>
          <p:cNvSpPr txBox="1"/>
          <p:nvPr/>
        </p:nvSpPr>
        <p:spPr>
          <a:xfrm>
            <a:off x="6139828" y="3271212"/>
            <a:ext cx="263214" cy="646331"/>
          </a:xfrm>
          <a:prstGeom prst="rect">
            <a:avLst/>
          </a:prstGeom>
          <a:noFill/>
        </p:spPr>
        <p:txBody>
          <a:bodyPr wrap="none" rtlCol="0">
            <a:spAutoFit/>
          </a:bodyPr>
          <a:lstStyle/>
          <a:p>
            <a:r>
              <a:rPr lang="en-US" altLang="zh-CN" sz="1200" dirty="0"/>
              <a:t>1</a:t>
            </a:r>
          </a:p>
          <a:p>
            <a:r>
              <a:rPr lang="en-US" altLang="zh-CN" sz="1200" dirty="0"/>
              <a:t>2</a:t>
            </a:r>
          </a:p>
          <a:p>
            <a:r>
              <a:rPr lang="en-US" altLang="zh-CN" sz="1200" dirty="0"/>
              <a:t>3</a:t>
            </a:r>
            <a:endParaRPr lang="zh-CN" altLang="en-US" sz="1600" dirty="0"/>
          </a:p>
        </p:txBody>
      </p:sp>
      <p:graphicFrame>
        <p:nvGraphicFramePr>
          <p:cNvPr id="58" name="对象 57">
            <a:extLst>
              <a:ext uri="{FF2B5EF4-FFF2-40B4-BE49-F238E27FC236}">
                <a16:creationId xmlns:a16="http://schemas.microsoft.com/office/drawing/2014/main" id="{08B61193-D42D-4835-BDA2-BA702982A368}"/>
              </a:ext>
            </a:extLst>
          </p:cNvPr>
          <p:cNvGraphicFramePr>
            <a:graphicFrameLocks noChangeAspect="1"/>
          </p:cNvGraphicFramePr>
          <p:nvPr>
            <p:extLst>
              <p:ext uri="{D42A27DB-BD31-4B8C-83A1-F6EECF244321}">
                <p14:modId xmlns:p14="http://schemas.microsoft.com/office/powerpoint/2010/main" val="22060115"/>
              </p:ext>
            </p:extLst>
          </p:nvPr>
        </p:nvGraphicFramePr>
        <p:xfrm>
          <a:off x="747322" y="2069578"/>
          <a:ext cx="3841750" cy="377825"/>
        </p:xfrm>
        <a:graphic>
          <a:graphicData uri="http://schemas.openxmlformats.org/presentationml/2006/ole">
            <mc:AlternateContent xmlns:mc="http://schemas.openxmlformats.org/markup-compatibility/2006">
              <mc:Choice xmlns:v="urn:schemas-microsoft-com:vml" Requires="v">
                <p:oleObj spid="_x0000_s43112" name="Equation" r:id="rId17" imgW="2450880" imgH="241200" progId="Equation.DSMT4">
                  <p:embed/>
                </p:oleObj>
              </mc:Choice>
              <mc:Fallback>
                <p:oleObj name="Equation" r:id="rId17" imgW="2450880" imgH="241200" progId="Equation.DSMT4">
                  <p:embed/>
                  <p:pic>
                    <p:nvPicPr>
                      <p:cNvPr id="54" name="对象 53">
                        <a:extLst>
                          <a:ext uri="{FF2B5EF4-FFF2-40B4-BE49-F238E27FC236}">
                            <a16:creationId xmlns:a16="http://schemas.microsoft.com/office/drawing/2014/main" id="{F881E817-278E-4C2C-8894-547531AA3ABD}"/>
                          </a:ext>
                        </a:extLst>
                      </p:cNvPr>
                      <p:cNvPicPr/>
                      <p:nvPr/>
                    </p:nvPicPr>
                    <p:blipFill>
                      <a:blip r:embed="rId18"/>
                      <a:stretch>
                        <a:fillRect/>
                      </a:stretch>
                    </p:blipFill>
                    <p:spPr>
                      <a:xfrm>
                        <a:off x="747322" y="2069578"/>
                        <a:ext cx="3841750" cy="377825"/>
                      </a:xfrm>
                      <a:prstGeom prst="rect">
                        <a:avLst/>
                      </a:prstGeom>
                    </p:spPr>
                  </p:pic>
                </p:oleObj>
              </mc:Fallback>
            </mc:AlternateContent>
          </a:graphicData>
        </a:graphic>
      </p:graphicFrame>
    </p:spTree>
    <p:extLst>
      <p:ext uri="{BB962C8B-B14F-4D97-AF65-F5344CB8AC3E}">
        <p14:creationId xmlns:p14="http://schemas.microsoft.com/office/powerpoint/2010/main" val="4039352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8269" y="156988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61807" y="1541064"/>
            <a:ext cx="3732033" cy="461665"/>
          </a:xfrm>
          <a:prstGeom prst="rect">
            <a:avLst/>
          </a:prstGeom>
          <a:noFill/>
        </p:spPr>
        <p:txBody>
          <a:bodyPr wrap="square" rtlCol="0">
            <a:spAutoFit/>
          </a:bodyPr>
          <a:lstStyle/>
          <a:p>
            <a:r>
              <a:rPr lang="zh-CN" altLang="en-US" sz="2400" b="1" dirty="0"/>
              <a:t>研究背景及现状</a:t>
            </a:r>
          </a:p>
        </p:txBody>
      </p:sp>
      <p:grpSp>
        <p:nvGrpSpPr>
          <p:cNvPr id="12" name="组合 11"/>
          <p:cNvGrpSpPr/>
          <p:nvPr/>
        </p:nvGrpSpPr>
        <p:grpSpPr>
          <a:xfrm>
            <a:off x="1788269" y="2352067"/>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480767" y="2759732"/>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1807" y="2323251"/>
            <a:ext cx="3010673" cy="461665"/>
          </a:xfrm>
          <a:prstGeom prst="rect">
            <a:avLst/>
          </a:prstGeom>
          <a:noFill/>
        </p:spPr>
        <p:txBody>
          <a:bodyPr wrap="square" rtlCol="0">
            <a:spAutoFit/>
          </a:bodyPr>
          <a:lstStyle/>
          <a:p>
            <a:r>
              <a:rPr lang="zh-CN" altLang="en-US" sz="2400" b="1" dirty="0"/>
              <a:t>主要研究内容</a:t>
            </a:r>
          </a:p>
        </p:txBody>
      </p:sp>
      <p:grpSp>
        <p:nvGrpSpPr>
          <p:cNvPr id="17" name="组合 16"/>
          <p:cNvGrpSpPr/>
          <p:nvPr/>
        </p:nvGrpSpPr>
        <p:grpSpPr>
          <a:xfrm>
            <a:off x="1788269" y="4887894"/>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cxnSpLocks/>
            <a:stCxn id="18" idx="6"/>
          </p:cNvCxnSpPr>
          <p:nvPr/>
        </p:nvCxnSpPr>
        <p:spPr>
          <a:xfrm>
            <a:off x="2480767" y="5295559"/>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861807" y="4893681"/>
            <a:ext cx="3234193" cy="461665"/>
          </a:xfrm>
          <a:prstGeom prst="rect">
            <a:avLst/>
          </a:prstGeom>
          <a:noFill/>
        </p:spPr>
        <p:txBody>
          <a:bodyPr wrap="square" rtlCol="0">
            <a:spAutoFit/>
          </a:bodyPr>
          <a:lstStyle/>
          <a:p>
            <a:r>
              <a:rPr lang="zh-CN" altLang="en-US" sz="2400" b="1" dirty="0"/>
              <a:t>总结与展望</a:t>
            </a:r>
          </a:p>
        </p:txBody>
      </p:sp>
      <p:cxnSp>
        <p:nvCxnSpPr>
          <p:cNvPr id="25" name="直接连接符 24">
            <a:extLst>
              <a:ext uri="{FF2B5EF4-FFF2-40B4-BE49-F238E27FC236}">
                <a16:creationId xmlns:a16="http://schemas.microsoft.com/office/drawing/2014/main" id="{AC1B9B46-5539-4D85-9241-86C152B8AF2B}"/>
              </a:ext>
            </a:extLst>
          </p:cNvPr>
          <p:cNvCxnSpPr>
            <a:cxnSpLocks/>
          </p:cNvCxnSpPr>
          <p:nvPr/>
        </p:nvCxnSpPr>
        <p:spPr>
          <a:xfrm>
            <a:off x="2480767" y="3342314"/>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F3816B2-1820-4704-ADF1-4040049D5906}"/>
              </a:ext>
            </a:extLst>
          </p:cNvPr>
          <p:cNvSpPr txBox="1"/>
          <p:nvPr/>
        </p:nvSpPr>
        <p:spPr>
          <a:xfrm>
            <a:off x="2493026" y="2970829"/>
            <a:ext cx="4847613" cy="369332"/>
          </a:xfrm>
          <a:prstGeom prst="rect">
            <a:avLst/>
          </a:prstGeom>
          <a:noFill/>
        </p:spPr>
        <p:txBody>
          <a:bodyPr wrap="square" rtlCol="0">
            <a:spAutoFit/>
          </a:bodyPr>
          <a:lstStyle/>
          <a:p>
            <a:r>
              <a:rPr lang="zh-CN" altLang="en-US" b="1" dirty="0"/>
              <a:t>一般网络控制系统的控制</a:t>
            </a:r>
            <a:r>
              <a:rPr lang="en-US" altLang="zh-CN" b="1" dirty="0"/>
              <a:t>-</a:t>
            </a:r>
            <a:r>
              <a:rPr lang="zh-CN" altLang="en-US" b="1" dirty="0"/>
              <a:t>传输联合性能分析</a:t>
            </a:r>
          </a:p>
        </p:txBody>
      </p:sp>
      <p:cxnSp>
        <p:nvCxnSpPr>
          <p:cNvPr id="27" name="直接连接符 26">
            <a:extLst>
              <a:ext uri="{FF2B5EF4-FFF2-40B4-BE49-F238E27FC236}">
                <a16:creationId xmlns:a16="http://schemas.microsoft.com/office/drawing/2014/main" id="{74CEBD55-EA28-43B2-9B91-9EFD5245FF44}"/>
              </a:ext>
            </a:extLst>
          </p:cNvPr>
          <p:cNvCxnSpPr/>
          <p:nvPr/>
        </p:nvCxnSpPr>
        <p:spPr>
          <a:xfrm>
            <a:off x="2480767" y="3963428"/>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C63F021-A6E4-4B47-B995-9AC87A2376ED}"/>
              </a:ext>
            </a:extLst>
          </p:cNvPr>
          <p:cNvSpPr txBox="1"/>
          <p:nvPr/>
        </p:nvSpPr>
        <p:spPr>
          <a:xfrm>
            <a:off x="2480767" y="3594657"/>
            <a:ext cx="4768432" cy="369332"/>
          </a:xfrm>
          <a:prstGeom prst="rect">
            <a:avLst/>
          </a:prstGeom>
          <a:noFill/>
        </p:spPr>
        <p:txBody>
          <a:bodyPr wrap="square" rtlCol="0">
            <a:spAutoFit/>
          </a:bodyPr>
          <a:lstStyle/>
          <a:p>
            <a:r>
              <a:rPr lang="zh-CN" altLang="en-US" b="1" dirty="0"/>
              <a:t>离散顺序系统的卡尔曼滤波与节能设计分析</a:t>
            </a:r>
          </a:p>
        </p:txBody>
      </p:sp>
      <p:cxnSp>
        <p:nvCxnSpPr>
          <p:cNvPr id="29" name="直接连接符 28">
            <a:extLst>
              <a:ext uri="{FF2B5EF4-FFF2-40B4-BE49-F238E27FC236}">
                <a16:creationId xmlns:a16="http://schemas.microsoft.com/office/drawing/2014/main" id="{A9E75C89-92E9-47EC-B49F-AE0414F8DA9E}"/>
              </a:ext>
            </a:extLst>
          </p:cNvPr>
          <p:cNvCxnSpPr/>
          <p:nvPr/>
        </p:nvCxnSpPr>
        <p:spPr>
          <a:xfrm>
            <a:off x="2480767" y="4550246"/>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AC0ECB-0A0F-4233-88E8-927C5DC24B79}"/>
              </a:ext>
            </a:extLst>
          </p:cNvPr>
          <p:cNvSpPr txBox="1"/>
          <p:nvPr/>
        </p:nvSpPr>
        <p:spPr>
          <a:xfrm>
            <a:off x="2493910" y="4181475"/>
            <a:ext cx="4983850" cy="369332"/>
          </a:xfrm>
          <a:prstGeom prst="rect">
            <a:avLst/>
          </a:prstGeom>
          <a:noFill/>
        </p:spPr>
        <p:txBody>
          <a:bodyPr wrap="square" rtlCol="0">
            <a:spAutoFit/>
          </a:bodyPr>
          <a:lstStyle/>
          <a:p>
            <a:r>
              <a:rPr lang="zh-CN" altLang="en-US" b="1" dirty="0"/>
              <a:t>工业复杂干扰环境的分类与控制</a:t>
            </a:r>
            <a:r>
              <a:rPr lang="en-US" altLang="zh-CN" b="1" dirty="0"/>
              <a:t>-</a:t>
            </a:r>
            <a:r>
              <a:rPr lang="zh-CN" altLang="en-US" b="1" dirty="0"/>
              <a:t>传输性能分析</a:t>
            </a:r>
          </a:p>
        </p:txBody>
      </p:sp>
    </p:spTree>
    <p:extLst>
      <p:ext uri="{BB962C8B-B14F-4D97-AF65-F5344CB8AC3E}">
        <p14:creationId xmlns:p14="http://schemas.microsoft.com/office/powerpoint/2010/main" val="3155251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655" y="1551295"/>
            <a:ext cx="8372163" cy="4921498"/>
          </a:xfrm>
        </p:spPr>
        <p:txBody>
          <a:bodyPr>
            <a:normAutofit/>
          </a:bodyPr>
          <a:lstStyle/>
          <a:p>
            <a:pPr marL="0" indent="0">
              <a:lnSpc>
                <a:spcPct val="150000"/>
              </a:lnSpc>
              <a:buNone/>
            </a:pPr>
            <a:r>
              <a:rPr lang="zh-CN" altLang="en-US" sz="1800" dirty="0">
                <a:latin typeface="+mn-ea"/>
              </a:rPr>
              <a:t>我们创新地提出工业网络系统控制</a:t>
            </a:r>
            <a:r>
              <a:rPr lang="en-US" altLang="zh-CN" sz="1800" dirty="0">
                <a:latin typeface="+mn-ea"/>
              </a:rPr>
              <a:t>-</a:t>
            </a:r>
            <a:r>
              <a:rPr lang="zh-CN" altLang="en-US" sz="1800" dirty="0">
                <a:latin typeface="+mn-ea"/>
              </a:rPr>
              <a:t>传输的联合性能函数</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pic>
        <p:nvPicPr>
          <p:cNvPr id="7" name="图片 6">
            <a:extLst>
              <a:ext uri="{FF2B5EF4-FFF2-40B4-BE49-F238E27FC236}">
                <a16:creationId xmlns:a16="http://schemas.microsoft.com/office/drawing/2014/main" id="{9755884A-A61C-4721-86C1-F7DEF5BD19C3}"/>
              </a:ext>
            </a:extLst>
          </p:cNvPr>
          <p:cNvPicPr>
            <a:picLocks noChangeAspect="1"/>
          </p:cNvPicPr>
          <p:nvPr/>
        </p:nvPicPr>
        <p:blipFill>
          <a:blip r:embed="rId4"/>
          <a:stretch>
            <a:fillRect/>
          </a:stretch>
        </p:blipFill>
        <p:spPr>
          <a:xfrm>
            <a:off x="575879" y="3657593"/>
            <a:ext cx="4359695" cy="1809013"/>
          </a:xfrm>
          <a:prstGeom prst="rect">
            <a:avLst/>
          </a:prstGeom>
        </p:spPr>
      </p:pic>
      <p:grpSp>
        <p:nvGrpSpPr>
          <p:cNvPr id="5" name="组合 4">
            <a:extLst>
              <a:ext uri="{FF2B5EF4-FFF2-40B4-BE49-F238E27FC236}">
                <a16:creationId xmlns:a16="http://schemas.microsoft.com/office/drawing/2014/main" id="{663D5CF5-EDA8-4020-9C1F-69DBEB0C04A2}"/>
              </a:ext>
            </a:extLst>
          </p:cNvPr>
          <p:cNvGrpSpPr/>
          <p:nvPr/>
        </p:nvGrpSpPr>
        <p:grpSpPr>
          <a:xfrm>
            <a:off x="209353" y="5563564"/>
            <a:ext cx="5445028" cy="1071412"/>
            <a:chOff x="350001" y="5661564"/>
            <a:chExt cx="4663669" cy="1071412"/>
          </a:xfrm>
        </p:grpSpPr>
        <p:grpSp>
          <p:nvGrpSpPr>
            <p:cNvPr id="12" name="组合 11">
              <a:extLst>
                <a:ext uri="{FF2B5EF4-FFF2-40B4-BE49-F238E27FC236}">
                  <a16:creationId xmlns:a16="http://schemas.microsoft.com/office/drawing/2014/main" id="{BB4C1AF3-1132-4BEE-A376-5A6E32B75395}"/>
                </a:ext>
              </a:extLst>
            </p:cNvPr>
            <p:cNvGrpSpPr/>
            <p:nvPr/>
          </p:nvGrpSpPr>
          <p:grpSpPr>
            <a:xfrm>
              <a:off x="350001" y="5661564"/>
              <a:ext cx="4663669" cy="1071412"/>
              <a:chOff x="1506920" y="5725886"/>
              <a:chExt cx="5583013" cy="985871"/>
            </a:xfrm>
          </p:grpSpPr>
          <p:sp>
            <p:nvSpPr>
              <p:cNvPr id="8" name="文本框 7">
                <a:extLst>
                  <a:ext uri="{FF2B5EF4-FFF2-40B4-BE49-F238E27FC236}">
                    <a16:creationId xmlns:a16="http://schemas.microsoft.com/office/drawing/2014/main" id="{D365BC65-19DC-485C-A102-4FDDBBD1F46A}"/>
                  </a:ext>
                </a:extLst>
              </p:cNvPr>
              <p:cNvSpPr txBox="1"/>
              <p:nvPr/>
            </p:nvSpPr>
            <p:spPr>
              <a:xfrm>
                <a:off x="1506920" y="5725886"/>
                <a:ext cx="5583013" cy="792970"/>
              </a:xfrm>
              <a:prstGeom prst="rect">
                <a:avLst/>
              </a:prstGeom>
              <a:noFill/>
            </p:spPr>
            <p:txBody>
              <a:bodyPr wrap="square" rtlCol="0">
                <a:spAutoFit/>
              </a:bodyPr>
              <a:lstStyle/>
              <a:p>
                <a:pPr algn="ctr"/>
                <a:r>
                  <a:rPr lang="zh-CN" altLang="en-US" sz="1600" dirty="0"/>
                  <a:t>图</a:t>
                </a:r>
                <a:r>
                  <a:rPr lang="en-US" altLang="zh-CN" sz="1600" dirty="0"/>
                  <a:t>3 </a:t>
                </a:r>
                <a:r>
                  <a:rPr lang="zh-CN" altLang="en-US" sz="1600" dirty="0"/>
                  <a:t>多子系统网络结构图</a:t>
                </a:r>
                <a:r>
                  <a:rPr lang="en-US" altLang="zh-CN" sz="1600" dirty="0"/>
                  <a:t>.</a:t>
                </a:r>
              </a:p>
              <a:p>
                <a:r>
                  <a:rPr lang="zh-CN" altLang="en-US" sz="1600" dirty="0"/>
                  <a:t>信道感知调度器在每个时隙的开始将信道和系统配对。</a:t>
                </a:r>
                <a:endParaRPr lang="en-US" altLang="zh-CN" sz="1600" dirty="0"/>
              </a:p>
              <a:p>
                <a:r>
                  <a:rPr lang="en-US" altLang="zh-CN" sz="1600" dirty="0"/>
                  <a:t>     </a:t>
                </a:r>
                <a:r>
                  <a:rPr lang="zh-CN" altLang="en-US" sz="1600" dirty="0"/>
                  <a:t>表示信道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n </a:t>
                </a:r>
                <a:r>
                  <a:rPr lang="zh-CN" altLang="en-US" sz="1600" dirty="0"/>
                  <a:t>被用来传输系统 </a:t>
                </a:r>
                <a:r>
                  <a:rPr lang="en-US" altLang="zh-CN" sz="1600" dirty="0">
                    <a:latin typeface="Times New Roman" panose="02020603050405020304" pitchFamily="18" charset="0"/>
                    <a:ea typeface="Tahoma" panose="020B0604030504040204" pitchFamily="34" charset="0"/>
                    <a:cs typeface="Times New Roman" panose="02020603050405020304" pitchFamily="18" charset="0"/>
                  </a:rPr>
                  <a:t>m </a:t>
                </a:r>
                <a:r>
                  <a:rPr lang="zh-CN" altLang="en-US" sz="1600" dirty="0"/>
                  <a:t>的数据，其中          </a:t>
                </a:r>
              </a:p>
            </p:txBody>
          </p:sp>
          <p:graphicFrame>
            <p:nvGraphicFramePr>
              <p:cNvPr id="10" name="对象 9">
                <a:extLst>
                  <a:ext uri="{FF2B5EF4-FFF2-40B4-BE49-F238E27FC236}">
                    <a16:creationId xmlns:a16="http://schemas.microsoft.com/office/drawing/2014/main" id="{713D901E-1650-436D-97CD-15ED505B9473}"/>
                  </a:ext>
                </a:extLst>
              </p:cNvPr>
              <p:cNvGraphicFramePr>
                <a:graphicFrameLocks noChangeAspect="1"/>
              </p:cNvGraphicFramePr>
              <p:nvPr/>
            </p:nvGraphicFramePr>
            <p:xfrm>
              <a:off x="1590751" y="6466528"/>
              <a:ext cx="1644718" cy="245229"/>
            </p:xfrm>
            <a:graphic>
              <a:graphicData uri="http://schemas.openxmlformats.org/presentationml/2006/ole">
                <mc:AlternateContent xmlns:mc="http://schemas.openxmlformats.org/markup-compatibility/2006">
                  <mc:Choice xmlns:v="urn:schemas-microsoft-com:vml" Requires="v">
                    <p:oleObj spid="_x0000_s26479" name="Equation" r:id="rId5" imgW="1358640" imgH="203040" progId="Equation.DSMT4">
                      <p:embed/>
                    </p:oleObj>
                  </mc:Choice>
                  <mc:Fallback>
                    <p:oleObj name="Equation" r:id="rId5" imgW="1358640" imgH="203040" progId="Equation.DSMT4">
                      <p:embed/>
                      <p:pic>
                        <p:nvPicPr>
                          <p:cNvPr id="10" name="对象 9">
                            <a:extLst>
                              <a:ext uri="{FF2B5EF4-FFF2-40B4-BE49-F238E27FC236}">
                                <a16:creationId xmlns:a16="http://schemas.microsoft.com/office/drawing/2014/main" id="{713D901E-1650-436D-97CD-15ED505B9473}"/>
                              </a:ext>
                            </a:extLst>
                          </p:cNvPr>
                          <p:cNvPicPr/>
                          <p:nvPr/>
                        </p:nvPicPr>
                        <p:blipFill>
                          <a:blip r:embed="rId6"/>
                          <a:stretch>
                            <a:fillRect/>
                          </a:stretch>
                        </p:blipFill>
                        <p:spPr>
                          <a:xfrm>
                            <a:off x="1590751" y="6466528"/>
                            <a:ext cx="1644718" cy="245229"/>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2CBCF6F-3807-4533-9D6F-04399EC2E7C4}"/>
                  </a:ext>
                </a:extLst>
              </p:cNvPr>
              <p:cNvGraphicFramePr>
                <a:graphicFrameLocks noChangeAspect="1"/>
              </p:cNvGraphicFramePr>
              <p:nvPr/>
            </p:nvGraphicFramePr>
            <p:xfrm>
              <a:off x="5921182" y="6250966"/>
              <a:ext cx="742030" cy="208218"/>
            </p:xfrm>
            <a:graphic>
              <a:graphicData uri="http://schemas.openxmlformats.org/presentationml/2006/ole">
                <mc:AlternateContent xmlns:mc="http://schemas.openxmlformats.org/markup-compatibility/2006">
                  <mc:Choice xmlns:v="urn:schemas-microsoft-com:vml" Requires="v">
                    <p:oleObj spid="_x0000_s26480" name="Equation" r:id="rId7" imgW="634680" imgH="177480" progId="Equation.DSMT4">
                      <p:embed/>
                    </p:oleObj>
                  </mc:Choice>
                  <mc:Fallback>
                    <p:oleObj name="Equation" r:id="rId7" imgW="634680" imgH="177480" progId="Equation.DSMT4">
                      <p:embed/>
                      <p:pic>
                        <p:nvPicPr>
                          <p:cNvPr id="11" name="对象 10">
                            <a:extLst>
                              <a:ext uri="{FF2B5EF4-FFF2-40B4-BE49-F238E27FC236}">
                                <a16:creationId xmlns:a16="http://schemas.microsoft.com/office/drawing/2014/main" id="{32CBCF6F-3807-4533-9D6F-04399EC2E7C4}"/>
                              </a:ext>
                            </a:extLst>
                          </p:cNvPr>
                          <p:cNvPicPr/>
                          <p:nvPr/>
                        </p:nvPicPr>
                        <p:blipFill>
                          <a:blip r:embed="rId8"/>
                          <a:stretch>
                            <a:fillRect/>
                          </a:stretch>
                        </p:blipFill>
                        <p:spPr>
                          <a:xfrm>
                            <a:off x="5921182" y="6250966"/>
                            <a:ext cx="742030" cy="208218"/>
                          </a:xfrm>
                          <a:prstGeom prst="rect">
                            <a:avLst/>
                          </a:prstGeom>
                        </p:spPr>
                      </p:pic>
                    </p:oleObj>
                  </mc:Fallback>
                </mc:AlternateContent>
              </a:graphicData>
            </a:graphic>
          </p:graphicFrame>
        </p:grpSp>
        <p:graphicFrame>
          <p:nvGraphicFramePr>
            <p:cNvPr id="2" name="对象 1">
              <a:extLst>
                <a:ext uri="{FF2B5EF4-FFF2-40B4-BE49-F238E27FC236}">
                  <a16:creationId xmlns:a16="http://schemas.microsoft.com/office/drawing/2014/main" id="{AC949471-83FC-4D52-9378-A635F9EBF001}"/>
                </a:ext>
              </a:extLst>
            </p:cNvPr>
            <p:cNvGraphicFramePr>
              <a:graphicFrameLocks noChangeAspect="1"/>
            </p:cNvGraphicFramePr>
            <p:nvPr/>
          </p:nvGraphicFramePr>
          <p:xfrm>
            <a:off x="420027" y="6202192"/>
            <a:ext cx="286775" cy="286775"/>
          </p:xfrm>
          <a:graphic>
            <a:graphicData uri="http://schemas.openxmlformats.org/presentationml/2006/ole">
              <mc:AlternateContent xmlns:mc="http://schemas.openxmlformats.org/markup-compatibility/2006">
                <mc:Choice xmlns:v="urn:schemas-microsoft-com:vml" Requires="v">
                  <p:oleObj spid="_x0000_s26481" name="Equation" r:id="rId9" imgW="228600" imgH="228600" progId="Equation.DSMT4">
                    <p:embed/>
                  </p:oleObj>
                </mc:Choice>
                <mc:Fallback>
                  <p:oleObj name="Equation" r:id="rId9" imgW="228600" imgH="228600" progId="Equation.DSMT4">
                    <p:embed/>
                    <p:pic>
                      <p:nvPicPr>
                        <p:cNvPr id="2" name="对象 1">
                          <a:extLst>
                            <a:ext uri="{FF2B5EF4-FFF2-40B4-BE49-F238E27FC236}">
                              <a16:creationId xmlns:a16="http://schemas.microsoft.com/office/drawing/2014/main" id="{AC949471-83FC-4D52-9378-A635F9EBF001}"/>
                            </a:ext>
                          </a:extLst>
                        </p:cNvPr>
                        <p:cNvPicPr/>
                        <p:nvPr/>
                      </p:nvPicPr>
                      <p:blipFill>
                        <a:blip r:embed="rId10"/>
                        <a:stretch>
                          <a:fillRect/>
                        </a:stretch>
                      </p:blipFill>
                      <p:spPr>
                        <a:xfrm>
                          <a:off x="420027" y="6202192"/>
                          <a:ext cx="286775" cy="286775"/>
                        </a:xfrm>
                        <a:prstGeom prst="rect">
                          <a:avLst/>
                        </a:prstGeom>
                      </p:spPr>
                    </p:pic>
                  </p:oleObj>
                </mc:Fallback>
              </mc:AlternateContent>
            </a:graphicData>
          </a:graphic>
        </p:graphicFrame>
      </p:grpSp>
      <p:graphicFrame>
        <p:nvGraphicFramePr>
          <p:cNvPr id="6" name="对象 5">
            <a:extLst>
              <a:ext uri="{FF2B5EF4-FFF2-40B4-BE49-F238E27FC236}">
                <a16:creationId xmlns:a16="http://schemas.microsoft.com/office/drawing/2014/main" id="{F1D500C1-DCCD-4F90-BE8F-8B50F26841EB}"/>
              </a:ext>
            </a:extLst>
          </p:cNvPr>
          <p:cNvGraphicFramePr>
            <a:graphicFrameLocks noChangeAspect="1"/>
          </p:cNvGraphicFramePr>
          <p:nvPr>
            <p:extLst>
              <p:ext uri="{D42A27DB-BD31-4B8C-83A1-F6EECF244321}">
                <p14:modId xmlns:p14="http://schemas.microsoft.com/office/powerpoint/2010/main" val="3478111572"/>
              </p:ext>
            </p:extLst>
          </p:nvPr>
        </p:nvGraphicFramePr>
        <p:xfrm>
          <a:off x="947738" y="2032000"/>
          <a:ext cx="3841750" cy="377825"/>
        </p:xfrm>
        <a:graphic>
          <a:graphicData uri="http://schemas.openxmlformats.org/presentationml/2006/ole">
            <mc:AlternateContent xmlns:mc="http://schemas.openxmlformats.org/markup-compatibility/2006">
              <mc:Choice xmlns:v="urn:schemas-microsoft-com:vml" Requires="v">
                <p:oleObj spid="_x0000_s26482" name="Equation" r:id="rId11" imgW="2450880" imgH="241200" progId="Equation.DSMT4">
                  <p:embed/>
                </p:oleObj>
              </mc:Choice>
              <mc:Fallback>
                <p:oleObj name="Equation" r:id="rId11" imgW="2450880" imgH="241200" progId="Equation.DSMT4">
                  <p:embed/>
                  <p:pic>
                    <p:nvPicPr>
                      <p:cNvPr id="6" name="对象 5">
                        <a:extLst>
                          <a:ext uri="{FF2B5EF4-FFF2-40B4-BE49-F238E27FC236}">
                            <a16:creationId xmlns:a16="http://schemas.microsoft.com/office/drawing/2014/main" id="{F1D500C1-DCCD-4F90-BE8F-8B50F26841EB}"/>
                          </a:ext>
                        </a:extLst>
                      </p:cNvPr>
                      <p:cNvPicPr/>
                      <p:nvPr/>
                    </p:nvPicPr>
                    <p:blipFill>
                      <a:blip r:embed="rId12"/>
                      <a:stretch>
                        <a:fillRect/>
                      </a:stretch>
                    </p:blipFill>
                    <p:spPr>
                      <a:xfrm>
                        <a:off x="947738" y="2032000"/>
                        <a:ext cx="3841750" cy="377825"/>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8C1B521B-B5CD-466E-B69D-6A9C95CC5050}"/>
              </a:ext>
            </a:extLst>
          </p:cNvPr>
          <p:cNvPicPr>
            <a:picLocks noChangeAspect="1"/>
          </p:cNvPicPr>
          <p:nvPr/>
        </p:nvPicPr>
        <p:blipFill>
          <a:blip r:embed="rId13"/>
          <a:stretch>
            <a:fillRect/>
          </a:stretch>
        </p:blipFill>
        <p:spPr>
          <a:xfrm>
            <a:off x="494024" y="2542601"/>
            <a:ext cx="4284523" cy="772362"/>
          </a:xfrm>
          <a:prstGeom prst="rect">
            <a:avLst/>
          </a:prstGeom>
        </p:spPr>
      </p:pic>
      <p:sp>
        <p:nvSpPr>
          <p:cNvPr id="14" name="文本框 13">
            <a:extLst>
              <a:ext uri="{FF2B5EF4-FFF2-40B4-BE49-F238E27FC236}">
                <a16:creationId xmlns:a16="http://schemas.microsoft.com/office/drawing/2014/main" id="{67B399FD-ECEA-47A0-9536-88A31941CBB1}"/>
              </a:ext>
            </a:extLst>
          </p:cNvPr>
          <p:cNvSpPr txBox="1"/>
          <p:nvPr/>
        </p:nvSpPr>
        <p:spPr>
          <a:xfrm>
            <a:off x="139080" y="3277076"/>
            <a:ext cx="5309467" cy="338554"/>
          </a:xfrm>
          <a:prstGeom prst="rect">
            <a:avLst/>
          </a:prstGeom>
          <a:noFill/>
        </p:spPr>
        <p:txBody>
          <a:bodyPr wrap="none" rtlCol="0">
            <a:spAutoFit/>
          </a:bodyPr>
          <a:lstStyle/>
          <a:p>
            <a:r>
              <a:rPr lang="zh-CN" altLang="en-US" sz="1600" dirty="0">
                <a:latin typeface="Times New Roman" panose="02020603050405020304" pitchFamily="18" charset="0"/>
                <a:cs typeface="Times New Roman" panose="02020603050405020304" pitchFamily="18" charset="0"/>
              </a:rPr>
              <a:t>图</a:t>
            </a:r>
            <a:r>
              <a:rPr lang="en-US" altLang="zh-CN" sz="1600" dirty="0">
                <a:latin typeface="Times New Roman" panose="02020603050405020304" pitchFamily="18" charset="0"/>
                <a:cs typeface="Times New Roman" panose="02020603050405020304" pitchFamily="18" charset="0"/>
              </a:rPr>
              <a:t>2 </a:t>
            </a:r>
            <a:r>
              <a:rPr lang="en-US" altLang="zh-CN" sz="1600" i="1" dirty="0">
                <a:latin typeface="Times New Roman" panose="02020603050405020304" pitchFamily="18" charset="0"/>
                <a:cs typeface="Times New Roman" panose="02020603050405020304" pitchFamily="18" charset="0"/>
              </a:rPr>
              <a:t>T</a:t>
            </a:r>
            <a:r>
              <a:rPr lang="zh-CN" altLang="en-US" sz="1600" dirty="0"/>
              <a:t>为一个采样周期，</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S</a:t>
            </a:r>
            <a:r>
              <a:rPr lang="zh-CN" altLang="en-US" sz="1600" dirty="0"/>
              <a:t>为一个传输时隙。其中，</a:t>
            </a:r>
            <a:r>
              <a:rPr lang="en-US" altLang="zh-CN" sz="1600" i="1" dirty="0">
                <a:latin typeface="Times New Roman" panose="02020603050405020304" pitchFamily="18" charset="0"/>
                <a:cs typeface="Times New Roman" panose="02020603050405020304" pitchFamily="18" charset="0"/>
              </a:rPr>
              <a:t>T=NT</a:t>
            </a:r>
            <a:r>
              <a:rPr lang="en-US" altLang="zh-CN" sz="1600" i="1" baseline="-25000" dirty="0">
                <a:latin typeface="Times New Roman" panose="02020603050405020304" pitchFamily="18" charset="0"/>
                <a:cs typeface="Times New Roman" panose="02020603050405020304" pitchFamily="18" charset="0"/>
              </a:rPr>
              <a:t>S</a:t>
            </a:r>
            <a:endParaRPr lang="zh-CN" altLang="en-US" sz="1600" dirty="0"/>
          </a:p>
        </p:txBody>
      </p:sp>
      <p:sp>
        <p:nvSpPr>
          <p:cNvPr id="32" name="文本框 31">
            <a:extLst>
              <a:ext uri="{FF2B5EF4-FFF2-40B4-BE49-F238E27FC236}">
                <a16:creationId xmlns:a16="http://schemas.microsoft.com/office/drawing/2014/main" id="{3EA809F6-8333-47E3-8437-D38B851844C1}"/>
              </a:ext>
            </a:extLst>
          </p:cNvPr>
          <p:cNvSpPr txBox="1"/>
          <p:nvPr/>
        </p:nvSpPr>
        <p:spPr>
          <a:xfrm>
            <a:off x="5827329" y="1636128"/>
            <a:ext cx="3697883" cy="307777"/>
          </a:xfrm>
          <a:prstGeom prst="rect">
            <a:avLst/>
          </a:prstGeom>
          <a:noFill/>
        </p:spPr>
        <p:txBody>
          <a:bodyPr wrap="square" rtlCol="0">
            <a:spAutoFit/>
          </a:bodyPr>
          <a:lstStyle/>
          <a:p>
            <a:r>
              <a:rPr lang="zh-CN" altLang="en-US" sz="1400" b="1" dirty="0"/>
              <a:t>有效传输能耗利用率</a:t>
            </a:r>
            <a:endParaRPr lang="en-US" altLang="zh-CN" sz="600" dirty="0"/>
          </a:p>
        </p:txBody>
      </p:sp>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nvGraphicFramePr>
        <p:xfrm>
          <a:off x="5041036" y="2438655"/>
          <a:ext cx="114300" cy="177800"/>
        </p:xfrm>
        <a:graphic>
          <a:graphicData uri="http://schemas.openxmlformats.org/presentationml/2006/ole">
            <mc:AlternateContent xmlns:mc="http://schemas.openxmlformats.org/markup-compatibility/2006">
              <mc:Choice xmlns:v="urn:schemas-microsoft-com:vml" Requires="v">
                <p:oleObj spid="_x0000_s26483" name="Equation" r:id="rId14" imgW="114120" imgH="177480" progId="Equation.DSMT4">
                  <p:embed/>
                </p:oleObj>
              </mc:Choice>
              <mc:Fallback>
                <p:oleObj name="Equation" r:id="rId1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15"/>
                      <a:stretch>
                        <a:fillRect/>
                      </a:stretch>
                    </p:blipFill>
                    <p:spPr>
                      <a:xfrm>
                        <a:off x="5041036" y="2438655"/>
                        <a:ext cx="114300" cy="177800"/>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09D28B09-1697-4657-AEFC-238717A251D9}"/>
              </a:ext>
            </a:extLst>
          </p:cNvPr>
          <p:cNvPicPr>
            <a:picLocks noChangeAspect="1"/>
          </p:cNvPicPr>
          <p:nvPr/>
        </p:nvPicPr>
        <p:blipFill>
          <a:blip r:embed="rId16"/>
          <a:stretch>
            <a:fillRect/>
          </a:stretch>
        </p:blipFill>
        <p:spPr>
          <a:xfrm>
            <a:off x="5503827" y="3076601"/>
            <a:ext cx="3510383" cy="3674372"/>
          </a:xfrm>
          <a:prstGeom prst="rect">
            <a:avLst/>
          </a:prstGeom>
        </p:spPr>
      </p:pic>
      <p:pic>
        <p:nvPicPr>
          <p:cNvPr id="15" name="图片 14">
            <a:extLst>
              <a:ext uri="{FF2B5EF4-FFF2-40B4-BE49-F238E27FC236}">
                <a16:creationId xmlns:a16="http://schemas.microsoft.com/office/drawing/2014/main" id="{3AA1F316-3884-47F5-8085-A2EA5CCBE4B4}"/>
              </a:ext>
            </a:extLst>
          </p:cNvPr>
          <p:cNvPicPr>
            <a:picLocks noChangeAspect="1"/>
          </p:cNvPicPr>
          <p:nvPr/>
        </p:nvPicPr>
        <p:blipFill>
          <a:blip r:embed="rId17"/>
          <a:stretch>
            <a:fillRect/>
          </a:stretch>
        </p:blipFill>
        <p:spPr>
          <a:xfrm>
            <a:off x="5803108" y="1863482"/>
            <a:ext cx="3165278" cy="1163016"/>
          </a:xfrm>
          <a:prstGeom prst="rect">
            <a:avLst/>
          </a:prstGeom>
        </p:spPr>
      </p:pic>
      <p:sp>
        <p:nvSpPr>
          <p:cNvPr id="18" name="矩形 17">
            <a:extLst>
              <a:ext uri="{FF2B5EF4-FFF2-40B4-BE49-F238E27FC236}">
                <a16:creationId xmlns:a16="http://schemas.microsoft.com/office/drawing/2014/main" id="{7C700307-9E4C-42C0-A890-EFFF0CF509E2}"/>
              </a:ext>
            </a:extLst>
          </p:cNvPr>
          <p:cNvSpPr/>
          <p:nvPr/>
        </p:nvSpPr>
        <p:spPr>
          <a:xfrm>
            <a:off x="5792167" y="1888534"/>
            <a:ext cx="3211806" cy="116301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16116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46301" y="1613746"/>
            <a:ext cx="8372163" cy="4921498"/>
          </a:xfrm>
        </p:spPr>
        <p:txBody>
          <a:bodyPr>
            <a:normAutofit/>
          </a:bodyPr>
          <a:lstStyle/>
          <a:p>
            <a:pPr marL="0" indent="0">
              <a:lnSpc>
                <a:spcPct val="100000"/>
              </a:lnSpc>
              <a:buNone/>
            </a:pPr>
            <a:r>
              <a:rPr lang="zh-CN" altLang="en-US" sz="1800" dirty="0">
                <a:latin typeface="+mn-ea"/>
              </a:rPr>
              <a:t>我们考虑一个具有</a:t>
            </a:r>
            <a:r>
              <a:rPr lang="en-US" altLang="zh-CN" sz="1800" dirty="0">
                <a:latin typeface="+mn-ea"/>
              </a:rPr>
              <a:t>α-</a:t>
            </a:r>
            <a:r>
              <a:rPr lang="zh-CN" altLang="en-US" sz="1800" dirty="0">
                <a:latin typeface="+mn-ea"/>
              </a:rPr>
              <a:t>指数衰减的渐近稳定系统的</a:t>
            </a:r>
            <a:r>
              <a:rPr lang="en-US" altLang="zh-CN" sz="1800" dirty="0">
                <a:latin typeface="+mn-ea"/>
              </a:rPr>
              <a:t>LQR</a:t>
            </a:r>
            <a:r>
              <a:rPr lang="zh-CN" altLang="en-US" sz="1800" dirty="0">
                <a:latin typeface="+mn-ea"/>
              </a:rPr>
              <a:t>控制器设计</a:t>
            </a:r>
            <a:endParaRPr lang="en-US" altLang="zh-CN" sz="1800" dirty="0">
              <a:latin typeface="+mn-ea"/>
            </a:endParaRPr>
          </a:p>
          <a:p>
            <a:pPr marL="0" indent="0">
              <a:lnSpc>
                <a:spcPct val="100000"/>
              </a:lnSpc>
              <a:buNone/>
            </a:pPr>
            <a:r>
              <a:rPr lang="zh-CN" altLang="en-US" sz="1800" dirty="0">
                <a:latin typeface="+mn-ea"/>
              </a:rPr>
              <a:t>目标函数为：</a:t>
            </a:r>
            <a:endParaRPr lang="en-US" altLang="zh-CN" sz="1800" dirty="0">
              <a:latin typeface="+mn-ea"/>
            </a:endParaRPr>
          </a:p>
          <a:p>
            <a:pPr marL="0" indent="0">
              <a:lnSpc>
                <a:spcPct val="100000"/>
              </a:lnSpc>
              <a:buNone/>
            </a:pPr>
            <a:endParaRPr lang="en-US" altLang="zh-CN" sz="1800" dirty="0">
              <a:latin typeface="+mn-ea"/>
            </a:endParaRPr>
          </a:p>
          <a:p>
            <a:pPr marL="0" indent="0">
              <a:lnSpc>
                <a:spcPct val="100000"/>
              </a:lnSpc>
              <a:buNone/>
            </a:pPr>
            <a:r>
              <a:rPr lang="zh-CN" altLang="en-US" sz="1800" dirty="0">
                <a:latin typeface="+mn-ea"/>
              </a:rPr>
              <a:t>控制器为：</a:t>
            </a:r>
            <a:endParaRPr lang="en-US" altLang="zh-CN" sz="1800" dirty="0">
              <a:latin typeface="+mn-ea"/>
            </a:endParaRPr>
          </a:p>
          <a:p>
            <a:pPr marL="0" indent="0">
              <a:lnSpc>
                <a:spcPct val="100000"/>
              </a:lnSpc>
              <a:buNone/>
            </a:pPr>
            <a:endParaRPr lang="en-US" altLang="zh-CN" sz="1200" dirty="0">
              <a:latin typeface="+mn-ea"/>
            </a:endParaRPr>
          </a:p>
          <a:p>
            <a:pPr marL="0" indent="0">
              <a:lnSpc>
                <a:spcPct val="100000"/>
              </a:lnSpc>
              <a:buNone/>
            </a:pPr>
            <a:r>
              <a:rPr lang="zh-CN" altLang="en-US" sz="1800" dirty="0">
                <a:latin typeface="+mn-ea"/>
              </a:rPr>
              <a:t>其中，</a:t>
            </a:r>
            <a:endParaRPr lang="en-US" altLang="zh-CN" sz="1800" dirty="0">
              <a:latin typeface="+mn-ea"/>
            </a:endParaRPr>
          </a:p>
          <a:p>
            <a:pPr marL="0" indent="0">
              <a:lnSpc>
                <a:spcPct val="100000"/>
              </a:lnSpc>
              <a:buNone/>
            </a:pPr>
            <a:endParaRPr lang="en-US" altLang="zh-CN" sz="1200" dirty="0">
              <a:latin typeface="+mn-ea"/>
            </a:endParaRPr>
          </a:p>
          <a:p>
            <a:pPr marL="0" indent="0">
              <a:lnSpc>
                <a:spcPct val="100000"/>
              </a:lnSpc>
              <a:buNone/>
            </a:pPr>
            <a:endParaRPr lang="en-US" altLang="zh-CN" sz="1200" dirty="0">
              <a:latin typeface="+mn-ea"/>
            </a:endParaRPr>
          </a:p>
          <a:p>
            <a:pPr marL="0" indent="0">
              <a:lnSpc>
                <a:spcPct val="100000"/>
              </a:lnSpc>
              <a:buNone/>
            </a:pPr>
            <a:endParaRPr lang="en-US" altLang="zh-CN" sz="1200" dirty="0">
              <a:latin typeface="+mn-ea"/>
            </a:endParaRPr>
          </a:p>
          <a:p>
            <a:pPr marL="0" indent="0">
              <a:lnSpc>
                <a:spcPct val="100000"/>
              </a:lnSpc>
              <a:buNone/>
            </a:pPr>
            <a:endParaRPr lang="en-US" altLang="zh-CN" sz="1200" dirty="0">
              <a:latin typeface="+mn-ea"/>
            </a:endParaRPr>
          </a:p>
          <a:p>
            <a:pPr marL="0" indent="0">
              <a:lnSpc>
                <a:spcPct val="100000"/>
              </a:lnSpc>
              <a:buNone/>
            </a:pPr>
            <a:endParaRPr lang="en-US" altLang="zh-CN" sz="1200" dirty="0">
              <a:latin typeface="+mn-ea"/>
            </a:endParaRPr>
          </a:p>
          <a:p>
            <a:pPr marL="0" indent="0">
              <a:lnSpc>
                <a:spcPct val="100000"/>
              </a:lnSpc>
              <a:buNone/>
            </a:pPr>
            <a:r>
              <a:rPr lang="en-US" altLang="zh-CN" sz="1800" dirty="0" err="1">
                <a:latin typeface="+mn-ea"/>
              </a:rPr>
              <a:t>Riccati</a:t>
            </a:r>
            <a:r>
              <a:rPr lang="en-US" altLang="zh-CN" sz="1800" dirty="0">
                <a:latin typeface="+mn-ea"/>
              </a:rPr>
              <a:t> </a:t>
            </a:r>
            <a:r>
              <a:rPr lang="zh-CN" altLang="en-US" sz="1800" dirty="0">
                <a:latin typeface="+mn-ea"/>
              </a:rPr>
              <a:t>方程为</a:t>
            </a:r>
            <a:endParaRPr lang="en-US" altLang="zh-CN" sz="1800" dirty="0">
              <a:latin typeface="+mn-ea"/>
            </a:endParaRPr>
          </a:p>
          <a:p>
            <a:pPr marL="0" indent="0">
              <a:lnSpc>
                <a:spcPct val="150000"/>
              </a:lnSpc>
              <a:buNone/>
            </a:pP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sp>
        <p:nvSpPr>
          <p:cNvPr id="8" name="文本框 7">
            <a:extLst>
              <a:ext uri="{FF2B5EF4-FFF2-40B4-BE49-F238E27FC236}">
                <a16:creationId xmlns:a16="http://schemas.microsoft.com/office/drawing/2014/main" id="{D365BC65-19DC-485C-A102-4FDDBBD1F46A}"/>
              </a:ext>
            </a:extLst>
          </p:cNvPr>
          <p:cNvSpPr txBox="1"/>
          <p:nvPr/>
        </p:nvSpPr>
        <p:spPr>
          <a:xfrm>
            <a:off x="4524819" y="6090902"/>
            <a:ext cx="5445028" cy="338554"/>
          </a:xfrm>
          <a:prstGeom prst="rect">
            <a:avLst/>
          </a:prstGeom>
          <a:noFill/>
        </p:spPr>
        <p:txBody>
          <a:bodyPr wrap="square" rtlCol="0">
            <a:spAutoFit/>
          </a:bodyPr>
          <a:lstStyle/>
          <a:p>
            <a:pPr algn="ctr"/>
            <a:r>
              <a:rPr lang="zh-CN" altLang="en-US" sz="1600" dirty="0"/>
              <a:t>图</a:t>
            </a:r>
            <a:r>
              <a:rPr lang="en-US" altLang="zh-CN" sz="1600" dirty="0"/>
              <a:t>4 </a:t>
            </a:r>
            <a:r>
              <a:rPr lang="zh-CN" altLang="en-US" sz="1600" dirty="0"/>
              <a:t>子系统 </a:t>
            </a:r>
            <a:r>
              <a:rPr lang="en-US" altLang="zh-CN" sz="1600" i="1" dirty="0" err="1">
                <a:latin typeface="Times New Roman" panose="02020603050405020304" pitchFamily="18" charset="0"/>
                <a:cs typeface="Times New Roman" panose="02020603050405020304" pitchFamily="18" charset="0"/>
              </a:rPr>
              <a:t>i</a:t>
            </a:r>
            <a:r>
              <a:rPr lang="en-US" altLang="zh-CN" sz="1600" i="1" dirty="0">
                <a:latin typeface="Times New Roman" panose="02020603050405020304" pitchFamily="18" charset="0"/>
                <a:cs typeface="Times New Roman" panose="02020603050405020304" pitchFamily="18" charset="0"/>
              </a:rPr>
              <a:t> </a:t>
            </a:r>
            <a:r>
              <a:rPr lang="zh-CN" altLang="en-US" sz="1600" dirty="0"/>
              <a:t>网络结构图</a:t>
            </a:r>
            <a:r>
              <a:rPr lang="en-US" altLang="zh-CN" sz="1600" dirty="0"/>
              <a:t>.</a:t>
            </a:r>
          </a:p>
        </p:txBody>
      </p:sp>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nvGraphicFramePr>
        <p:xfrm>
          <a:off x="5481300" y="2438655"/>
          <a:ext cx="114300" cy="177800"/>
        </p:xfrm>
        <a:graphic>
          <a:graphicData uri="http://schemas.openxmlformats.org/presentationml/2006/ole">
            <mc:AlternateContent xmlns:mc="http://schemas.openxmlformats.org/markup-compatibility/2006">
              <mc:Choice xmlns:v="urn:schemas-microsoft-com:vml" Requires="v">
                <p:oleObj spid="_x0000_s23717" name="Equation" r:id="rId4" imgW="114120" imgH="177480" progId="Equation.DSMT4">
                  <p:embed/>
                </p:oleObj>
              </mc:Choice>
              <mc:Fallback>
                <p:oleObj name="Equation" r:id="rId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5"/>
                      <a:stretch>
                        <a:fillRect/>
                      </a:stretch>
                    </p:blipFill>
                    <p:spPr>
                      <a:xfrm>
                        <a:off x="5481300" y="2438655"/>
                        <a:ext cx="114300" cy="177800"/>
                      </a:xfrm>
                      <a:prstGeom prst="rect">
                        <a:avLst/>
                      </a:prstGeom>
                    </p:spPr>
                  </p:pic>
                </p:oleObj>
              </mc:Fallback>
            </mc:AlternateContent>
          </a:graphicData>
        </a:graphic>
      </p:graphicFrame>
      <p:pic>
        <p:nvPicPr>
          <p:cNvPr id="40" name="图片 39">
            <a:extLst>
              <a:ext uri="{FF2B5EF4-FFF2-40B4-BE49-F238E27FC236}">
                <a16:creationId xmlns:a16="http://schemas.microsoft.com/office/drawing/2014/main" id="{D03F4590-A419-4FE7-8DE9-DDB98DA21A22}"/>
              </a:ext>
            </a:extLst>
          </p:cNvPr>
          <p:cNvPicPr>
            <a:picLocks noChangeAspect="1"/>
          </p:cNvPicPr>
          <p:nvPr/>
        </p:nvPicPr>
        <p:blipFill>
          <a:blip r:embed="rId6"/>
          <a:stretch>
            <a:fillRect/>
          </a:stretch>
        </p:blipFill>
        <p:spPr>
          <a:xfrm>
            <a:off x="1398028" y="2334188"/>
            <a:ext cx="5006774" cy="556308"/>
          </a:xfrm>
          <a:prstGeom prst="rect">
            <a:avLst/>
          </a:prstGeom>
        </p:spPr>
      </p:pic>
      <p:pic>
        <p:nvPicPr>
          <p:cNvPr id="5" name="图片 4">
            <a:extLst>
              <a:ext uri="{FF2B5EF4-FFF2-40B4-BE49-F238E27FC236}">
                <a16:creationId xmlns:a16="http://schemas.microsoft.com/office/drawing/2014/main" id="{C1DD3C99-F266-413B-908E-D41362766CDF}"/>
              </a:ext>
            </a:extLst>
          </p:cNvPr>
          <p:cNvPicPr>
            <a:picLocks noChangeAspect="1"/>
          </p:cNvPicPr>
          <p:nvPr/>
        </p:nvPicPr>
        <p:blipFill>
          <a:blip r:embed="rId7"/>
          <a:stretch>
            <a:fillRect/>
          </a:stretch>
        </p:blipFill>
        <p:spPr>
          <a:xfrm>
            <a:off x="1289170" y="3191021"/>
            <a:ext cx="3271941" cy="307863"/>
          </a:xfrm>
          <a:prstGeom prst="rect">
            <a:avLst/>
          </a:prstGeom>
        </p:spPr>
      </p:pic>
      <p:pic>
        <p:nvPicPr>
          <p:cNvPr id="6" name="图片 5">
            <a:extLst>
              <a:ext uri="{FF2B5EF4-FFF2-40B4-BE49-F238E27FC236}">
                <a16:creationId xmlns:a16="http://schemas.microsoft.com/office/drawing/2014/main" id="{2815BBEA-8889-4E69-875E-35765E159E72}"/>
              </a:ext>
            </a:extLst>
          </p:cNvPr>
          <p:cNvPicPr>
            <a:picLocks noChangeAspect="1"/>
          </p:cNvPicPr>
          <p:nvPr/>
        </p:nvPicPr>
        <p:blipFill>
          <a:blip r:embed="rId8"/>
          <a:stretch>
            <a:fillRect/>
          </a:stretch>
        </p:blipFill>
        <p:spPr>
          <a:xfrm>
            <a:off x="853736" y="3799409"/>
            <a:ext cx="5634141" cy="666039"/>
          </a:xfrm>
          <a:prstGeom prst="rect">
            <a:avLst/>
          </a:prstGeom>
        </p:spPr>
      </p:pic>
      <p:pic>
        <p:nvPicPr>
          <p:cNvPr id="7" name="图片 6">
            <a:extLst>
              <a:ext uri="{FF2B5EF4-FFF2-40B4-BE49-F238E27FC236}">
                <a16:creationId xmlns:a16="http://schemas.microsoft.com/office/drawing/2014/main" id="{DE6DEEDB-5BC8-4CD8-BDF7-89671ED42F1E}"/>
              </a:ext>
            </a:extLst>
          </p:cNvPr>
          <p:cNvPicPr>
            <a:picLocks noChangeAspect="1"/>
          </p:cNvPicPr>
          <p:nvPr/>
        </p:nvPicPr>
        <p:blipFill>
          <a:blip r:embed="rId9"/>
          <a:stretch>
            <a:fillRect/>
          </a:stretch>
        </p:blipFill>
        <p:spPr>
          <a:xfrm>
            <a:off x="856366" y="4651484"/>
            <a:ext cx="3476139" cy="710553"/>
          </a:xfrm>
          <a:prstGeom prst="rect">
            <a:avLst/>
          </a:prstGeom>
        </p:spPr>
      </p:pic>
      <p:pic>
        <p:nvPicPr>
          <p:cNvPr id="9" name="图片 8">
            <a:extLst>
              <a:ext uri="{FF2B5EF4-FFF2-40B4-BE49-F238E27FC236}">
                <a16:creationId xmlns:a16="http://schemas.microsoft.com/office/drawing/2014/main" id="{043531CA-9A44-42BC-A2A4-91BE87AE62E5}"/>
              </a:ext>
            </a:extLst>
          </p:cNvPr>
          <p:cNvPicPr>
            <a:picLocks noChangeAspect="1"/>
          </p:cNvPicPr>
          <p:nvPr/>
        </p:nvPicPr>
        <p:blipFill>
          <a:blip r:embed="rId10"/>
          <a:stretch>
            <a:fillRect/>
          </a:stretch>
        </p:blipFill>
        <p:spPr>
          <a:xfrm>
            <a:off x="5069671" y="4321412"/>
            <a:ext cx="4063437" cy="1752462"/>
          </a:xfrm>
          <a:prstGeom prst="rect">
            <a:avLst/>
          </a:prstGeom>
        </p:spPr>
      </p:pic>
      <p:pic>
        <p:nvPicPr>
          <p:cNvPr id="34" name="图片 33">
            <a:extLst>
              <a:ext uri="{FF2B5EF4-FFF2-40B4-BE49-F238E27FC236}">
                <a16:creationId xmlns:a16="http://schemas.microsoft.com/office/drawing/2014/main" id="{0B7B791C-8545-446C-91FD-E81F814672E8}"/>
              </a:ext>
            </a:extLst>
          </p:cNvPr>
          <p:cNvPicPr>
            <a:picLocks noChangeAspect="1"/>
          </p:cNvPicPr>
          <p:nvPr/>
        </p:nvPicPr>
        <p:blipFill rotWithShape="1">
          <a:blip r:embed="rId11"/>
          <a:srcRect r="422" b="-9647"/>
          <a:stretch/>
        </p:blipFill>
        <p:spPr>
          <a:xfrm>
            <a:off x="766771" y="5871272"/>
            <a:ext cx="4697255" cy="317518"/>
          </a:xfrm>
          <a:prstGeom prst="rect">
            <a:avLst/>
          </a:prstGeom>
        </p:spPr>
      </p:pic>
    </p:spTree>
    <p:extLst>
      <p:ext uri="{BB962C8B-B14F-4D97-AF65-F5344CB8AC3E}">
        <p14:creationId xmlns:p14="http://schemas.microsoft.com/office/powerpoint/2010/main" val="138177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75284" y="1613746"/>
            <a:ext cx="8871062" cy="4921498"/>
          </a:xfrm>
        </p:spPr>
        <p:txBody>
          <a:bodyPr>
            <a:normAutofit/>
          </a:bodyPr>
          <a:lstStyle/>
          <a:p>
            <a:pPr marL="0" indent="0">
              <a:lnSpc>
                <a:spcPct val="150000"/>
              </a:lnSpc>
              <a:buNone/>
            </a:pPr>
            <a:r>
              <a:rPr lang="zh-CN" altLang="en-US" sz="1800" dirty="0">
                <a:latin typeface="+mn-ea"/>
              </a:rPr>
              <a:t>基于以上控制器的设计，在</a:t>
            </a:r>
            <a:r>
              <a:rPr lang="en-US" altLang="zh-CN" sz="1800" dirty="0">
                <a:latin typeface="+mn-ea"/>
              </a:rPr>
              <a:t>RT</a:t>
            </a:r>
            <a:r>
              <a:rPr lang="zh-CN" altLang="en-US" sz="1800" dirty="0">
                <a:latin typeface="+mn-ea"/>
              </a:rPr>
              <a:t>时间内，控制代价可以写为：</a:t>
            </a:r>
            <a:endParaRPr lang="en-US" altLang="zh-CN" sz="1800" dirty="0">
              <a:latin typeface="+mn-ea"/>
            </a:endParaRPr>
          </a:p>
          <a:p>
            <a:pPr marL="0" indent="0">
              <a:lnSpc>
                <a:spcPct val="150000"/>
              </a:lnSpc>
              <a:buNone/>
            </a:pPr>
            <a:endParaRPr lang="en-US" altLang="zh-CN" sz="1800" dirty="0">
              <a:latin typeface="+mn-ea"/>
            </a:endParaRPr>
          </a:p>
          <a:p>
            <a:pPr marL="0" indent="0">
              <a:lnSpc>
                <a:spcPct val="200000"/>
              </a:lnSpc>
              <a:buNone/>
            </a:pPr>
            <a:endParaRPr lang="en-US" altLang="zh-CN" sz="1800" dirty="0">
              <a:latin typeface="+mn-ea"/>
            </a:endParaRPr>
          </a:p>
          <a:p>
            <a:pPr marL="0" indent="0">
              <a:lnSpc>
                <a:spcPct val="150000"/>
              </a:lnSpc>
              <a:buNone/>
            </a:pPr>
            <a:r>
              <a:rPr lang="zh-CN" altLang="en-US" sz="1800" dirty="0">
                <a:latin typeface="+mn-ea"/>
              </a:rPr>
              <a:t>其中</a:t>
            </a:r>
            <a:r>
              <a:rPr lang="en-US" altLang="zh-CN" sz="1800" i="1" dirty="0" err="1">
                <a:latin typeface="Times New Roman" panose="02020603050405020304" pitchFamily="18" charset="0"/>
                <a:cs typeface="Times New Roman" panose="02020603050405020304" pitchFamily="18" charset="0"/>
              </a:rPr>
              <a:t>L</a:t>
            </a:r>
            <a:r>
              <a:rPr lang="en-US" altLang="zh-CN" sz="1800" i="1" baseline="-25000" dirty="0" err="1">
                <a:latin typeface="Times New Roman" panose="02020603050405020304" pitchFamily="18" charset="0"/>
                <a:cs typeface="Times New Roman" panose="02020603050405020304" pitchFamily="18" charset="0"/>
              </a:rPr>
              <a:t>z</a:t>
            </a:r>
            <a:r>
              <a:rPr lang="zh-CN" altLang="en-US" sz="1800" dirty="0">
                <a:latin typeface="+mn-ea"/>
              </a:rPr>
              <a:t>为衡量系统控制精度的代价函数；</a:t>
            </a:r>
            <a:r>
              <a:rPr lang="en-US" altLang="zh-CN" sz="1800" i="1" dirty="0">
                <a:latin typeface="Times New Roman" panose="02020603050405020304" pitchFamily="18" charset="0"/>
                <a:cs typeface="Times New Roman" panose="02020603050405020304" pitchFamily="18" charset="0"/>
              </a:rPr>
              <a:t>L</a:t>
            </a:r>
            <a:r>
              <a:rPr lang="en-US" altLang="zh-CN" sz="1800" i="1" baseline="-25000" dirty="0">
                <a:latin typeface="Times New Roman" panose="02020603050405020304" pitchFamily="18" charset="0"/>
                <a:cs typeface="Times New Roman" panose="02020603050405020304" pitchFamily="18" charset="0"/>
              </a:rPr>
              <a:t>u</a:t>
            </a:r>
            <a:r>
              <a:rPr lang="zh-CN" altLang="en-US" sz="1800" dirty="0">
                <a:latin typeface="+mn-ea"/>
              </a:rPr>
              <a:t>为衡量控制功率</a:t>
            </a:r>
            <a:r>
              <a:rPr lang="en-US" altLang="zh-CN" sz="1800" dirty="0">
                <a:latin typeface="+mn-ea"/>
              </a:rPr>
              <a:t>(</a:t>
            </a:r>
            <a:r>
              <a:rPr lang="zh-CN" altLang="en-US" sz="1800" dirty="0">
                <a:latin typeface="+mn-ea"/>
              </a:rPr>
              <a:t>积分后为能量</a:t>
            </a:r>
            <a:r>
              <a:rPr lang="en-US" altLang="zh-CN" sz="1800" dirty="0">
                <a:latin typeface="+mn-ea"/>
              </a:rPr>
              <a:t>)</a:t>
            </a:r>
            <a:r>
              <a:rPr lang="zh-CN" altLang="en-US" sz="1800" dirty="0">
                <a:latin typeface="+mn-ea"/>
              </a:rPr>
              <a:t>的代价函数</a:t>
            </a:r>
            <a:endParaRPr lang="en-US" altLang="zh-CN" sz="1200" dirty="0">
              <a:latin typeface="+mn-ea"/>
            </a:endParaRPr>
          </a:p>
          <a:p>
            <a:pPr marL="0" indent="0">
              <a:lnSpc>
                <a:spcPct val="150000"/>
              </a:lnSpc>
              <a:buNone/>
            </a:pPr>
            <a:r>
              <a:rPr lang="zh-CN" altLang="en-US" sz="1800" dirty="0">
                <a:latin typeface="+mn-ea"/>
              </a:rPr>
              <a:t>令                                                                           表示</a:t>
            </a:r>
            <a:r>
              <a:rPr lang="zh-CN" altLang="en-US" sz="1800" b="1" dirty="0">
                <a:solidFill>
                  <a:srgbClr val="FF0000"/>
                </a:solidFill>
                <a:latin typeface="+mn-ea"/>
              </a:rPr>
              <a:t>控制精度</a:t>
            </a:r>
            <a:r>
              <a:rPr lang="zh-CN" altLang="en-US" sz="1800" dirty="0">
                <a:latin typeface="+mn-ea"/>
              </a:rPr>
              <a:t>；</a:t>
            </a:r>
            <a:endParaRPr lang="en-US" altLang="zh-CN" sz="1800" dirty="0">
              <a:latin typeface="+mn-ea"/>
            </a:endParaRPr>
          </a:p>
          <a:p>
            <a:pPr marL="0" indent="0">
              <a:lnSpc>
                <a:spcPct val="150000"/>
              </a:lnSpc>
              <a:buNone/>
            </a:pPr>
            <a:r>
              <a:rPr lang="zh-CN" altLang="en-US" sz="1800" dirty="0">
                <a:latin typeface="+mn-ea"/>
              </a:rPr>
              <a:t>令                                        表示</a:t>
            </a:r>
            <a:r>
              <a:rPr lang="zh-CN" altLang="en-US" sz="1800" b="1" dirty="0">
                <a:solidFill>
                  <a:srgbClr val="FF0000"/>
                </a:solidFill>
                <a:latin typeface="+mn-ea"/>
              </a:rPr>
              <a:t>控制能耗</a:t>
            </a:r>
            <a:r>
              <a:rPr lang="zh-CN" altLang="en-US" sz="1800" dirty="0">
                <a:latin typeface="+mn-ea"/>
              </a:rPr>
              <a:t>。</a:t>
            </a:r>
            <a:endParaRPr lang="en-US" altLang="zh-CN" sz="1800" dirty="0">
              <a:latin typeface="+mn-ea"/>
            </a:endParaRPr>
          </a:p>
          <a:p>
            <a:pPr marL="0" indent="0">
              <a:lnSpc>
                <a:spcPct val="150000"/>
              </a:lnSpc>
              <a:buNone/>
            </a:pPr>
            <a:r>
              <a:rPr lang="zh-CN" altLang="en-US" sz="1800" dirty="0">
                <a:latin typeface="+mn-ea"/>
              </a:rPr>
              <a:t>与确定性传输相比，使用无线传输的控制代价</a:t>
            </a:r>
            <a:r>
              <a:rPr lang="en-US" altLang="zh-CN" sz="1800" dirty="0">
                <a:latin typeface="+mn-ea"/>
              </a:rPr>
              <a:t>(</a:t>
            </a:r>
            <a:r>
              <a:rPr lang="zh-CN" altLang="en-US" sz="1800" dirty="0">
                <a:latin typeface="+mn-ea"/>
              </a:rPr>
              <a:t>控制精度和控制能耗</a:t>
            </a:r>
            <a:r>
              <a:rPr lang="en-US" altLang="zh-CN" sz="1800" dirty="0">
                <a:latin typeface="+mn-ea"/>
              </a:rPr>
              <a:t>)</a:t>
            </a:r>
            <a:r>
              <a:rPr lang="zh-CN" altLang="en-US" sz="1800" dirty="0">
                <a:latin typeface="+mn-ea"/>
              </a:rPr>
              <a:t>的增加率表示为：</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nvGraphicFramePr>
        <p:xfrm>
          <a:off x="5481300" y="2438655"/>
          <a:ext cx="114300" cy="177800"/>
        </p:xfrm>
        <a:graphic>
          <a:graphicData uri="http://schemas.openxmlformats.org/presentationml/2006/ole">
            <mc:AlternateContent xmlns:mc="http://schemas.openxmlformats.org/markup-compatibility/2006">
              <mc:Choice xmlns:v="urn:schemas-microsoft-com:vml" Requires="v">
                <p:oleObj spid="_x0000_s39132" name="Equation" r:id="rId4" imgW="114120" imgH="177480" progId="Equation.DSMT4">
                  <p:embed/>
                </p:oleObj>
              </mc:Choice>
              <mc:Fallback>
                <p:oleObj name="Equation" r:id="rId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5"/>
                      <a:stretch>
                        <a:fillRect/>
                      </a:stretch>
                    </p:blipFill>
                    <p:spPr>
                      <a:xfrm>
                        <a:off x="5481300" y="2438655"/>
                        <a:ext cx="114300" cy="17780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9E9A42BB-00E5-41F8-B9EA-57B3C509CE19}"/>
              </a:ext>
            </a:extLst>
          </p:cNvPr>
          <p:cNvGraphicFramePr>
            <a:graphicFrameLocks noChangeAspect="1"/>
          </p:cNvGraphicFramePr>
          <p:nvPr>
            <p:extLst>
              <p:ext uri="{D42A27DB-BD31-4B8C-83A1-F6EECF244321}">
                <p14:modId xmlns:p14="http://schemas.microsoft.com/office/powerpoint/2010/main" val="1218139468"/>
              </p:ext>
            </p:extLst>
          </p:nvPr>
        </p:nvGraphicFramePr>
        <p:xfrm>
          <a:off x="552192" y="2123883"/>
          <a:ext cx="8039616" cy="1239845"/>
        </p:xfrm>
        <a:graphic>
          <a:graphicData uri="http://schemas.openxmlformats.org/presentationml/2006/ole">
            <mc:AlternateContent xmlns:mc="http://schemas.openxmlformats.org/markup-compatibility/2006">
              <mc:Choice xmlns:v="urn:schemas-microsoft-com:vml" Requires="v">
                <p:oleObj spid="_x0000_s39133" name="Equation" r:id="rId6" imgW="5270400" imgH="812520" progId="Equation.DSMT4">
                  <p:embed/>
                </p:oleObj>
              </mc:Choice>
              <mc:Fallback>
                <p:oleObj name="Equation" r:id="rId6" imgW="5270400" imgH="812520" progId="Equation.DSMT4">
                  <p:embed/>
                  <p:pic>
                    <p:nvPicPr>
                      <p:cNvPr id="0" name=""/>
                      <p:cNvPicPr/>
                      <p:nvPr/>
                    </p:nvPicPr>
                    <p:blipFill>
                      <a:blip r:embed="rId7"/>
                      <a:stretch>
                        <a:fillRect/>
                      </a:stretch>
                    </p:blipFill>
                    <p:spPr>
                      <a:xfrm>
                        <a:off x="552192" y="2123883"/>
                        <a:ext cx="8039616" cy="123984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D65FFA68-F791-49A0-A30F-1DCD15F1B4FA}"/>
              </a:ext>
            </a:extLst>
          </p:cNvPr>
          <p:cNvGraphicFramePr>
            <a:graphicFrameLocks noChangeAspect="1"/>
          </p:cNvGraphicFramePr>
          <p:nvPr>
            <p:extLst>
              <p:ext uri="{D42A27DB-BD31-4B8C-83A1-F6EECF244321}">
                <p14:modId xmlns:p14="http://schemas.microsoft.com/office/powerpoint/2010/main" val="3675854651"/>
              </p:ext>
            </p:extLst>
          </p:nvPr>
        </p:nvGraphicFramePr>
        <p:xfrm>
          <a:off x="581706" y="3884721"/>
          <a:ext cx="4471428" cy="582413"/>
        </p:xfrm>
        <a:graphic>
          <a:graphicData uri="http://schemas.openxmlformats.org/presentationml/2006/ole">
            <mc:AlternateContent xmlns:mc="http://schemas.openxmlformats.org/markup-compatibility/2006">
              <mc:Choice xmlns:v="urn:schemas-microsoft-com:vml" Requires="v">
                <p:oleObj spid="_x0000_s39134" name="Equation" r:id="rId8" imgW="3022560" imgH="393480" progId="Equation.DSMT4">
                  <p:embed/>
                </p:oleObj>
              </mc:Choice>
              <mc:Fallback>
                <p:oleObj name="Equation" r:id="rId8" imgW="3022560" imgH="393480" progId="Equation.DSMT4">
                  <p:embed/>
                  <p:pic>
                    <p:nvPicPr>
                      <p:cNvPr id="0" name=""/>
                      <p:cNvPicPr/>
                      <p:nvPr/>
                    </p:nvPicPr>
                    <p:blipFill>
                      <a:blip r:embed="rId9"/>
                      <a:stretch>
                        <a:fillRect/>
                      </a:stretch>
                    </p:blipFill>
                    <p:spPr>
                      <a:xfrm>
                        <a:off x="581706" y="3884721"/>
                        <a:ext cx="4471428" cy="5824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2C1B8D8-263E-4AE8-9678-4210965762AA}"/>
              </a:ext>
            </a:extLst>
          </p:cNvPr>
          <p:cNvGraphicFramePr>
            <a:graphicFrameLocks noChangeAspect="1"/>
          </p:cNvGraphicFramePr>
          <p:nvPr>
            <p:extLst>
              <p:ext uri="{D42A27DB-BD31-4B8C-83A1-F6EECF244321}">
                <p14:modId xmlns:p14="http://schemas.microsoft.com/office/powerpoint/2010/main" val="454911841"/>
              </p:ext>
            </p:extLst>
          </p:nvPr>
        </p:nvGraphicFramePr>
        <p:xfrm>
          <a:off x="581706" y="4423311"/>
          <a:ext cx="2329655" cy="582414"/>
        </p:xfrm>
        <a:graphic>
          <a:graphicData uri="http://schemas.openxmlformats.org/presentationml/2006/ole">
            <mc:AlternateContent xmlns:mc="http://schemas.openxmlformats.org/markup-compatibility/2006">
              <mc:Choice xmlns:v="urn:schemas-microsoft-com:vml" Requires="v">
                <p:oleObj spid="_x0000_s39135" name="Equation" r:id="rId10" imgW="1574640" imgH="393480" progId="Equation.DSMT4">
                  <p:embed/>
                </p:oleObj>
              </mc:Choice>
              <mc:Fallback>
                <p:oleObj name="Equation" r:id="rId10" imgW="1574640" imgH="393480" progId="Equation.DSMT4">
                  <p:embed/>
                  <p:pic>
                    <p:nvPicPr>
                      <p:cNvPr id="0" name=""/>
                      <p:cNvPicPr/>
                      <p:nvPr/>
                    </p:nvPicPr>
                    <p:blipFill>
                      <a:blip r:embed="rId11"/>
                      <a:stretch>
                        <a:fillRect/>
                      </a:stretch>
                    </p:blipFill>
                    <p:spPr>
                      <a:xfrm>
                        <a:off x="581706" y="4423311"/>
                        <a:ext cx="2329655" cy="582414"/>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5B9384F3-59A3-44A3-8EEB-E83A3B9405FE}"/>
              </a:ext>
            </a:extLst>
          </p:cNvPr>
          <p:cNvGraphicFramePr>
            <a:graphicFrameLocks noChangeAspect="1"/>
          </p:cNvGraphicFramePr>
          <p:nvPr>
            <p:extLst>
              <p:ext uri="{D42A27DB-BD31-4B8C-83A1-F6EECF244321}">
                <p14:modId xmlns:p14="http://schemas.microsoft.com/office/powerpoint/2010/main" val="964277086"/>
              </p:ext>
            </p:extLst>
          </p:nvPr>
        </p:nvGraphicFramePr>
        <p:xfrm>
          <a:off x="1472009" y="5623016"/>
          <a:ext cx="5862285" cy="1042184"/>
        </p:xfrm>
        <a:graphic>
          <a:graphicData uri="http://schemas.openxmlformats.org/presentationml/2006/ole">
            <mc:AlternateContent xmlns:mc="http://schemas.openxmlformats.org/markup-compatibility/2006">
              <mc:Choice xmlns:v="urn:schemas-microsoft-com:vml" Requires="v">
                <p:oleObj spid="_x0000_s39136" name="Equation" r:id="rId12" imgW="4000320" imgH="711000" progId="Equation.DSMT4">
                  <p:embed/>
                </p:oleObj>
              </mc:Choice>
              <mc:Fallback>
                <p:oleObj name="Equation" r:id="rId12" imgW="4000320" imgH="711000" progId="Equation.DSMT4">
                  <p:embed/>
                  <p:pic>
                    <p:nvPicPr>
                      <p:cNvPr id="0" name=""/>
                      <p:cNvPicPr/>
                      <p:nvPr/>
                    </p:nvPicPr>
                    <p:blipFill>
                      <a:blip r:embed="rId13"/>
                      <a:stretch>
                        <a:fillRect/>
                      </a:stretch>
                    </p:blipFill>
                    <p:spPr>
                      <a:xfrm>
                        <a:off x="1472009" y="5623016"/>
                        <a:ext cx="5862285" cy="1042184"/>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7B5F03CB-3EFF-4E44-8D5E-380CED73E71A}"/>
              </a:ext>
            </a:extLst>
          </p:cNvPr>
          <p:cNvSpPr/>
          <p:nvPr/>
        </p:nvSpPr>
        <p:spPr>
          <a:xfrm>
            <a:off x="1306925" y="5547821"/>
            <a:ext cx="6192451" cy="1117379"/>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45238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marL="0" indent="0">
              <a:lnSpc>
                <a:spcPct val="100000"/>
              </a:lnSpc>
              <a:buNone/>
            </a:pPr>
            <a:r>
              <a:rPr lang="zh-CN" altLang="en-US" sz="1800" dirty="0">
                <a:solidFill>
                  <a:schemeClr val="bg2">
                    <a:lumMod val="40000"/>
                    <a:lumOff val="60000"/>
                  </a:schemeClr>
                </a:solidFill>
                <a:latin typeface="+mn-ea"/>
              </a:rPr>
              <a:t>我们考虑一个具有</a:t>
            </a:r>
            <a:r>
              <a:rPr lang="en-US" altLang="zh-CN" sz="1800" dirty="0">
                <a:solidFill>
                  <a:schemeClr val="bg2">
                    <a:lumMod val="40000"/>
                    <a:lumOff val="60000"/>
                  </a:schemeClr>
                </a:solidFill>
                <a:latin typeface="+mn-ea"/>
              </a:rPr>
              <a:t>α-</a:t>
            </a:r>
            <a:r>
              <a:rPr lang="zh-CN" altLang="en-US" sz="1800" dirty="0">
                <a:solidFill>
                  <a:schemeClr val="bg2">
                    <a:lumMod val="40000"/>
                    <a:lumOff val="60000"/>
                  </a:schemeClr>
                </a:solidFill>
                <a:latin typeface="+mn-ea"/>
              </a:rPr>
              <a:t>指数衰减的渐近稳定系统的</a:t>
            </a:r>
            <a:r>
              <a:rPr lang="en-US" altLang="zh-CN" sz="1800" dirty="0">
                <a:solidFill>
                  <a:schemeClr val="bg2">
                    <a:lumMod val="40000"/>
                    <a:lumOff val="60000"/>
                  </a:schemeClr>
                </a:solidFill>
                <a:latin typeface="+mn-ea"/>
              </a:rPr>
              <a:t>LQR</a:t>
            </a:r>
            <a:r>
              <a:rPr lang="zh-CN" altLang="en-US" sz="1800" dirty="0">
                <a:solidFill>
                  <a:schemeClr val="bg2">
                    <a:lumMod val="40000"/>
                    <a:lumOff val="60000"/>
                  </a:schemeClr>
                </a:solidFill>
                <a:latin typeface="+mn-ea"/>
              </a:rPr>
              <a:t>控制器设计</a:t>
            </a:r>
            <a:endParaRPr lang="en-US" altLang="zh-CN" sz="1800" dirty="0">
              <a:solidFill>
                <a:schemeClr val="bg2">
                  <a:lumMod val="40000"/>
                  <a:lumOff val="60000"/>
                </a:schemeClr>
              </a:solidFill>
              <a:latin typeface="+mn-ea"/>
            </a:endParaRPr>
          </a:p>
          <a:p>
            <a:pPr marL="0" indent="0">
              <a:lnSpc>
                <a:spcPct val="100000"/>
              </a:lnSpc>
              <a:buNone/>
            </a:pPr>
            <a:r>
              <a:rPr lang="zh-CN" altLang="en-US" sz="1800" dirty="0">
                <a:solidFill>
                  <a:schemeClr val="bg2">
                    <a:lumMod val="40000"/>
                    <a:lumOff val="60000"/>
                  </a:schemeClr>
                </a:solidFill>
                <a:latin typeface="+mn-ea"/>
              </a:rPr>
              <a:t>目标函数为：</a:t>
            </a:r>
            <a:endParaRPr lang="en-US" altLang="zh-CN" sz="1800" dirty="0">
              <a:solidFill>
                <a:schemeClr val="bg2">
                  <a:lumMod val="40000"/>
                  <a:lumOff val="60000"/>
                </a:schemeClr>
              </a:solidFill>
              <a:latin typeface="+mn-ea"/>
            </a:endParaRPr>
          </a:p>
          <a:p>
            <a:pPr marL="0" indent="0">
              <a:lnSpc>
                <a:spcPct val="100000"/>
              </a:lnSpc>
              <a:buNone/>
            </a:pPr>
            <a:endParaRPr lang="en-US" altLang="zh-CN" sz="1800" dirty="0">
              <a:latin typeface="+mn-ea"/>
            </a:endParaRPr>
          </a:p>
          <a:p>
            <a:pPr marL="0" indent="0">
              <a:lnSpc>
                <a:spcPct val="100000"/>
              </a:lnSpc>
              <a:buNone/>
            </a:pPr>
            <a:r>
              <a:rPr lang="zh-CN" altLang="en-US" sz="1800" dirty="0">
                <a:latin typeface="+mn-ea"/>
              </a:rPr>
              <a:t>控制器为：</a:t>
            </a:r>
            <a:endParaRPr lang="en-US" altLang="zh-CN" sz="1800" dirty="0">
              <a:latin typeface="+mn-ea"/>
            </a:endParaRPr>
          </a:p>
          <a:p>
            <a:pPr marL="0" indent="0">
              <a:lnSpc>
                <a:spcPct val="100000"/>
              </a:lnSpc>
              <a:buNone/>
            </a:pPr>
            <a:endParaRPr lang="en-US" altLang="zh-CN" sz="1200" dirty="0">
              <a:latin typeface="+mn-ea"/>
            </a:endParaRPr>
          </a:p>
          <a:p>
            <a:pPr marL="0" indent="0">
              <a:lnSpc>
                <a:spcPct val="100000"/>
              </a:lnSpc>
              <a:buNone/>
            </a:pPr>
            <a:r>
              <a:rPr lang="en-US" altLang="zh-CN" sz="1800" dirty="0" err="1">
                <a:latin typeface="+mn-ea"/>
              </a:rPr>
              <a:t>Riccati</a:t>
            </a:r>
            <a:r>
              <a:rPr lang="en-US" altLang="zh-CN" sz="1800" dirty="0">
                <a:latin typeface="+mn-ea"/>
              </a:rPr>
              <a:t> </a:t>
            </a:r>
            <a:r>
              <a:rPr lang="zh-CN" altLang="en-US" sz="1800" dirty="0">
                <a:latin typeface="+mn-ea"/>
              </a:rPr>
              <a:t>方程为</a:t>
            </a:r>
            <a:endParaRPr lang="en-US" altLang="zh-CN" sz="1800" dirty="0">
              <a:latin typeface="+mn-ea"/>
            </a:endParaRPr>
          </a:p>
          <a:p>
            <a:pPr marL="0" indent="0">
              <a:lnSpc>
                <a:spcPct val="150000"/>
              </a:lnSpc>
              <a:buNone/>
            </a:pP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sp>
        <p:nvSpPr>
          <p:cNvPr id="8" name="文本框 7">
            <a:extLst>
              <a:ext uri="{FF2B5EF4-FFF2-40B4-BE49-F238E27FC236}">
                <a16:creationId xmlns:a16="http://schemas.microsoft.com/office/drawing/2014/main" id="{D365BC65-19DC-485C-A102-4FDDBBD1F46A}"/>
              </a:ext>
            </a:extLst>
          </p:cNvPr>
          <p:cNvSpPr txBox="1"/>
          <p:nvPr/>
        </p:nvSpPr>
        <p:spPr>
          <a:xfrm>
            <a:off x="1849486" y="6325367"/>
            <a:ext cx="5445028" cy="338554"/>
          </a:xfrm>
          <a:prstGeom prst="rect">
            <a:avLst/>
          </a:prstGeom>
          <a:noFill/>
        </p:spPr>
        <p:txBody>
          <a:bodyPr wrap="square" rtlCol="0">
            <a:spAutoFit/>
          </a:bodyPr>
          <a:lstStyle/>
          <a:p>
            <a:pPr algn="ctr"/>
            <a:r>
              <a:rPr lang="zh-CN" altLang="en-US" sz="1600" dirty="0">
                <a:solidFill>
                  <a:schemeClr val="bg2">
                    <a:lumMod val="40000"/>
                    <a:lumOff val="60000"/>
                  </a:schemeClr>
                </a:solidFill>
              </a:rPr>
              <a:t>图</a:t>
            </a:r>
            <a:r>
              <a:rPr lang="en-US" altLang="zh-CN" sz="1600" dirty="0">
                <a:solidFill>
                  <a:schemeClr val="bg2">
                    <a:lumMod val="40000"/>
                    <a:lumOff val="60000"/>
                  </a:schemeClr>
                </a:solidFill>
              </a:rPr>
              <a:t>3 </a:t>
            </a:r>
            <a:r>
              <a:rPr lang="zh-CN" altLang="en-US" sz="1600" dirty="0">
                <a:solidFill>
                  <a:schemeClr val="bg2">
                    <a:lumMod val="40000"/>
                    <a:lumOff val="60000"/>
                  </a:schemeClr>
                </a:solidFill>
              </a:rPr>
              <a:t>子系统 </a:t>
            </a:r>
            <a:r>
              <a:rPr lang="en-US" altLang="zh-CN" sz="1600" i="1" dirty="0" err="1">
                <a:solidFill>
                  <a:schemeClr val="bg2">
                    <a:lumMod val="40000"/>
                    <a:lumOff val="60000"/>
                  </a:schemeClr>
                </a:solidFill>
                <a:latin typeface="Times New Roman" panose="02020603050405020304" pitchFamily="18" charset="0"/>
                <a:cs typeface="Times New Roman" panose="02020603050405020304" pitchFamily="18" charset="0"/>
              </a:rPr>
              <a:t>i</a:t>
            </a:r>
            <a:r>
              <a:rPr lang="en-US" altLang="zh-CN" sz="1600" i="1" dirty="0">
                <a:solidFill>
                  <a:schemeClr val="bg2">
                    <a:lumMod val="40000"/>
                    <a:lumOff val="60000"/>
                  </a:schemeClr>
                </a:solidFill>
                <a:latin typeface="Times New Roman" panose="02020603050405020304" pitchFamily="18" charset="0"/>
                <a:cs typeface="Times New Roman" panose="02020603050405020304" pitchFamily="18" charset="0"/>
              </a:rPr>
              <a:t> </a:t>
            </a:r>
            <a:r>
              <a:rPr lang="zh-CN" altLang="en-US" sz="1600" dirty="0">
                <a:solidFill>
                  <a:schemeClr val="bg2">
                    <a:lumMod val="40000"/>
                    <a:lumOff val="60000"/>
                  </a:schemeClr>
                </a:solidFill>
              </a:rPr>
              <a:t>网络结构图</a:t>
            </a:r>
            <a:r>
              <a:rPr lang="en-US" altLang="zh-CN" sz="1600" dirty="0">
                <a:solidFill>
                  <a:schemeClr val="bg2">
                    <a:lumMod val="40000"/>
                    <a:lumOff val="60000"/>
                  </a:schemeClr>
                </a:solidFill>
              </a:rPr>
              <a:t>.</a:t>
            </a:r>
          </a:p>
        </p:txBody>
      </p:sp>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nvGraphicFramePr>
        <p:xfrm>
          <a:off x="5481300" y="2438655"/>
          <a:ext cx="114300" cy="177800"/>
        </p:xfrm>
        <a:graphic>
          <a:graphicData uri="http://schemas.openxmlformats.org/presentationml/2006/ole">
            <mc:AlternateContent xmlns:mc="http://schemas.openxmlformats.org/markup-compatibility/2006">
              <mc:Choice xmlns:v="urn:schemas-microsoft-com:vml" Requires="v">
                <p:oleObj spid="_x0000_s38138" name="Equation" r:id="rId4" imgW="114120" imgH="177480" progId="Equation.DSMT4">
                  <p:embed/>
                </p:oleObj>
              </mc:Choice>
              <mc:Fallback>
                <p:oleObj name="Equation" r:id="rId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5"/>
                      <a:stretch>
                        <a:fillRect/>
                      </a:stretch>
                    </p:blipFill>
                    <p:spPr>
                      <a:xfrm>
                        <a:off x="5481300" y="2438655"/>
                        <a:ext cx="114300" cy="177800"/>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039B500D-4108-4216-966D-5A5C6F1AA1F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colorTemperature colorTemp="2201"/>
                    </a14:imgEffect>
                    <a14:imgEffect>
                      <a14:saturation sat="0"/>
                    </a14:imgEffect>
                    <a14:imgEffect>
                      <a14:brightnessContrast bright="10000" contrast="20000"/>
                    </a14:imgEffect>
                  </a14:imgLayer>
                </a14:imgProps>
              </a:ext>
            </a:extLst>
          </a:blip>
          <a:stretch>
            <a:fillRect/>
          </a:stretch>
        </p:blipFill>
        <p:spPr>
          <a:xfrm>
            <a:off x="2207685" y="4259617"/>
            <a:ext cx="4728630" cy="2077116"/>
          </a:xfrm>
          <a:prstGeom prst="rect">
            <a:avLst/>
          </a:prstGeom>
          <a:blipFill>
            <a:blip r:embed="rId8"/>
            <a:tile tx="0" ty="0" sx="100000" sy="100000" flip="none" algn="tl"/>
          </a:blipFill>
          <a:effectLst>
            <a:outerShdw blurRad="50800" dist="50800" dir="5400000" algn="ctr" rotWithShape="0">
              <a:srgbClr val="000000">
                <a:alpha val="0"/>
              </a:srgbClr>
            </a:outerShdw>
          </a:effectLst>
        </p:spPr>
      </p:pic>
      <p:pic>
        <p:nvPicPr>
          <p:cNvPr id="28" name="图片 27">
            <a:extLst>
              <a:ext uri="{FF2B5EF4-FFF2-40B4-BE49-F238E27FC236}">
                <a16:creationId xmlns:a16="http://schemas.microsoft.com/office/drawing/2014/main" id="{50A3779C-6C6E-46ED-865D-5652A23E9261}"/>
              </a:ext>
            </a:extLst>
          </p:cNvPr>
          <p:cNvPicPr>
            <a:picLocks noChangeAspect="1"/>
          </p:cNvPicPr>
          <p:nvPr/>
        </p:nvPicPr>
        <p:blipFill>
          <a:blip r:embed="rId9"/>
          <a:stretch>
            <a:fillRect/>
          </a:stretch>
        </p:blipFill>
        <p:spPr>
          <a:xfrm>
            <a:off x="1408916" y="3155074"/>
            <a:ext cx="5143946" cy="327688"/>
          </a:xfrm>
          <a:prstGeom prst="rect">
            <a:avLst/>
          </a:prstGeom>
        </p:spPr>
      </p:pic>
      <p:pic>
        <p:nvPicPr>
          <p:cNvPr id="34" name="图片 33">
            <a:extLst>
              <a:ext uri="{FF2B5EF4-FFF2-40B4-BE49-F238E27FC236}">
                <a16:creationId xmlns:a16="http://schemas.microsoft.com/office/drawing/2014/main" id="{0B7B791C-8545-446C-91FD-E81F814672E8}"/>
              </a:ext>
            </a:extLst>
          </p:cNvPr>
          <p:cNvPicPr>
            <a:picLocks noChangeAspect="1"/>
          </p:cNvPicPr>
          <p:nvPr/>
        </p:nvPicPr>
        <p:blipFill>
          <a:blip r:embed="rId10"/>
          <a:stretch>
            <a:fillRect/>
          </a:stretch>
        </p:blipFill>
        <p:spPr>
          <a:xfrm>
            <a:off x="1553709" y="3819235"/>
            <a:ext cx="4717189" cy="289585"/>
          </a:xfrm>
          <a:prstGeom prst="rect">
            <a:avLst/>
          </a:prstGeom>
        </p:spPr>
      </p:pic>
      <p:pic>
        <p:nvPicPr>
          <p:cNvPr id="40" name="图片 39">
            <a:extLst>
              <a:ext uri="{FF2B5EF4-FFF2-40B4-BE49-F238E27FC236}">
                <a16:creationId xmlns:a16="http://schemas.microsoft.com/office/drawing/2014/main" id="{D03F4590-A419-4FE7-8DE9-DDB98DA21A22}"/>
              </a:ext>
            </a:extLst>
          </p:cNvPr>
          <p:cNvPicPr>
            <a:picLocks noChangeAspect="1"/>
          </p:cNvPicPr>
          <p:nvPr/>
        </p:nvPicPr>
        <p:blipFill>
          <a:blip r:embed="rId11"/>
          <a:stretch>
            <a:fillRect/>
          </a:stretch>
        </p:blipFill>
        <p:spPr>
          <a:xfrm>
            <a:off x="1408916" y="2247100"/>
            <a:ext cx="5006774" cy="556308"/>
          </a:xfrm>
          <a:prstGeom prst="rect">
            <a:avLst/>
          </a:prstGeom>
        </p:spPr>
      </p:pic>
      <p:sp>
        <p:nvSpPr>
          <p:cNvPr id="41" name="矩形 40">
            <a:extLst>
              <a:ext uri="{FF2B5EF4-FFF2-40B4-BE49-F238E27FC236}">
                <a16:creationId xmlns:a16="http://schemas.microsoft.com/office/drawing/2014/main" id="{8FCC8E25-7F78-4A77-8A5B-D1F4AFAA053F}"/>
              </a:ext>
            </a:extLst>
          </p:cNvPr>
          <p:cNvSpPr/>
          <p:nvPr/>
        </p:nvSpPr>
        <p:spPr>
          <a:xfrm>
            <a:off x="187890" y="2312196"/>
            <a:ext cx="8678297" cy="412124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r>
              <a:rPr lang="zh-CN" altLang="en-US" sz="2000" b="1" dirty="0">
                <a:solidFill>
                  <a:schemeClr val="tx1"/>
                </a:solidFill>
              </a:rPr>
              <a:t>联合传输能耗的有效利用率以及引入无线传输后时延带来的控制代价的增加率给出衡量系统控制</a:t>
            </a:r>
            <a:r>
              <a:rPr lang="en-US" altLang="zh-CN" sz="2000" b="1" dirty="0">
                <a:solidFill>
                  <a:schemeClr val="tx1"/>
                </a:solidFill>
              </a:rPr>
              <a:t>-</a:t>
            </a:r>
            <a:r>
              <a:rPr lang="zh-CN" altLang="en-US" sz="2000" b="1" dirty="0">
                <a:solidFill>
                  <a:schemeClr val="tx1"/>
                </a:solidFill>
              </a:rPr>
              <a:t>传输联合性能函数为：</a:t>
            </a:r>
            <a:endParaRPr lang="en-US" altLang="zh-CN" sz="2000" b="1"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sz="2800" dirty="0">
              <a:solidFill>
                <a:schemeClr val="tx1"/>
              </a:solidFill>
            </a:endParaRPr>
          </a:p>
          <a:p>
            <a:pPr algn="ctr">
              <a:lnSpc>
                <a:spcPct val="150000"/>
              </a:lnSpc>
            </a:pPr>
            <a:r>
              <a:rPr lang="zh-CN" altLang="en-US" sz="1600" b="1" dirty="0">
                <a:solidFill>
                  <a:schemeClr val="tx1"/>
                </a:solidFill>
              </a:rPr>
              <a:t>        其中，</a:t>
            </a:r>
            <a:r>
              <a:rPr lang="en-US" altLang="zh-CN" sz="1600" b="1" dirty="0">
                <a:solidFill>
                  <a:schemeClr val="tx1"/>
                </a:solidFill>
                <a:latin typeface="Arial" panose="020B0604020202020204" pitchFamily="34" charset="0"/>
                <a:cs typeface="Arial" panose="020B0604020202020204" pitchFamily="34" charset="0"/>
              </a:rPr>
              <a:t>         </a:t>
            </a:r>
            <a:r>
              <a:rPr lang="zh-CN" altLang="en-US" sz="1600" b="1" dirty="0">
                <a:solidFill>
                  <a:schemeClr val="tx1"/>
                </a:solidFill>
                <a:latin typeface="Arial" panose="020B0604020202020204" pitchFamily="34" charset="0"/>
                <a:cs typeface="Arial" panose="020B0604020202020204" pitchFamily="34" charset="0"/>
              </a:rPr>
              <a:t>是无线网络系统中传输能量的有效利用率</a:t>
            </a:r>
            <a:r>
              <a:rPr lang="en-US" altLang="zh-CN" sz="1600" b="1" dirty="0">
                <a:solidFill>
                  <a:schemeClr val="tx1"/>
                </a:solidFill>
                <a:latin typeface="Arial" panose="020B0604020202020204" pitchFamily="34" charset="0"/>
                <a:cs typeface="Arial" panose="020B0604020202020204" pitchFamily="34" charset="0"/>
              </a:rPr>
              <a:t>;</a:t>
            </a:r>
          </a:p>
          <a:p>
            <a:pPr algn="ctr">
              <a:lnSpc>
                <a:spcPct val="150000"/>
              </a:lnSpc>
            </a:pPr>
            <a:r>
              <a:rPr lang="en-US" altLang="zh-CN" sz="1600" dirty="0">
                <a:solidFill>
                  <a:schemeClr val="tx1"/>
                </a:solidFill>
                <a:latin typeface="Times New Roman" panose="02020603050405020304" pitchFamily="18" charset="0"/>
                <a:cs typeface="Times New Roman" panose="02020603050405020304" pitchFamily="18" charset="0"/>
              </a:rPr>
              <a:t>    </a:t>
            </a:r>
            <a:r>
              <a:rPr lang="zh-CN" altLang="en-US" sz="1600" b="1" dirty="0">
                <a:solidFill>
                  <a:schemeClr val="tx1"/>
                </a:solidFill>
                <a:latin typeface="Arial" panose="020B0604020202020204" pitchFamily="34" charset="0"/>
              </a:rPr>
              <a:t>是在引入不确定性无线传输之后控制精度的增加率，</a:t>
            </a:r>
            <a:endParaRPr lang="en-US" altLang="zh-CN" sz="1600" b="1" dirty="0">
              <a:solidFill>
                <a:schemeClr val="tx1"/>
              </a:solidFill>
              <a:latin typeface="Arial" panose="020B0604020202020204" pitchFamily="34" charset="0"/>
            </a:endParaRPr>
          </a:p>
          <a:p>
            <a:pPr algn="ctr">
              <a:lnSpc>
                <a:spcPct val="150000"/>
              </a:lnSpc>
            </a:pPr>
            <a:r>
              <a:rPr lang="zh-CN" altLang="en-US" sz="1600" b="1" dirty="0">
                <a:solidFill>
                  <a:schemeClr val="tx1"/>
                </a:solidFill>
                <a:latin typeface="Arial" panose="020B0604020202020204" pitchFamily="34" charset="0"/>
              </a:rPr>
              <a:t>    是在引入不确定性无线传输之后控制能耗的增加率</a:t>
            </a:r>
            <a:r>
              <a:rPr lang="zh-CN" altLang="en-US" sz="1600" b="1" dirty="0">
                <a:solidFill>
                  <a:schemeClr val="tx1"/>
                </a:solidFill>
                <a:latin typeface="Arial" panose="020B0604020202020204" pitchFamily="34" charset="0"/>
                <a:cs typeface="Arial" panose="020B0604020202020204" pitchFamily="34" charset="0"/>
              </a:rPr>
              <a:t>。</a:t>
            </a:r>
            <a:endParaRPr lang="en-US" altLang="zh-CN" sz="1600" b="1" dirty="0">
              <a:solidFill>
                <a:schemeClr val="tx1"/>
              </a:solidFill>
            </a:endParaRPr>
          </a:p>
        </p:txBody>
      </p:sp>
      <p:graphicFrame>
        <p:nvGraphicFramePr>
          <p:cNvPr id="5" name="对象 4">
            <a:extLst>
              <a:ext uri="{FF2B5EF4-FFF2-40B4-BE49-F238E27FC236}">
                <a16:creationId xmlns:a16="http://schemas.microsoft.com/office/drawing/2014/main" id="{4411767F-3DDD-4D29-8EF9-88CDDF5D8844}"/>
              </a:ext>
            </a:extLst>
          </p:cNvPr>
          <p:cNvGraphicFramePr>
            <a:graphicFrameLocks noChangeAspect="1"/>
          </p:cNvGraphicFramePr>
          <p:nvPr>
            <p:extLst>
              <p:ext uri="{D42A27DB-BD31-4B8C-83A1-F6EECF244321}">
                <p14:modId xmlns:p14="http://schemas.microsoft.com/office/powerpoint/2010/main" val="163407717"/>
              </p:ext>
            </p:extLst>
          </p:nvPr>
        </p:nvGraphicFramePr>
        <p:xfrm>
          <a:off x="631677" y="3698810"/>
          <a:ext cx="8008938" cy="1263650"/>
        </p:xfrm>
        <a:graphic>
          <a:graphicData uri="http://schemas.openxmlformats.org/presentationml/2006/ole">
            <mc:AlternateContent xmlns:mc="http://schemas.openxmlformats.org/markup-compatibility/2006">
              <mc:Choice xmlns:v="urn:schemas-microsoft-com:vml" Requires="v">
                <p:oleObj spid="_x0000_s38139" name="Equation" r:id="rId12" imgW="5803560" imgH="914400" progId="Equation.DSMT4">
                  <p:embed/>
                </p:oleObj>
              </mc:Choice>
              <mc:Fallback>
                <p:oleObj name="Equation" r:id="rId12" imgW="5803560" imgH="914400" progId="Equation.DSMT4">
                  <p:embed/>
                  <p:pic>
                    <p:nvPicPr>
                      <p:cNvPr id="0" name=""/>
                      <p:cNvPicPr/>
                      <p:nvPr/>
                    </p:nvPicPr>
                    <p:blipFill>
                      <a:blip r:embed="rId13"/>
                      <a:stretch>
                        <a:fillRect/>
                      </a:stretch>
                    </p:blipFill>
                    <p:spPr>
                      <a:xfrm>
                        <a:off x="631677" y="3698810"/>
                        <a:ext cx="8008938" cy="12636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C0AABF2-1A18-4788-AF76-F50203DD2E02}"/>
              </a:ext>
            </a:extLst>
          </p:cNvPr>
          <p:cNvGraphicFramePr>
            <a:graphicFrameLocks noChangeAspect="1"/>
          </p:cNvGraphicFramePr>
          <p:nvPr>
            <p:extLst>
              <p:ext uri="{D42A27DB-BD31-4B8C-83A1-F6EECF244321}">
                <p14:modId xmlns:p14="http://schemas.microsoft.com/office/powerpoint/2010/main" val="2016567363"/>
              </p:ext>
            </p:extLst>
          </p:nvPr>
        </p:nvGraphicFramePr>
        <p:xfrm>
          <a:off x="2873048" y="5089614"/>
          <a:ext cx="567016" cy="329235"/>
        </p:xfrm>
        <a:graphic>
          <a:graphicData uri="http://schemas.openxmlformats.org/presentationml/2006/ole">
            <mc:AlternateContent xmlns:mc="http://schemas.openxmlformats.org/markup-compatibility/2006">
              <mc:Choice xmlns:v="urn:schemas-microsoft-com:vml" Requires="v">
                <p:oleObj spid="_x0000_s38140" name="Equation" r:id="rId14" imgW="393480" imgH="228600" progId="Equation.DSMT4">
                  <p:embed/>
                </p:oleObj>
              </mc:Choice>
              <mc:Fallback>
                <p:oleObj name="Equation" r:id="rId14" imgW="393480" imgH="228600" progId="Equation.DSMT4">
                  <p:embed/>
                  <p:pic>
                    <p:nvPicPr>
                      <p:cNvPr id="0" name=""/>
                      <p:cNvPicPr/>
                      <p:nvPr/>
                    </p:nvPicPr>
                    <p:blipFill>
                      <a:blip r:embed="rId15"/>
                      <a:stretch>
                        <a:fillRect/>
                      </a:stretch>
                    </p:blipFill>
                    <p:spPr>
                      <a:xfrm>
                        <a:off x="2873048" y="5089614"/>
                        <a:ext cx="567016" cy="32923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F65B35C-384F-4C3D-A9D5-9BCB3CBAC757}"/>
              </a:ext>
            </a:extLst>
          </p:cNvPr>
          <p:cNvGraphicFramePr>
            <a:graphicFrameLocks noChangeAspect="1"/>
          </p:cNvGraphicFramePr>
          <p:nvPr>
            <p:extLst>
              <p:ext uri="{D42A27DB-BD31-4B8C-83A1-F6EECF244321}">
                <p14:modId xmlns:p14="http://schemas.microsoft.com/office/powerpoint/2010/main" val="288542309"/>
              </p:ext>
            </p:extLst>
          </p:nvPr>
        </p:nvGraphicFramePr>
        <p:xfrm>
          <a:off x="1633537" y="5793475"/>
          <a:ext cx="620713" cy="365125"/>
        </p:xfrm>
        <a:graphic>
          <a:graphicData uri="http://schemas.openxmlformats.org/presentationml/2006/ole">
            <mc:AlternateContent xmlns:mc="http://schemas.openxmlformats.org/markup-compatibility/2006">
              <mc:Choice xmlns:v="urn:schemas-microsoft-com:vml" Requires="v">
                <p:oleObj spid="_x0000_s38141" name="Equation" r:id="rId16" imgW="431640" imgH="253800" progId="Equation.DSMT4">
                  <p:embed/>
                </p:oleObj>
              </mc:Choice>
              <mc:Fallback>
                <p:oleObj name="Equation" r:id="rId16" imgW="431640" imgH="253800" progId="Equation.DSMT4">
                  <p:embed/>
                  <p:pic>
                    <p:nvPicPr>
                      <p:cNvPr id="6" name="对象 5">
                        <a:extLst>
                          <a:ext uri="{FF2B5EF4-FFF2-40B4-BE49-F238E27FC236}">
                            <a16:creationId xmlns:a16="http://schemas.microsoft.com/office/drawing/2014/main" id="{EC0AABF2-1A18-4788-AF76-F50203DD2E02}"/>
                          </a:ext>
                        </a:extLst>
                      </p:cNvPr>
                      <p:cNvPicPr/>
                      <p:nvPr/>
                    </p:nvPicPr>
                    <p:blipFill>
                      <a:blip r:embed="rId17"/>
                      <a:stretch>
                        <a:fillRect/>
                      </a:stretch>
                    </p:blipFill>
                    <p:spPr>
                      <a:xfrm>
                        <a:off x="1633537" y="5793475"/>
                        <a:ext cx="620713" cy="36512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552D7941-A728-45AF-8C35-DABCEB777A99}"/>
              </a:ext>
            </a:extLst>
          </p:cNvPr>
          <p:cNvGraphicFramePr>
            <a:graphicFrameLocks noChangeAspect="1"/>
          </p:cNvGraphicFramePr>
          <p:nvPr>
            <p:extLst>
              <p:ext uri="{D42A27DB-BD31-4B8C-83A1-F6EECF244321}">
                <p14:modId xmlns:p14="http://schemas.microsoft.com/office/powerpoint/2010/main" val="1224422296"/>
              </p:ext>
            </p:extLst>
          </p:nvPr>
        </p:nvGraphicFramePr>
        <p:xfrm>
          <a:off x="1631950" y="5426140"/>
          <a:ext cx="622300" cy="368300"/>
        </p:xfrm>
        <a:graphic>
          <a:graphicData uri="http://schemas.openxmlformats.org/presentationml/2006/ole">
            <mc:AlternateContent xmlns:mc="http://schemas.openxmlformats.org/markup-compatibility/2006">
              <mc:Choice xmlns:v="urn:schemas-microsoft-com:vml" Requires="v">
                <p:oleObj spid="_x0000_s38142" name="Equation" r:id="rId18" imgW="431640" imgH="253800" progId="Equation.DSMT4">
                  <p:embed/>
                </p:oleObj>
              </mc:Choice>
              <mc:Fallback>
                <p:oleObj name="Equation" r:id="rId18" imgW="431640" imgH="253800" progId="Equation.DSMT4">
                  <p:embed/>
                  <p:pic>
                    <p:nvPicPr>
                      <p:cNvPr id="6" name="对象 5">
                        <a:extLst>
                          <a:ext uri="{FF2B5EF4-FFF2-40B4-BE49-F238E27FC236}">
                            <a16:creationId xmlns:a16="http://schemas.microsoft.com/office/drawing/2014/main" id="{EC0AABF2-1A18-4788-AF76-F50203DD2E02}"/>
                          </a:ext>
                        </a:extLst>
                      </p:cNvPr>
                      <p:cNvPicPr/>
                      <p:nvPr/>
                    </p:nvPicPr>
                    <p:blipFill>
                      <a:blip r:embed="rId19"/>
                      <a:stretch>
                        <a:fillRect/>
                      </a:stretch>
                    </p:blipFill>
                    <p:spPr>
                      <a:xfrm>
                        <a:off x="1631950" y="5426140"/>
                        <a:ext cx="622300" cy="368300"/>
                      </a:xfrm>
                      <a:prstGeom prst="rect">
                        <a:avLst/>
                      </a:prstGeom>
                    </p:spPr>
                  </p:pic>
                </p:oleObj>
              </mc:Fallback>
            </mc:AlternateContent>
          </a:graphicData>
        </a:graphic>
      </p:graphicFrame>
    </p:spTree>
    <p:extLst>
      <p:ext uri="{BB962C8B-B14F-4D97-AF65-F5344CB8AC3E}">
        <p14:creationId xmlns:p14="http://schemas.microsoft.com/office/powerpoint/2010/main" val="1981314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marL="0" indent="0">
              <a:lnSpc>
                <a:spcPct val="150000"/>
              </a:lnSpc>
              <a:buNone/>
            </a:pPr>
            <a:r>
              <a:rPr lang="zh-CN" altLang="en-US" b="1" dirty="0">
                <a:latin typeface="+mn-ea"/>
              </a:rPr>
              <a:t>一、</a:t>
            </a:r>
            <a:r>
              <a:rPr lang="en-US" altLang="zh-CN" b="1" dirty="0">
                <a:latin typeface="+mn-ea"/>
              </a:rPr>
              <a:t>α</a:t>
            </a:r>
            <a:r>
              <a:rPr lang="zh-CN" altLang="en-US" b="1" dirty="0">
                <a:latin typeface="+mn-ea"/>
              </a:rPr>
              <a:t>对控制系统稳定性的影响分析</a:t>
            </a:r>
            <a:endParaRPr lang="en-US" altLang="zh-CN" b="1" dirty="0">
              <a:latin typeface="+mn-ea"/>
            </a:endParaRPr>
          </a:p>
          <a:p>
            <a:pPr marL="0" indent="0">
              <a:lnSpc>
                <a:spcPct val="100000"/>
              </a:lnSpc>
              <a:buNone/>
            </a:pPr>
            <a:r>
              <a:rPr lang="zh-CN" altLang="en-US" sz="1800" dirty="0"/>
              <a:t>给定一个系统</a:t>
            </a:r>
            <a:r>
              <a:rPr lang="en-US" altLang="zh-CN" sz="1800" dirty="0">
                <a:latin typeface="Times New Roman" panose="02020603050405020304" pitchFamily="18" charset="0"/>
                <a:cs typeface="Times New Roman" panose="02020603050405020304" pitchFamily="18" charset="0"/>
              </a:rPr>
              <a:t>A = [1, 0; 2, 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B = [2; 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C = 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Q = 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R = 1</a:t>
            </a:r>
            <a:r>
              <a:rPr lang="zh-CN" altLang="en-US" sz="1800" dirty="0"/>
              <a:t>，</a:t>
            </a: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pic>
        <p:nvPicPr>
          <p:cNvPr id="2" name="图片 1">
            <a:extLst>
              <a:ext uri="{FF2B5EF4-FFF2-40B4-BE49-F238E27FC236}">
                <a16:creationId xmlns:a16="http://schemas.microsoft.com/office/drawing/2014/main" id="{BE82150A-DEB0-4223-AE6C-F525D01CC96B}"/>
              </a:ext>
            </a:extLst>
          </p:cNvPr>
          <p:cNvPicPr>
            <a:picLocks noChangeAspect="1"/>
          </p:cNvPicPr>
          <p:nvPr/>
        </p:nvPicPr>
        <p:blipFill rotWithShape="1">
          <a:blip r:embed="rId3"/>
          <a:srcRect r="58271"/>
          <a:stretch/>
        </p:blipFill>
        <p:spPr>
          <a:xfrm>
            <a:off x="428023" y="2527946"/>
            <a:ext cx="3815644" cy="2540312"/>
          </a:xfrm>
          <a:prstGeom prst="rect">
            <a:avLst/>
          </a:prstGeom>
        </p:spPr>
      </p:pic>
      <p:pic>
        <p:nvPicPr>
          <p:cNvPr id="13" name="图片 12">
            <a:extLst>
              <a:ext uri="{FF2B5EF4-FFF2-40B4-BE49-F238E27FC236}">
                <a16:creationId xmlns:a16="http://schemas.microsoft.com/office/drawing/2014/main" id="{9980D94B-0394-48B1-9C07-261C6DAA99CD}"/>
              </a:ext>
            </a:extLst>
          </p:cNvPr>
          <p:cNvPicPr>
            <a:picLocks noChangeAspect="1"/>
          </p:cNvPicPr>
          <p:nvPr/>
        </p:nvPicPr>
        <p:blipFill rotWithShape="1">
          <a:blip r:embed="rId3"/>
          <a:srcRect l="58271"/>
          <a:stretch/>
        </p:blipFill>
        <p:spPr>
          <a:xfrm>
            <a:off x="4472308" y="2527946"/>
            <a:ext cx="3815645" cy="2540312"/>
          </a:xfrm>
          <a:prstGeom prst="rect">
            <a:avLst/>
          </a:prstGeom>
        </p:spPr>
      </p:pic>
      <p:sp>
        <p:nvSpPr>
          <p:cNvPr id="5" name="文本框 4">
            <a:extLst>
              <a:ext uri="{FF2B5EF4-FFF2-40B4-BE49-F238E27FC236}">
                <a16:creationId xmlns:a16="http://schemas.microsoft.com/office/drawing/2014/main" id="{B052E027-16F6-4A8A-AA02-191DB2B7337E}"/>
              </a:ext>
            </a:extLst>
          </p:cNvPr>
          <p:cNvSpPr txBox="1"/>
          <p:nvPr/>
        </p:nvSpPr>
        <p:spPr>
          <a:xfrm>
            <a:off x="1038578" y="5068258"/>
            <a:ext cx="3013967" cy="338554"/>
          </a:xfrm>
          <a:prstGeom prst="rect">
            <a:avLst/>
          </a:prstGeom>
          <a:noFill/>
        </p:spPr>
        <p:txBody>
          <a:bodyPr wrap="none" rtlCol="0">
            <a:spAutoFit/>
          </a:bodyPr>
          <a:lstStyle/>
          <a:p>
            <a:r>
              <a:rPr lang="zh-CN" altLang="en-US" sz="1600" b="1" dirty="0"/>
              <a:t>图</a:t>
            </a:r>
            <a:r>
              <a:rPr lang="en-US" altLang="zh-CN" sz="1600" b="1" dirty="0"/>
              <a:t>5 </a:t>
            </a:r>
            <a:r>
              <a:rPr lang="zh-CN" altLang="en-US" sz="1600" b="1" dirty="0"/>
              <a:t>无控制器时系统阶跃响应图</a:t>
            </a:r>
          </a:p>
        </p:txBody>
      </p:sp>
      <p:sp>
        <p:nvSpPr>
          <p:cNvPr id="14" name="文本框 13">
            <a:extLst>
              <a:ext uri="{FF2B5EF4-FFF2-40B4-BE49-F238E27FC236}">
                <a16:creationId xmlns:a16="http://schemas.microsoft.com/office/drawing/2014/main" id="{DFAA5C0F-4F36-4960-BA72-5D5316CFD030}"/>
              </a:ext>
            </a:extLst>
          </p:cNvPr>
          <p:cNvSpPr txBox="1"/>
          <p:nvPr/>
        </p:nvSpPr>
        <p:spPr>
          <a:xfrm>
            <a:off x="4564569" y="5068258"/>
            <a:ext cx="3603872" cy="338554"/>
          </a:xfrm>
          <a:prstGeom prst="rect">
            <a:avLst/>
          </a:prstGeom>
          <a:noFill/>
        </p:spPr>
        <p:txBody>
          <a:bodyPr wrap="none" rtlCol="0">
            <a:spAutoFit/>
          </a:bodyPr>
          <a:lstStyle/>
          <a:p>
            <a:r>
              <a:rPr lang="zh-CN" altLang="en-US" sz="1600" b="1" dirty="0"/>
              <a:t>图</a:t>
            </a:r>
            <a:r>
              <a:rPr lang="en-US" altLang="zh-CN" sz="1600" b="1" dirty="0"/>
              <a:t>6 </a:t>
            </a:r>
            <a:r>
              <a:rPr lang="zh-CN" altLang="en-US" sz="1600" b="1" dirty="0"/>
              <a:t>不同</a:t>
            </a:r>
            <a:r>
              <a:rPr lang="en-US" altLang="zh-CN" sz="1600" b="1" dirty="0"/>
              <a:t>α,</a:t>
            </a:r>
            <a:r>
              <a:rPr lang="zh-CN" altLang="en-US" sz="1600" b="1" dirty="0"/>
              <a:t> </a:t>
            </a:r>
            <a:r>
              <a:rPr lang="en-US" altLang="zh-CN" sz="1600" b="1" dirty="0"/>
              <a:t>LQR</a:t>
            </a:r>
            <a:r>
              <a:rPr lang="zh-CN" altLang="en-US" sz="1600" b="1" dirty="0"/>
              <a:t>控制的系统阶跃响应图</a:t>
            </a:r>
          </a:p>
        </p:txBody>
      </p:sp>
      <p:sp>
        <p:nvSpPr>
          <p:cNvPr id="6" name="文本框 5">
            <a:extLst>
              <a:ext uri="{FF2B5EF4-FFF2-40B4-BE49-F238E27FC236}">
                <a16:creationId xmlns:a16="http://schemas.microsoft.com/office/drawing/2014/main" id="{62E6456E-358B-4DDE-9587-8ADB91B600D0}"/>
              </a:ext>
            </a:extLst>
          </p:cNvPr>
          <p:cNvSpPr txBox="1"/>
          <p:nvPr/>
        </p:nvSpPr>
        <p:spPr>
          <a:xfrm>
            <a:off x="371494" y="5673838"/>
            <a:ext cx="8201627" cy="923330"/>
          </a:xfrm>
          <a:prstGeom prst="rect">
            <a:avLst/>
          </a:prstGeom>
          <a:noFill/>
        </p:spPr>
        <p:txBody>
          <a:bodyPr wrap="square" rtlCol="0">
            <a:spAutoFit/>
          </a:bodyPr>
          <a:lstStyle/>
          <a:p>
            <a:r>
              <a:rPr lang="zh-CN" altLang="en-US" dirty="0"/>
              <a:t>       系统在</a:t>
            </a:r>
            <a:r>
              <a:rPr lang="en-US" altLang="zh-CN" dirty="0"/>
              <a:t>LQR</a:t>
            </a:r>
            <a:r>
              <a:rPr lang="zh-CN" altLang="en-US" dirty="0"/>
              <a:t>控制器的作用下趋于稳定。分析上图可知，系统的超调受到 </a:t>
            </a:r>
            <a:r>
              <a:rPr lang="en-US" altLang="zh-CN" dirty="0">
                <a:latin typeface="+mn-ea"/>
              </a:rPr>
              <a:t>α </a:t>
            </a:r>
            <a:r>
              <a:rPr lang="zh-CN" altLang="en-US" dirty="0"/>
              <a:t>的影响。随着 </a:t>
            </a:r>
            <a:r>
              <a:rPr lang="en-US" altLang="zh-CN" dirty="0">
                <a:latin typeface="+mn-ea"/>
              </a:rPr>
              <a:t>α </a:t>
            </a:r>
            <a:r>
              <a:rPr lang="zh-CN" altLang="en-US" dirty="0"/>
              <a:t>增大，系统甚至会表现出过阻尼的现象。选择</a:t>
            </a:r>
            <a:r>
              <a:rPr lang="en-US" altLang="zh-CN" dirty="0"/>
              <a:t> </a:t>
            </a:r>
            <a:r>
              <a:rPr lang="en-US" altLang="zh-CN" b="1" dirty="0">
                <a:latin typeface="+mn-ea"/>
              </a:rPr>
              <a:t>α = </a:t>
            </a:r>
            <a:r>
              <a:rPr lang="en-US" altLang="zh-CN" b="1" dirty="0">
                <a:latin typeface="Times New Roman" panose="02020603050405020304" pitchFamily="18" charset="0"/>
                <a:cs typeface="Times New Roman" panose="02020603050405020304" pitchFamily="18" charset="0"/>
              </a:rPr>
              <a:t>0.6</a:t>
            </a:r>
            <a:r>
              <a:rPr lang="en-US" altLang="zh-CN" b="1" dirty="0"/>
              <a:t> </a:t>
            </a:r>
            <a:r>
              <a:rPr lang="zh-CN" altLang="en-US" dirty="0"/>
              <a:t>作为接下来仿真分析的衰减速率参数。</a:t>
            </a:r>
          </a:p>
        </p:txBody>
      </p:sp>
    </p:spTree>
    <p:extLst>
      <p:ext uri="{BB962C8B-B14F-4D97-AF65-F5344CB8AC3E}">
        <p14:creationId xmlns:p14="http://schemas.microsoft.com/office/powerpoint/2010/main" val="2231445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37428" y="1551600"/>
            <a:ext cx="8372163" cy="4921498"/>
          </a:xfrm>
        </p:spPr>
        <p:txBody>
          <a:bodyPr>
            <a:normAutofit/>
          </a:bodyPr>
          <a:lstStyle/>
          <a:p>
            <a:pPr marL="0" indent="0">
              <a:lnSpc>
                <a:spcPct val="150000"/>
              </a:lnSpc>
              <a:buNone/>
            </a:pPr>
            <a:r>
              <a:rPr lang="zh-CN" altLang="en-US" b="1" dirty="0">
                <a:latin typeface="+mn-ea"/>
              </a:rPr>
              <a:t>二、通信网络参数对</a:t>
            </a:r>
            <a:r>
              <a:rPr lang="zh-CN" altLang="en-US" b="1" dirty="0">
                <a:solidFill>
                  <a:srgbClr val="C00000"/>
                </a:solidFill>
                <a:latin typeface="+mn-ea"/>
              </a:rPr>
              <a:t>控制系统性能</a:t>
            </a:r>
            <a:r>
              <a:rPr lang="zh-CN" altLang="en-US" b="1" dirty="0">
                <a:latin typeface="+mn-ea"/>
              </a:rPr>
              <a:t>的影响分析</a:t>
            </a:r>
            <a:r>
              <a:rPr lang="en-US" altLang="zh-CN" b="1" dirty="0">
                <a:latin typeface="+mn-ea"/>
              </a:rPr>
              <a:t>——</a:t>
            </a:r>
            <a:r>
              <a:rPr lang="zh-CN" altLang="en-US" b="1" dirty="0">
                <a:latin typeface="+mn-ea"/>
              </a:rPr>
              <a:t>传输时隙</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S</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5" name="文本框 4">
            <a:extLst>
              <a:ext uri="{FF2B5EF4-FFF2-40B4-BE49-F238E27FC236}">
                <a16:creationId xmlns:a16="http://schemas.microsoft.com/office/drawing/2014/main" id="{B052E027-16F6-4A8A-AA02-191DB2B7337E}"/>
              </a:ext>
            </a:extLst>
          </p:cNvPr>
          <p:cNvSpPr txBox="1"/>
          <p:nvPr/>
        </p:nvSpPr>
        <p:spPr>
          <a:xfrm>
            <a:off x="335280" y="6172619"/>
            <a:ext cx="2730235" cy="338554"/>
          </a:xfrm>
          <a:prstGeom prst="rect">
            <a:avLst/>
          </a:prstGeom>
          <a:noFill/>
        </p:spPr>
        <p:txBody>
          <a:bodyPr wrap="none" rtlCol="0">
            <a:spAutoFit/>
          </a:bodyPr>
          <a:lstStyle/>
          <a:p>
            <a:r>
              <a:rPr lang="zh-CN" altLang="en-US" sz="1600" b="1" dirty="0"/>
              <a:t>图</a:t>
            </a:r>
            <a:r>
              <a:rPr lang="en-US" altLang="zh-CN" sz="1600" b="1" dirty="0"/>
              <a:t>7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 </a:t>
            </a:r>
            <a:r>
              <a:rPr lang="en-US" altLang="zh-CN" sz="1600" b="1" dirty="0"/>
              <a:t>=</a:t>
            </a:r>
            <a:r>
              <a:rPr lang="en-US" altLang="zh-CN" sz="1600" b="1" dirty="0">
                <a:latin typeface="Times New Roman" panose="02020603050405020304" pitchFamily="18" charset="0"/>
                <a:cs typeface="Times New Roman" panose="02020603050405020304" pitchFamily="18" charset="0"/>
              </a:rPr>
              <a:t>0.01</a:t>
            </a:r>
            <a:r>
              <a:rPr lang="zh-CN" altLang="en-US" sz="1600" b="1" dirty="0"/>
              <a:t>  </a:t>
            </a:r>
          </a:p>
        </p:txBody>
      </p:sp>
      <p:pic>
        <p:nvPicPr>
          <p:cNvPr id="6" name="图片 5">
            <a:extLst>
              <a:ext uri="{FF2B5EF4-FFF2-40B4-BE49-F238E27FC236}">
                <a16:creationId xmlns:a16="http://schemas.microsoft.com/office/drawing/2014/main" id="{7106A13E-AD19-4557-9098-5AF0603EDAF0}"/>
              </a:ext>
            </a:extLst>
          </p:cNvPr>
          <p:cNvPicPr>
            <a:picLocks noChangeAspect="1"/>
          </p:cNvPicPr>
          <p:nvPr/>
        </p:nvPicPr>
        <p:blipFill>
          <a:blip r:embed="rId4"/>
          <a:stretch>
            <a:fillRect/>
          </a:stretch>
        </p:blipFill>
        <p:spPr>
          <a:xfrm>
            <a:off x="213360" y="3632751"/>
            <a:ext cx="2719604" cy="2539868"/>
          </a:xfrm>
          <a:prstGeom prst="rect">
            <a:avLst/>
          </a:prstGeom>
        </p:spPr>
      </p:pic>
      <p:pic>
        <p:nvPicPr>
          <p:cNvPr id="7" name="图片 6">
            <a:extLst>
              <a:ext uri="{FF2B5EF4-FFF2-40B4-BE49-F238E27FC236}">
                <a16:creationId xmlns:a16="http://schemas.microsoft.com/office/drawing/2014/main" id="{6BE66120-6B78-45BD-97CF-2AAB16A67E7D}"/>
              </a:ext>
            </a:extLst>
          </p:cNvPr>
          <p:cNvPicPr>
            <a:picLocks noChangeAspect="1"/>
          </p:cNvPicPr>
          <p:nvPr/>
        </p:nvPicPr>
        <p:blipFill>
          <a:blip r:embed="rId5"/>
          <a:stretch>
            <a:fillRect/>
          </a:stretch>
        </p:blipFill>
        <p:spPr>
          <a:xfrm>
            <a:off x="3102717" y="3620841"/>
            <a:ext cx="2758668" cy="2539867"/>
          </a:xfrm>
          <a:prstGeom prst="rect">
            <a:avLst/>
          </a:prstGeom>
        </p:spPr>
      </p:pic>
      <p:sp>
        <p:nvSpPr>
          <p:cNvPr id="11" name="文本框 10">
            <a:extLst>
              <a:ext uri="{FF2B5EF4-FFF2-40B4-BE49-F238E27FC236}">
                <a16:creationId xmlns:a16="http://schemas.microsoft.com/office/drawing/2014/main" id="{9E1E6EC6-3476-489C-B2E9-F5EA10ABA4A9}"/>
              </a:ext>
            </a:extLst>
          </p:cNvPr>
          <p:cNvSpPr txBox="1"/>
          <p:nvPr/>
        </p:nvSpPr>
        <p:spPr>
          <a:xfrm>
            <a:off x="3197124" y="6172619"/>
            <a:ext cx="2836033" cy="338554"/>
          </a:xfrm>
          <a:prstGeom prst="rect">
            <a:avLst/>
          </a:prstGeom>
          <a:noFill/>
        </p:spPr>
        <p:txBody>
          <a:bodyPr wrap="none" rtlCol="0">
            <a:spAutoFit/>
          </a:bodyPr>
          <a:lstStyle/>
          <a:p>
            <a:r>
              <a:rPr lang="zh-CN" altLang="en-US" sz="1600" b="1" dirty="0"/>
              <a:t>图</a:t>
            </a:r>
            <a:r>
              <a:rPr lang="en-US" altLang="zh-CN" sz="1600" b="1" dirty="0"/>
              <a:t>8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 </a:t>
            </a:r>
            <a:r>
              <a:rPr lang="en-US" altLang="zh-CN" sz="1600" b="1" dirty="0"/>
              <a:t>=</a:t>
            </a:r>
            <a:r>
              <a:rPr lang="en-US" altLang="zh-CN" sz="1600" b="1" dirty="0">
                <a:latin typeface="Times New Roman" panose="02020603050405020304" pitchFamily="18" charset="0"/>
                <a:cs typeface="Times New Roman" panose="02020603050405020304" pitchFamily="18" charset="0"/>
              </a:rPr>
              <a:t>0.001</a:t>
            </a:r>
            <a:r>
              <a:rPr lang="zh-CN" altLang="en-US" sz="1600" b="1" dirty="0"/>
              <a:t>  </a:t>
            </a:r>
          </a:p>
        </p:txBody>
      </p:sp>
      <p:sp>
        <p:nvSpPr>
          <p:cNvPr id="10" name="矩形 9">
            <a:extLst>
              <a:ext uri="{FF2B5EF4-FFF2-40B4-BE49-F238E27FC236}">
                <a16:creationId xmlns:a16="http://schemas.microsoft.com/office/drawing/2014/main" id="{F2D60D43-07C0-4983-BAA0-B27C2DA5FEC5}"/>
              </a:ext>
            </a:extLst>
          </p:cNvPr>
          <p:cNvSpPr/>
          <p:nvPr/>
        </p:nvSpPr>
        <p:spPr>
          <a:xfrm>
            <a:off x="5842471" y="3202485"/>
            <a:ext cx="3079058" cy="523220"/>
          </a:xfrm>
          <a:prstGeom prst="rect">
            <a:avLst/>
          </a:prstGeom>
        </p:spPr>
        <p:txBody>
          <a:bodyPr wrap="square">
            <a:spAutoFit/>
          </a:bodyPr>
          <a:lstStyle/>
          <a:p>
            <a:pPr algn="ctr"/>
            <a:r>
              <a:rPr lang="zh-CN" altLang="en-US" sz="1400" b="1" dirty="0"/>
              <a:t>表</a:t>
            </a:r>
            <a:r>
              <a:rPr lang="en-US" altLang="zh-CN" sz="1400" b="1" dirty="0"/>
              <a:t>1 </a:t>
            </a:r>
            <a:r>
              <a:rPr lang="zh-CN" altLang="en-US" sz="1400" b="1" i="1" dirty="0">
                <a:latin typeface="Times New Roman" panose="02020603050405020304" pitchFamily="18" charset="0"/>
                <a:cs typeface="Times New Roman" panose="02020603050405020304" pitchFamily="18" charset="0"/>
              </a:rPr>
              <a:t>N</a:t>
            </a:r>
            <a:r>
              <a:rPr lang="zh-CN" altLang="en-US" sz="1400" b="1" dirty="0"/>
              <a:t>=3</a:t>
            </a:r>
            <a:r>
              <a:rPr lang="en-US" altLang="zh-CN" sz="1400" b="1" dirty="0"/>
              <a:t>, </a:t>
            </a:r>
            <a:r>
              <a:rPr lang="zh-CN" altLang="en-US" sz="1400" b="1" dirty="0"/>
              <a:t>不同传输时隙、不同成功解码率下</a:t>
            </a:r>
            <a:r>
              <a:rPr lang="zh-CN" altLang="en-US" sz="1400" b="1" dirty="0">
                <a:solidFill>
                  <a:srgbClr val="C00000"/>
                </a:solidFill>
              </a:rPr>
              <a:t>状态均方误差</a:t>
            </a:r>
            <a:r>
              <a:rPr lang="zh-CN" altLang="en-US" sz="1400" b="1" dirty="0"/>
              <a:t>增加率</a:t>
            </a:r>
          </a:p>
        </p:txBody>
      </p:sp>
      <p:grpSp>
        <p:nvGrpSpPr>
          <p:cNvPr id="20" name="组合 19">
            <a:extLst>
              <a:ext uri="{FF2B5EF4-FFF2-40B4-BE49-F238E27FC236}">
                <a16:creationId xmlns:a16="http://schemas.microsoft.com/office/drawing/2014/main" id="{AC253942-E51E-4F3F-84F2-03F550D1FC3B}"/>
              </a:ext>
            </a:extLst>
          </p:cNvPr>
          <p:cNvGrpSpPr/>
          <p:nvPr/>
        </p:nvGrpSpPr>
        <p:grpSpPr>
          <a:xfrm>
            <a:off x="199382" y="2043150"/>
            <a:ext cx="8232696" cy="1130383"/>
            <a:chOff x="199382" y="2295819"/>
            <a:chExt cx="8232696" cy="1130383"/>
          </a:xfrm>
        </p:grpSpPr>
        <p:graphicFrame>
          <p:nvGraphicFramePr>
            <p:cNvPr id="21" name="对象 20">
              <a:extLst>
                <a:ext uri="{FF2B5EF4-FFF2-40B4-BE49-F238E27FC236}">
                  <a16:creationId xmlns:a16="http://schemas.microsoft.com/office/drawing/2014/main" id="{D3997308-B5CA-42F0-9760-EA4D3F7B41DF}"/>
                </a:ext>
              </a:extLst>
            </p:cNvPr>
            <p:cNvGraphicFramePr>
              <a:graphicFrameLocks noChangeAspect="1"/>
            </p:cNvGraphicFramePr>
            <p:nvPr>
              <p:extLst>
                <p:ext uri="{D42A27DB-BD31-4B8C-83A1-F6EECF244321}">
                  <p14:modId xmlns:p14="http://schemas.microsoft.com/office/powerpoint/2010/main" val="784159134"/>
                </p:ext>
              </p:extLst>
            </p:nvPr>
          </p:nvGraphicFramePr>
          <p:xfrm>
            <a:off x="199382" y="2295819"/>
            <a:ext cx="4764088" cy="549275"/>
          </p:xfrm>
          <a:graphic>
            <a:graphicData uri="http://schemas.openxmlformats.org/presentationml/2006/ole">
              <mc:AlternateContent xmlns:mc="http://schemas.openxmlformats.org/markup-compatibility/2006">
                <mc:Choice xmlns:v="urn:schemas-microsoft-com:vml" Requires="v">
                  <p:oleObj spid="_x0000_s27956" name="Equation" r:id="rId6" imgW="3085920" imgH="355320" progId="Equation.DSMT4">
                    <p:embed/>
                  </p:oleObj>
                </mc:Choice>
                <mc:Fallback>
                  <p:oleObj name="Equation" r:id="rId6" imgW="3085920" imgH="355320" progId="Equation.DSMT4">
                    <p:embed/>
                    <p:pic>
                      <p:nvPicPr>
                        <p:cNvPr id="14" name="对象 13">
                          <a:extLst>
                            <a:ext uri="{FF2B5EF4-FFF2-40B4-BE49-F238E27FC236}">
                              <a16:creationId xmlns:a16="http://schemas.microsoft.com/office/drawing/2014/main" id="{C7D0CEE5-AC4D-4B0F-8540-5CADEE2BC6D7}"/>
                            </a:ext>
                          </a:extLst>
                        </p:cNvPr>
                        <p:cNvPicPr/>
                        <p:nvPr/>
                      </p:nvPicPr>
                      <p:blipFill>
                        <a:blip r:embed="rId7"/>
                        <a:stretch>
                          <a:fillRect/>
                        </a:stretch>
                      </p:blipFill>
                      <p:spPr>
                        <a:xfrm>
                          <a:off x="199382" y="2295819"/>
                          <a:ext cx="4764088" cy="549275"/>
                        </a:xfrm>
                        <a:prstGeom prst="rect">
                          <a:avLst/>
                        </a:prstGeom>
                      </p:spPr>
                    </p:pic>
                  </p:oleObj>
                </mc:Fallback>
              </mc:AlternateContent>
            </a:graphicData>
          </a:graphic>
        </p:graphicFrame>
        <p:sp>
          <p:nvSpPr>
            <p:cNvPr id="22" name="矩形 21">
              <a:extLst>
                <a:ext uri="{FF2B5EF4-FFF2-40B4-BE49-F238E27FC236}">
                  <a16:creationId xmlns:a16="http://schemas.microsoft.com/office/drawing/2014/main" id="{75A47F1F-049D-4F11-89B2-B51C7CACBCFE}"/>
                </a:ext>
              </a:extLst>
            </p:cNvPr>
            <p:cNvSpPr/>
            <p:nvPr/>
          </p:nvSpPr>
          <p:spPr>
            <a:xfrm>
              <a:off x="1497045" y="2401702"/>
              <a:ext cx="465019" cy="31950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116E6BAA-D816-4E87-B594-3452B30E4B5D}"/>
                </a:ext>
              </a:extLst>
            </p:cNvPr>
            <p:cNvCxnSpPr>
              <a:cxnSpLocks/>
              <a:stCxn id="22" idx="2"/>
            </p:cNvCxnSpPr>
            <p:nvPr/>
          </p:nvCxnSpPr>
          <p:spPr>
            <a:xfrm flipH="1">
              <a:off x="494025" y="2721208"/>
              <a:ext cx="1235530" cy="3409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对象 23">
              <a:extLst>
                <a:ext uri="{FF2B5EF4-FFF2-40B4-BE49-F238E27FC236}">
                  <a16:creationId xmlns:a16="http://schemas.microsoft.com/office/drawing/2014/main" id="{794394EE-122F-47CF-A266-DA74FC6B8B12}"/>
                </a:ext>
              </a:extLst>
            </p:cNvPr>
            <p:cNvGraphicFramePr>
              <a:graphicFrameLocks noChangeAspect="1"/>
            </p:cNvGraphicFramePr>
            <p:nvPr>
              <p:extLst>
                <p:ext uri="{D42A27DB-BD31-4B8C-83A1-F6EECF244321}">
                  <p14:modId xmlns:p14="http://schemas.microsoft.com/office/powerpoint/2010/main" val="1265921983"/>
                </p:ext>
              </p:extLst>
            </p:nvPr>
          </p:nvGraphicFramePr>
          <p:xfrm>
            <a:off x="199382" y="3066613"/>
            <a:ext cx="8232696" cy="359589"/>
          </p:xfrm>
          <a:graphic>
            <a:graphicData uri="http://schemas.openxmlformats.org/presentationml/2006/ole">
              <mc:AlternateContent xmlns:mc="http://schemas.openxmlformats.org/markup-compatibility/2006">
                <mc:Choice xmlns:v="urn:schemas-microsoft-com:vml" Requires="v">
                  <p:oleObj spid="_x0000_s27957" name="Equation" r:id="rId8" imgW="5524200" imgH="241200" progId="Equation.DSMT4">
                    <p:embed/>
                  </p:oleObj>
                </mc:Choice>
                <mc:Fallback>
                  <p:oleObj name="Equation" r:id="rId8" imgW="5524200" imgH="241200" progId="Equation.DSMT4">
                    <p:embed/>
                    <p:pic>
                      <p:nvPicPr>
                        <p:cNvPr id="20" name="对象 19">
                          <a:extLst>
                            <a:ext uri="{FF2B5EF4-FFF2-40B4-BE49-F238E27FC236}">
                              <a16:creationId xmlns:a16="http://schemas.microsoft.com/office/drawing/2014/main" id="{F7FEBB17-657F-40C0-AFD1-0B080C7660BC}"/>
                            </a:ext>
                          </a:extLst>
                        </p:cNvPr>
                        <p:cNvPicPr/>
                        <p:nvPr/>
                      </p:nvPicPr>
                      <p:blipFill>
                        <a:blip r:embed="rId9"/>
                        <a:stretch>
                          <a:fillRect/>
                        </a:stretch>
                      </p:blipFill>
                      <p:spPr>
                        <a:xfrm>
                          <a:off x="199382" y="3066613"/>
                          <a:ext cx="8232696" cy="359589"/>
                        </a:xfrm>
                        <a:prstGeom prst="rect">
                          <a:avLst/>
                        </a:prstGeom>
                      </p:spPr>
                    </p:pic>
                  </p:oleObj>
                </mc:Fallback>
              </mc:AlternateContent>
            </a:graphicData>
          </a:graphic>
        </p:graphicFrame>
      </p:grpSp>
      <p:pic>
        <p:nvPicPr>
          <p:cNvPr id="26" name="图片 25">
            <a:extLst>
              <a:ext uri="{FF2B5EF4-FFF2-40B4-BE49-F238E27FC236}">
                <a16:creationId xmlns:a16="http://schemas.microsoft.com/office/drawing/2014/main" id="{63C2E516-A475-401D-B103-12CB69802C94}"/>
              </a:ext>
            </a:extLst>
          </p:cNvPr>
          <p:cNvPicPr>
            <a:picLocks noChangeAspect="1"/>
          </p:cNvPicPr>
          <p:nvPr/>
        </p:nvPicPr>
        <p:blipFill>
          <a:blip r:embed="rId10"/>
          <a:stretch>
            <a:fillRect/>
          </a:stretch>
        </p:blipFill>
        <p:spPr>
          <a:xfrm>
            <a:off x="6211038" y="3741789"/>
            <a:ext cx="2400020" cy="2845611"/>
          </a:xfrm>
          <a:prstGeom prst="rect">
            <a:avLst/>
          </a:prstGeom>
        </p:spPr>
      </p:pic>
      <p:sp>
        <p:nvSpPr>
          <p:cNvPr id="27" name="矩形 26">
            <a:extLst>
              <a:ext uri="{FF2B5EF4-FFF2-40B4-BE49-F238E27FC236}">
                <a16:creationId xmlns:a16="http://schemas.microsoft.com/office/drawing/2014/main" id="{869D2CB1-96DD-4AAC-9CB0-72C68445F89E}"/>
              </a:ext>
            </a:extLst>
          </p:cNvPr>
          <p:cNvSpPr/>
          <p:nvPr/>
        </p:nvSpPr>
        <p:spPr>
          <a:xfrm>
            <a:off x="6797039" y="4876800"/>
            <a:ext cx="1814019" cy="28935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35713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CEB7100-D447-47EA-BA1F-A80F0F07108B}"/>
              </a:ext>
            </a:extLst>
          </p:cNvPr>
          <p:cNvPicPr>
            <a:picLocks noChangeAspect="1"/>
          </p:cNvPicPr>
          <p:nvPr/>
        </p:nvPicPr>
        <p:blipFill rotWithShape="1">
          <a:blip r:embed="rId4"/>
          <a:srcRect t="870" r="20690"/>
          <a:stretch/>
        </p:blipFill>
        <p:spPr>
          <a:xfrm>
            <a:off x="5521865" y="3892120"/>
            <a:ext cx="3344322" cy="2708546"/>
          </a:xfrm>
          <a:prstGeom prst="rect">
            <a:avLst/>
          </a:prstGeom>
        </p:spPr>
      </p:pic>
      <p:sp>
        <p:nvSpPr>
          <p:cNvPr id="4" name="内容占位符 3"/>
          <p:cNvSpPr>
            <a:spLocks noGrp="1"/>
          </p:cNvSpPr>
          <p:nvPr>
            <p:ph sz="quarter" idx="10"/>
          </p:nvPr>
        </p:nvSpPr>
        <p:spPr>
          <a:xfrm>
            <a:off x="237431" y="1551600"/>
            <a:ext cx="8372163" cy="4921498"/>
          </a:xfrm>
        </p:spPr>
        <p:txBody>
          <a:bodyPr>
            <a:normAutofit/>
          </a:bodyPr>
          <a:lstStyle/>
          <a:p>
            <a:pPr marL="0" indent="0">
              <a:lnSpc>
                <a:spcPct val="150000"/>
              </a:lnSpc>
              <a:buNone/>
            </a:pPr>
            <a:r>
              <a:rPr lang="zh-CN" altLang="en-US" b="1" dirty="0">
                <a:latin typeface="+mn-ea"/>
              </a:rPr>
              <a:t>二、通信网络参数对</a:t>
            </a:r>
            <a:r>
              <a:rPr lang="zh-CN" altLang="en-US" b="1" dirty="0">
                <a:solidFill>
                  <a:srgbClr val="C00000"/>
                </a:solidFill>
                <a:latin typeface="+mn-ea"/>
              </a:rPr>
              <a:t>控制系统性能</a:t>
            </a:r>
            <a:r>
              <a:rPr lang="zh-CN" altLang="en-US" b="1" dirty="0">
                <a:latin typeface="+mn-ea"/>
              </a:rPr>
              <a:t>的影响分析</a:t>
            </a:r>
            <a:r>
              <a:rPr lang="en-US" altLang="zh-CN" b="1" dirty="0">
                <a:latin typeface="+mn-ea"/>
              </a:rPr>
              <a:t>——</a:t>
            </a:r>
            <a:r>
              <a:rPr lang="zh-CN" altLang="en-US" b="1" dirty="0">
                <a:latin typeface="+mn-ea"/>
              </a:rPr>
              <a:t>采样周期</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NT</a:t>
            </a:r>
            <a:r>
              <a:rPr lang="en-US" altLang="zh-CN" b="1" i="1" baseline="-25000"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5" name="文本框 4">
            <a:extLst>
              <a:ext uri="{FF2B5EF4-FFF2-40B4-BE49-F238E27FC236}">
                <a16:creationId xmlns:a16="http://schemas.microsoft.com/office/drawing/2014/main" id="{B052E027-16F6-4A8A-AA02-191DB2B7337E}"/>
              </a:ext>
            </a:extLst>
          </p:cNvPr>
          <p:cNvSpPr txBox="1"/>
          <p:nvPr/>
        </p:nvSpPr>
        <p:spPr>
          <a:xfrm>
            <a:off x="256667" y="6302195"/>
            <a:ext cx="2427268" cy="338554"/>
          </a:xfrm>
          <a:prstGeom prst="rect">
            <a:avLst/>
          </a:prstGeom>
          <a:noFill/>
        </p:spPr>
        <p:txBody>
          <a:bodyPr wrap="none" rtlCol="0">
            <a:spAutoFit/>
          </a:bodyPr>
          <a:lstStyle/>
          <a:p>
            <a:r>
              <a:rPr lang="zh-CN" altLang="en-US" sz="1600" b="1" dirty="0"/>
              <a:t>图</a:t>
            </a:r>
            <a:r>
              <a:rPr lang="en-US" altLang="zh-CN" sz="1600" b="1" dirty="0"/>
              <a:t>9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N</a:t>
            </a:r>
            <a:r>
              <a:rPr lang="zh-CN" altLang="en-US" sz="1600" b="1" dirty="0"/>
              <a:t> </a:t>
            </a:r>
            <a:r>
              <a:rPr lang="en-US" altLang="zh-CN" sz="1600" b="1" dirty="0"/>
              <a:t>=3</a:t>
            </a:r>
            <a:r>
              <a:rPr lang="zh-CN" altLang="en-US" sz="1600" b="1" dirty="0"/>
              <a:t>  </a:t>
            </a:r>
          </a:p>
        </p:txBody>
      </p:sp>
      <p:sp>
        <p:nvSpPr>
          <p:cNvPr id="11" name="文本框 10">
            <a:extLst>
              <a:ext uri="{FF2B5EF4-FFF2-40B4-BE49-F238E27FC236}">
                <a16:creationId xmlns:a16="http://schemas.microsoft.com/office/drawing/2014/main" id="{9E1E6EC6-3476-489C-B2E9-F5EA10ABA4A9}"/>
              </a:ext>
            </a:extLst>
          </p:cNvPr>
          <p:cNvSpPr txBox="1"/>
          <p:nvPr/>
        </p:nvSpPr>
        <p:spPr>
          <a:xfrm>
            <a:off x="2874675" y="6302195"/>
            <a:ext cx="2476960" cy="338554"/>
          </a:xfrm>
          <a:prstGeom prst="rect">
            <a:avLst/>
          </a:prstGeom>
          <a:noFill/>
        </p:spPr>
        <p:txBody>
          <a:bodyPr wrap="none" rtlCol="0">
            <a:spAutoFit/>
          </a:bodyPr>
          <a:lstStyle/>
          <a:p>
            <a:r>
              <a:rPr lang="zh-CN" altLang="en-US" sz="1600" b="1" dirty="0"/>
              <a:t>图</a:t>
            </a:r>
            <a:r>
              <a:rPr lang="en-US" altLang="zh-CN" sz="1600" b="1" dirty="0"/>
              <a:t>10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N</a:t>
            </a:r>
            <a:r>
              <a:rPr lang="zh-CN" altLang="en-US" sz="1600" b="1" dirty="0"/>
              <a:t> </a:t>
            </a:r>
            <a:r>
              <a:rPr lang="en-US" altLang="zh-CN" sz="1600" b="1" dirty="0"/>
              <a:t>=9</a:t>
            </a:r>
            <a:r>
              <a:rPr lang="zh-CN" altLang="en-US" sz="1600" b="1" dirty="0"/>
              <a:t> </a:t>
            </a:r>
          </a:p>
        </p:txBody>
      </p:sp>
      <p:sp>
        <p:nvSpPr>
          <p:cNvPr id="10" name="矩形 9">
            <a:extLst>
              <a:ext uri="{FF2B5EF4-FFF2-40B4-BE49-F238E27FC236}">
                <a16:creationId xmlns:a16="http://schemas.microsoft.com/office/drawing/2014/main" id="{F2D60D43-07C0-4983-BAA0-B27C2DA5FEC5}"/>
              </a:ext>
            </a:extLst>
          </p:cNvPr>
          <p:cNvSpPr/>
          <p:nvPr/>
        </p:nvSpPr>
        <p:spPr>
          <a:xfrm>
            <a:off x="5725475" y="3240439"/>
            <a:ext cx="3369586" cy="584775"/>
          </a:xfrm>
          <a:prstGeom prst="rect">
            <a:avLst/>
          </a:prstGeom>
        </p:spPr>
        <p:txBody>
          <a:bodyPr wrap="square">
            <a:spAutoFit/>
          </a:bodyPr>
          <a:lstStyle/>
          <a:p>
            <a:pPr algn="ctr"/>
            <a:r>
              <a:rPr lang="zh-CN" altLang="en-US" sz="1600" b="1" dirty="0"/>
              <a:t>表</a:t>
            </a:r>
            <a:r>
              <a:rPr lang="en-US" altLang="zh-CN" sz="1600" b="1" dirty="0"/>
              <a:t>2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a:t>
            </a:r>
            <a:r>
              <a:rPr lang="en-US" altLang="zh-CN" sz="1600" b="1" dirty="0">
                <a:latin typeface="Times New Roman" panose="02020603050405020304" pitchFamily="18" charset="0"/>
                <a:cs typeface="Times New Roman" panose="02020603050405020304" pitchFamily="18" charset="0"/>
              </a:rPr>
              <a:t>0.001</a:t>
            </a:r>
            <a:r>
              <a:rPr lang="en-US" altLang="zh-CN" sz="1600" b="1" dirty="0"/>
              <a:t>, </a:t>
            </a:r>
            <a:r>
              <a:rPr lang="zh-CN" altLang="en-US" sz="1600" b="1" dirty="0"/>
              <a:t>不同采样周期、不同成功解码率下</a:t>
            </a:r>
            <a:r>
              <a:rPr lang="zh-CN" altLang="en-US" sz="1600" b="1" dirty="0">
                <a:solidFill>
                  <a:srgbClr val="C00000"/>
                </a:solidFill>
              </a:rPr>
              <a:t>状态均方误差</a:t>
            </a:r>
            <a:r>
              <a:rPr lang="zh-CN" altLang="en-US" sz="1600" b="1" dirty="0"/>
              <a:t>增加率</a:t>
            </a:r>
          </a:p>
        </p:txBody>
      </p:sp>
      <p:pic>
        <p:nvPicPr>
          <p:cNvPr id="2" name="图片 1">
            <a:extLst>
              <a:ext uri="{FF2B5EF4-FFF2-40B4-BE49-F238E27FC236}">
                <a16:creationId xmlns:a16="http://schemas.microsoft.com/office/drawing/2014/main" id="{88AEB4FC-7B83-4491-88FF-C9256E3D62B8}"/>
              </a:ext>
            </a:extLst>
          </p:cNvPr>
          <p:cNvPicPr>
            <a:picLocks noChangeAspect="1"/>
          </p:cNvPicPr>
          <p:nvPr/>
        </p:nvPicPr>
        <p:blipFill>
          <a:blip r:embed="rId5"/>
          <a:stretch>
            <a:fillRect/>
          </a:stretch>
        </p:blipFill>
        <p:spPr>
          <a:xfrm>
            <a:off x="30686" y="3764019"/>
            <a:ext cx="2663052" cy="2471339"/>
          </a:xfrm>
          <a:prstGeom prst="rect">
            <a:avLst/>
          </a:prstGeom>
        </p:spPr>
      </p:pic>
      <p:pic>
        <p:nvPicPr>
          <p:cNvPr id="8" name="图片 7">
            <a:extLst>
              <a:ext uri="{FF2B5EF4-FFF2-40B4-BE49-F238E27FC236}">
                <a16:creationId xmlns:a16="http://schemas.microsoft.com/office/drawing/2014/main" id="{39A5443F-453B-4C11-ABDD-AA94A9597652}"/>
              </a:ext>
            </a:extLst>
          </p:cNvPr>
          <p:cNvPicPr>
            <a:picLocks noChangeAspect="1"/>
          </p:cNvPicPr>
          <p:nvPr/>
        </p:nvPicPr>
        <p:blipFill>
          <a:blip r:embed="rId6"/>
          <a:stretch>
            <a:fillRect/>
          </a:stretch>
        </p:blipFill>
        <p:spPr>
          <a:xfrm>
            <a:off x="2701617" y="3771954"/>
            <a:ext cx="2663054" cy="2467600"/>
          </a:xfrm>
          <a:prstGeom prst="rect">
            <a:avLst/>
          </a:prstGeom>
        </p:spPr>
      </p:pic>
      <p:grpSp>
        <p:nvGrpSpPr>
          <p:cNvPr id="18" name="组合 17">
            <a:extLst>
              <a:ext uri="{FF2B5EF4-FFF2-40B4-BE49-F238E27FC236}">
                <a16:creationId xmlns:a16="http://schemas.microsoft.com/office/drawing/2014/main" id="{6FC1661B-B2E6-4DE9-A65B-049BF1CCBE72}"/>
              </a:ext>
            </a:extLst>
          </p:cNvPr>
          <p:cNvGrpSpPr/>
          <p:nvPr/>
        </p:nvGrpSpPr>
        <p:grpSpPr>
          <a:xfrm>
            <a:off x="199382" y="2043150"/>
            <a:ext cx="8232696" cy="1130383"/>
            <a:chOff x="199382" y="2295819"/>
            <a:chExt cx="8232696" cy="1130383"/>
          </a:xfrm>
        </p:grpSpPr>
        <p:graphicFrame>
          <p:nvGraphicFramePr>
            <p:cNvPr id="20" name="对象 19">
              <a:extLst>
                <a:ext uri="{FF2B5EF4-FFF2-40B4-BE49-F238E27FC236}">
                  <a16:creationId xmlns:a16="http://schemas.microsoft.com/office/drawing/2014/main" id="{B8217EB5-2005-4FC3-A8D3-0EBDDCBF850A}"/>
                </a:ext>
              </a:extLst>
            </p:cNvPr>
            <p:cNvGraphicFramePr>
              <a:graphicFrameLocks noChangeAspect="1"/>
            </p:cNvGraphicFramePr>
            <p:nvPr>
              <p:extLst>
                <p:ext uri="{D42A27DB-BD31-4B8C-83A1-F6EECF244321}">
                  <p14:modId xmlns:p14="http://schemas.microsoft.com/office/powerpoint/2010/main" val="118555388"/>
                </p:ext>
              </p:extLst>
            </p:nvPr>
          </p:nvGraphicFramePr>
          <p:xfrm>
            <a:off x="199382" y="2295819"/>
            <a:ext cx="4764088" cy="549275"/>
          </p:xfrm>
          <a:graphic>
            <a:graphicData uri="http://schemas.openxmlformats.org/presentationml/2006/ole">
              <mc:AlternateContent xmlns:mc="http://schemas.openxmlformats.org/markup-compatibility/2006">
                <mc:Choice xmlns:v="urn:schemas-microsoft-com:vml" Requires="v">
                  <p:oleObj spid="_x0000_s28966" name="Equation" r:id="rId7" imgW="3085920" imgH="355320" progId="Equation.DSMT4">
                    <p:embed/>
                  </p:oleObj>
                </mc:Choice>
                <mc:Fallback>
                  <p:oleObj name="Equation" r:id="rId7" imgW="3085920" imgH="355320" progId="Equation.DSMT4">
                    <p:embed/>
                    <p:pic>
                      <p:nvPicPr>
                        <p:cNvPr id="21" name="对象 20">
                          <a:extLst>
                            <a:ext uri="{FF2B5EF4-FFF2-40B4-BE49-F238E27FC236}">
                              <a16:creationId xmlns:a16="http://schemas.microsoft.com/office/drawing/2014/main" id="{D3997308-B5CA-42F0-9760-EA4D3F7B41DF}"/>
                            </a:ext>
                          </a:extLst>
                        </p:cNvPr>
                        <p:cNvPicPr/>
                        <p:nvPr/>
                      </p:nvPicPr>
                      <p:blipFill>
                        <a:blip r:embed="rId8"/>
                        <a:stretch>
                          <a:fillRect/>
                        </a:stretch>
                      </p:blipFill>
                      <p:spPr>
                        <a:xfrm>
                          <a:off x="199382" y="2295819"/>
                          <a:ext cx="4764088" cy="549275"/>
                        </a:xfrm>
                        <a:prstGeom prst="rect">
                          <a:avLst/>
                        </a:prstGeom>
                      </p:spPr>
                    </p:pic>
                  </p:oleObj>
                </mc:Fallback>
              </mc:AlternateContent>
            </a:graphicData>
          </a:graphic>
        </p:graphicFrame>
        <p:sp>
          <p:nvSpPr>
            <p:cNvPr id="21" name="矩形 20">
              <a:extLst>
                <a:ext uri="{FF2B5EF4-FFF2-40B4-BE49-F238E27FC236}">
                  <a16:creationId xmlns:a16="http://schemas.microsoft.com/office/drawing/2014/main" id="{9B80691F-59FB-444E-806F-614D4F822597}"/>
                </a:ext>
              </a:extLst>
            </p:cNvPr>
            <p:cNvSpPr/>
            <p:nvPr/>
          </p:nvSpPr>
          <p:spPr>
            <a:xfrm>
              <a:off x="1497045" y="2401702"/>
              <a:ext cx="465019" cy="31950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8CC83114-FC65-4BE7-A684-547D792FCF2F}"/>
                </a:ext>
              </a:extLst>
            </p:cNvPr>
            <p:cNvCxnSpPr>
              <a:cxnSpLocks/>
              <a:stCxn id="21" idx="2"/>
            </p:cNvCxnSpPr>
            <p:nvPr/>
          </p:nvCxnSpPr>
          <p:spPr>
            <a:xfrm flipH="1">
              <a:off x="494025" y="2721208"/>
              <a:ext cx="1235530" cy="3409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a:extLst>
                <a:ext uri="{FF2B5EF4-FFF2-40B4-BE49-F238E27FC236}">
                  <a16:creationId xmlns:a16="http://schemas.microsoft.com/office/drawing/2014/main" id="{C4DC1363-C4D4-4341-A897-44077B8CC95D}"/>
                </a:ext>
              </a:extLst>
            </p:cNvPr>
            <p:cNvGraphicFramePr>
              <a:graphicFrameLocks noChangeAspect="1"/>
            </p:cNvGraphicFramePr>
            <p:nvPr>
              <p:extLst>
                <p:ext uri="{D42A27DB-BD31-4B8C-83A1-F6EECF244321}">
                  <p14:modId xmlns:p14="http://schemas.microsoft.com/office/powerpoint/2010/main" val="2706982529"/>
                </p:ext>
              </p:extLst>
            </p:nvPr>
          </p:nvGraphicFramePr>
          <p:xfrm>
            <a:off x="199382" y="3066613"/>
            <a:ext cx="8232696" cy="359589"/>
          </p:xfrm>
          <a:graphic>
            <a:graphicData uri="http://schemas.openxmlformats.org/presentationml/2006/ole">
              <mc:AlternateContent xmlns:mc="http://schemas.openxmlformats.org/markup-compatibility/2006">
                <mc:Choice xmlns:v="urn:schemas-microsoft-com:vml" Requires="v">
                  <p:oleObj spid="_x0000_s28967" name="Equation" r:id="rId9" imgW="5524200" imgH="241200" progId="Equation.DSMT4">
                    <p:embed/>
                  </p:oleObj>
                </mc:Choice>
                <mc:Fallback>
                  <p:oleObj name="Equation" r:id="rId9" imgW="5524200" imgH="241200" progId="Equation.DSMT4">
                    <p:embed/>
                    <p:pic>
                      <p:nvPicPr>
                        <p:cNvPr id="24" name="对象 23">
                          <a:extLst>
                            <a:ext uri="{FF2B5EF4-FFF2-40B4-BE49-F238E27FC236}">
                              <a16:creationId xmlns:a16="http://schemas.microsoft.com/office/drawing/2014/main" id="{794394EE-122F-47CF-A266-DA74FC6B8B12}"/>
                            </a:ext>
                          </a:extLst>
                        </p:cNvPr>
                        <p:cNvPicPr/>
                        <p:nvPr/>
                      </p:nvPicPr>
                      <p:blipFill>
                        <a:blip r:embed="rId10"/>
                        <a:stretch>
                          <a:fillRect/>
                        </a:stretch>
                      </p:blipFill>
                      <p:spPr>
                        <a:xfrm>
                          <a:off x="199382" y="3066613"/>
                          <a:ext cx="8232696" cy="359589"/>
                        </a:xfrm>
                        <a:prstGeom prst="rect">
                          <a:avLst/>
                        </a:prstGeom>
                      </p:spPr>
                    </p:pic>
                  </p:oleObj>
                </mc:Fallback>
              </mc:AlternateContent>
            </a:graphicData>
          </a:graphic>
        </p:graphicFrame>
      </p:grpSp>
      <p:sp>
        <p:nvSpPr>
          <p:cNvPr id="25" name="矩形 24">
            <a:extLst>
              <a:ext uri="{FF2B5EF4-FFF2-40B4-BE49-F238E27FC236}">
                <a16:creationId xmlns:a16="http://schemas.microsoft.com/office/drawing/2014/main" id="{B67C71D2-8F43-458C-A698-F8C4BF276CD1}"/>
              </a:ext>
            </a:extLst>
          </p:cNvPr>
          <p:cNvSpPr/>
          <p:nvPr/>
        </p:nvSpPr>
        <p:spPr>
          <a:xfrm>
            <a:off x="6100540" y="5517193"/>
            <a:ext cx="2775104" cy="49984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70276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28553" y="1551600"/>
            <a:ext cx="8372163" cy="4921498"/>
          </a:xfrm>
        </p:spPr>
        <p:txBody>
          <a:bodyPr>
            <a:normAutofit/>
          </a:bodyPr>
          <a:lstStyle/>
          <a:p>
            <a:pPr marL="0" indent="0">
              <a:lnSpc>
                <a:spcPct val="150000"/>
              </a:lnSpc>
              <a:buNone/>
            </a:pPr>
            <a:r>
              <a:rPr lang="zh-CN" altLang="en-US" b="1" dirty="0">
                <a:latin typeface="+mn-ea"/>
              </a:rPr>
              <a:t>二、通信网络参数对</a:t>
            </a:r>
            <a:r>
              <a:rPr lang="zh-CN" altLang="en-US" b="1" dirty="0">
                <a:solidFill>
                  <a:srgbClr val="C00000"/>
                </a:solidFill>
                <a:latin typeface="+mn-ea"/>
              </a:rPr>
              <a:t>控制系统性能</a:t>
            </a:r>
            <a:r>
              <a:rPr lang="zh-CN" altLang="en-US" b="1" dirty="0">
                <a:latin typeface="+mn-ea"/>
              </a:rPr>
              <a:t>的影响分析</a:t>
            </a:r>
            <a:r>
              <a:rPr lang="en-US" altLang="zh-CN" b="1" dirty="0">
                <a:latin typeface="+mn-ea"/>
              </a:rPr>
              <a:t>——</a:t>
            </a:r>
            <a:r>
              <a:rPr lang="zh-CN" altLang="en-US" b="1" dirty="0">
                <a:latin typeface="+mn-ea"/>
              </a:rPr>
              <a:t>采样周期</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NT</a:t>
            </a:r>
            <a:r>
              <a:rPr lang="en-US" altLang="zh-CN" b="1" i="1" baseline="-25000"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5" name="文本框 4">
            <a:extLst>
              <a:ext uri="{FF2B5EF4-FFF2-40B4-BE49-F238E27FC236}">
                <a16:creationId xmlns:a16="http://schemas.microsoft.com/office/drawing/2014/main" id="{B052E027-16F6-4A8A-AA02-191DB2B7337E}"/>
              </a:ext>
            </a:extLst>
          </p:cNvPr>
          <p:cNvSpPr txBox="1"/>
          <p:nvPr/>
        </p:nvSpPr>
        <p:spPr>
          <a:xfrm>
            <a:off x="256667" y="6302195"/>
            <a:ext cx="2427268" cy="338554"/>
          </a:xfrm>
          <a:prstGeom prst="rect">
            <a:avLst/>
          </a:prstGeom>
          <a:noFill/>
        </p:spPr>
        <p:txBody>
          <a:bodyPr wrap="none" rtlCol="0">
            <a:spAutoFit/>
          </a:bodyPr>
          <a:lstStyle/>
          <a:p>
            <a:r>
              <a:rPr lang="zh-CN" altLang="en-US" sz="1600" b="1" dirty="0"/>
              <a:t>图</a:t>
            </a:r>
            <a:r>
              <a:rPr lang="en-US" altLang="zh-CN" sz="1600" b="1" dirty="0"/>
              <a:t>9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N</a:t>
            </a:r>
            <a:r>
              <a:rPr lang="zh-CN" altLang="en-US" sz="1600" b="1" dirty="0"/>
              <a:t> </a:t>
            </a:r>
            <a:r>
              <a:rPr lang="en-US" altLang="zh-CN" sz="1600" b="1" dirty="0"/>
              <a:t>=3</a:t>
            </a:r>
            <a:r>
              <a:rPr lang="zh-CN" altLang="en-US" sz="1600" b="1" dirty="0"/>
              <a:t>  </a:t>
            </a:r>
          </a:p>
        </p:txBody>
      </p:sp>
      <p:sp>
        <p:nvSpPr>
          <p:cNvPr id="11" name="文本框 10">
            <a:extLst>
              <a:ext uri="{FF2B5EF4-FFF2-40B4-BE49-F238E27FC236}">
                <a16:creationId xmlns:a16="http://schemas.microsoft.com/office/drawing/2014/main" id="{9E1E6EC6-3476-489C-B2E9-F5EA10ABA4A9}"/>
              </a:ext>
            </a:extLst>
          </p:cNvPr>
          <p:cNvSpPr txBox="1"/>
          <p:nvPr/>
        </p:nvSpPr>
        <p:spPr>
          <a:xfrm>
            <a:off x="2874675" y="6302195"/>
            <a:ext cx="2476960" cy="338554"/>
          </a:xfrm>
          <a:prstGeom prst="rect">
            <a:avLst/>
          </a:prstGeom>
          <a:noFill/>
        </p:spPr>
        <p:txBody>
          <a:bodyPr wrap="none" rtlCol="0">
            <a:spAutoFit/>
          </a:bodyPr>
          <a:lstStyle/>
          <a:p>
            <a:r>
              <a:rPr lang="zh-CN" altLang="en-US" sz="1600" b="1" dirty="0"/>
              <a:t>图</a:t>
            </a:r>
            <a:r>
              <a:rPr lang="en-US" altLang="zh-CN" sz="1600" b="1" dirty="0"/>
              <a:t>10 </a:t>
            </a:r>
            <a:r>
              <a:rPr lang="zh-CN" altLang="en-US" sz="1600" b="1" dirty="0"/>
              <a:t>系统阶跃响应</a:t>
            </a:r>
            <a:r>
              <a:rPr lang="en-US" altLang="zh-CN" sz="1600" b="1" dirty="0"/>
              <a:t>: </a:t>
            </a:r>
            <a:r>
              <a:rPr lang="en-US" altLang="zh-CN" sz="1600" b="1" i="1" dirty="0">
                <a:latin typeface="Times New Roman" panose="02020603050405020304" pitchFamily="18" charset="0"/>
                <a:cs typeface="Times New Roman" panose="02020603050405020304" pitchFamily="18" charset="0"/>
              </a:rPr>
              <a:t>N</a:t>
            </a:r>
            <a:r>
              <a:rPr lang="zh-CN" altLang="en-US" sz="1600" b="1" dirty="0"/>
              <a:t> </a:t>
            </a:r>
            <a:r>
              <a:rPr lang="en-US" altLang="zh-CN" sz="1600" b="1" dirty="0"/>
              <a:t>=9</a:t>
            </a:r>
            <a:r>
              <a:rPr lang="zh-CN" altLang="en-US" sz="1600" b="1" dirty="0"/>
              <a:t> </a:t>
            </a:r>
          </a:p>
        </p:txBody>
      </p:sp>
      <p:sp>
        <p:nvSpPr>
          <p:cNvPr id="10" name="矩形 9">
            <a:extLst>
              <a:ext uri="{FF2B5EF4-FFF2-40B4-BE49-F238E27FC236}">
                <a16:creationId xmlns:a16="http://schemas.microsoft.com/office/drawing/2014/main" id="{F2D60D43-07C0-4983-BAA0-B27C2DA5FEC5}"/>
              </a:ext>
            </a:extLst>
          </p:cNvPr>
          <p:cNvSpPr/>
          <p:nvPr/>
        </p:nvSpPr>
        <p:spPr>
          <a:xfrm>
            <a:off x="5725475" y="3240439"/>
            <a:ext cx="3369586" cy="584775"/>
          </a:xfrm>
          <a:prstGeom prst="rect">
            <a:avLst/>
          </a:prstGeom>
        </p:spPr>
        <p:txBody>
          <a:bodyPr wrap="square">
            <a:spAutoFit/>
          </a:bodyPr>
          <a:lstStyle/>
          <a:p>
            <a:pPr algn="ctr"/>
            <a:r>
              <a:rPr lang="zh-CN" altLang="en-US" sz="1600" b="1" dirty="0"/>
              <a:t>表</a:t>
            </a:r>
            <a:r>
              <a:rPr lang="en-US" altLang="zh-CN" sz="1600" b="1" dirty="0"/>
              <a:t>2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a:t>
            </a:r>
            <a:r>
              <a:rPr lang="en-US" altLang="zh-CN" sz="1600" b="1" dirty="0">
                <a:latin typeface="Times New Roman" panose="02020603050405020304" pitchFamily="18" charset="0"/>
                <a:cs typeface="Times New Roman" panose="02020603050405020304" pitchFamily="18" charset="0"/>
              </a:rPr>
              <a:t>0.001</a:t>
            </a:r>
            <a:r>
              <a:rPr lang="en-US" altLang="zh-CN" sz="1600" b="1" dirty="0"/>
              <a:t>, </a:t>
            </a:r>
            <a:r>
              <a:rPr lang="zh-CN" altLang="en-US" sz="1600" b="1" dirty="0"/>
              <a:t>不同采样周期、不同成功解码率下</a:t>
            </a:r>
            <a:r>
              <a:rPr lang="zh-CN" altLang="en-US" sz="1600" b="1" dirty="0">
                <a:solidFill>
                  <a:srgbClr val="C00000"/>
                </a:solidFill>
              </a:rPr>
              <a:t>状态均方误差</a:t>
            </a:r>
            <a:r>
              <a:rPr lang="zh-CN" altLang="en-US" sz="1600" b="1" dirty="0"/>
              <a:t>增加率</a:t>
            </a:r>
          </a:p>
        </p:txBody>
      </p:sp>
      <p:pic>
        <p:nvPicPr>
          <p:cNvPr id="2" name="图片 1">
            <a:extLst>
              <a:ext uri="{FF2B5EF4-FFF2-40B4-BE49-F238E27FC236}">
                <a16:creationId xmlns:a16="http://schemas.microsoft.com/office/drawing/2014/main" id="{88AEB4FC-7B83-4491-88FF-C9256E3D62B8}"/>
              </a:ext>
            </a:extLst>
          </p:cNvPr>
          <p:cNvPicPr>
            <a:picLocks noChangeAspect="1"/>
          </p:cNvPicPr>
          <p:nvPr/>
        </p:nvPicPr>
        <p:blipFill>
          <a:blip r:embed="rId4"/>
          <a:stretch>
            <a:fillRect/>
          </a:stretch>
        </p:blipFill>
        <p:spPr>
          <a:xfrm>
            <a:off x="30686" y="3764019"/>
            <a:ext cx="2663052" cy="2471339"/>
          </a:xfrm>
          <a:prstGeom prst="rect">
            <a:avLst/>
          </a:prstGeom>
        </p:spPr>
      </p:pic>
      <p:pic>
        <p:nvPicPr>
          <p:cNvPr id="8" name="图片 7">
            <a:extLst>
              <a:ext uri="{FF2B5EF4-FFF2-40B4-BE49-F238E27FC236}">
                <a16:creationId xmlns:a16="http://schemas.microsoft.com/office/drawing/2014/main" id="{39A5443F-453B-4C11-ABDD-AA94A9597652}"/>
              </a:ext>
            </a:extLst>
          </p:cNvPr>
          <p:cNvPicPr>
            <a:picLocks noChangeAspect="1"/>
          </p:cNvPicPr>
          <p:nvPr/>
        </p:nvPicPr>
        <p:blipFill>
          <a:blip r:embed="rId5"/>
          <a:stretch>
            <a:fillRect/>
          </a:stretch>
        </p:blipFill>
        <p:spPr>
          <a:xfrm>
            <a:off x="2701617" y="3771954"/>
            <a:ext cx="2663054" cy="2467600"/>
          </a:xfrm>
          <a:prstGeom prst="rect">
            <a:avLst/>
          </a:prstGeom>
        </p:spPr>
      </p:pic>
      <p:grpSp>
        <p:nvGrpSpPr>
          <p:cNvPr id="18" name="组合 17">
            <a:extLst>
              <a:ext uri="{FF2B5EF4-FFF2-40B4-BE49-F238E27FC236}">
                <a16:creationId xmlns:a16="http://schemas.microsoft.com/office/drawing/2014/main" id="{6FC1661B-B2E6-4DE9-A65B-049BF1CCBE72}"/>
              </a:ext>
            </a:extLst>
          </p:cNvPr>
          <p:cNvGrpSpPr/>
          <p:nvPr/>
        </p:nvGrpSpPr>
        <p:grpSpPr>
          <a:xfrm>
            <a:off x="199382" y="2043150"/>
            <a:ext cx="8232696" cy="1130383"/>
            <a:chOff x="199382" y="2295819"/>
            <a:chExt cx="8232696" cy="1130383"/>
          </a:xfrm>
        </p:grpSpPr>
        <p:graphicFrame>
          <p:nvGraphicFramePr>
            <p:cNvPr id="20" name="对象 19">
              <a:extLst>
                <a:ext uri="{FF2B5EF4-FFF2-40B4-BE49-F238E27FC236}">
                  <a16:creationId xmlns:a16="http://schemas.microsoft.com/office/drawing/2014/main" id="{B8217EB5-2005-4FC3-A8D3-0EBDDCBF850A}"/>
                </a:ext>
              </a:extLst>
            </p:cNvPr>
            <p:cNvGraphicFramePr>
              <a:graphicFrameLocks noChangeAspect="1"/>
            </p:cNvGraphicFramePr>
            <p:nvPr>
              <p:extLst>
                <p:ext uri="{D42A27DB-BD31-4B8C-83A1-F6EECF244321}">
                  <p14:modId xmlns:p14="http://schemas.microsoft.com/office/powerpoint/2010/main" val="672376255"/>
                </p:ext>
              </p:extLst>
            </p:nvPr>
          </p:nvGraphicFramePr>
          <p:xfrm>
            <a:off x="199382" y="2295819"/>
            <a:ext cx="4764088" cy="549275"/>
          </p:xfrm>
          <a:graphic>
            <a:graphicData uri="http://schemas.openxmlformats.org/presentationml/2006/ole">
              <mc:AlternateContent xmlns:mc="http://schemas.openxmlformats.org/markup-compatibility/2006">
                <mc:Choice xmlns:v="urn:schemas-microsoft-com:vml" Requires="v">
                  <p:oleObj spid="_x0000_s33026" name="Equation" r:id="rId6" imgW="3085920" imgH="355320" progId="Equation.DSMT4">
                    <p:embed/>
                  </p:oleObj>
                </mc:Choice>
                <mc:Fallback>
                  <p:oleObj name="Equation" r:id="rId6" imgW="3085920" imgH="355320" progId="Equation.DSMT4">
                    <p:embed/>
                    <p:pic>
                      <p:nvPicPr>
                        <p:cNvPr id="20" name="对象 19">
                          <a:extLst>
                            <a:ext uri="{FF2B5EF4-FFF2-40B4-BE49-F238E27FC236}">
                              <a16:creationId xmlns:a16="http://schemas.microsoft.com/office/drawing/2014/main" id="{B8217EB5-2005-4FC3-A8D3-0EBDDCBF850A}"/>
                            </a:ext>
                          </a:extLst>
                        </p:cNvPr>
                        <p:cNvPicPr/>
                        <p:nvPr/>
                      </p:nvPicPr>
                      <p:blipFill>
                        <a:blip r:embed="rId7"/>
                        <a:stretch>
                          <a:fillRect/>
                        </a:stretch>
                      </p:blipFill>
                      <p:spPr>
                        <a:xfrm>
                          <a:off x="199382" y="2295819"/>
                          <a:ext cx="4764088" cy="549275"/>
                        </a:xfrm>
                        <a:prstGeom prst="rect">
                          <a:avLst/>
                        </a:prstGeom>
                      </p:spPr>
                    </p:pic>
                  </p:oleObj>
                </mc:Fallback>
              </mc:AlternateContent>
            </a:graphicData>
          </a:graphic>
        </p:graphicFrame>
        <p:sp>
          <p:nvSpPr>
            <p:cNvPr id="21" name="矩形 20">
              <a:extLst>
                <a:ext uri="{FF2B5EF4-FFF2-40B4-BE49-F238E27FC236}">
                  <a16:creationId xmlns:a16="http://schemas.microsoft.com/office/drawing/2014/main" id="{9B80691F-59FB-444E-806F-614D4F822597}"/>
                </a:ext>
              </a:extLst>
            </p:cNvPr>
            <p:cNvSpPr/>
            <p:nvPr/>
          </p:nvSpPr>
          <p:spPr>
            <a:xfrm>
              <a:off x="1497045" y="2401702"/>
              <a:ext cx="465019" cy="31950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8CC83114-FC65-4BE7-A684-547D792FCF2F}"/>
                </a:ext>
              </a:extLst>
            </p:cNvPr>
            <p:cNvCxnSpPr>
              <a:cxnSpLocks/>
              <a:stCxn id="21" idx="2"/>
            </p:cNvCxnSpPr>
            <p:nvPr/>
          </p:nvCxnSpPr>
          <p:spPr>
            <a:xfrm flipH="1">
              <a:off x="494025" y="2721208"/>
              <a:ext cx="1235530" cy="3409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a:extLst>
                <a:ext uri="{FF2B5EF4-FFF2-40B4-BE49-F238E27FC236}">
                  <a16:creationId xmlns:a16="http://schemas.microsoft.com/office/drawing/2014/main" id="{C4DC1363-C4D4-4341-A897-44077B8CC95D}"/>
                </a:ext>
              </a:extLst>
            </p:cNvPr>
            <p:cNvGraphicFramePr>
              <a:graphicFrameLocks noChangeAspect="1"/>
            </p:cNvGraphicFramePr>
            <p:nvPr/>
          </p:nvGraphicFramePr>
          <p:xfrm>
            <a:off x="199382" y="3066613"/>
            <a:ext cx="8232696" cy="359589"/>
          </p:xfrm>
          <a:graphic>
            <a:graphicData uri="http://schemas.openxmlformats.org/presentationml/2006/ole">
              <mc:AlternateContent xmlns:mc="http://schemas.openxmlformats.org/markup-compatibility/2006">
                <mc:Choice xmlns:v="urn:schemas-microsoft-com:vml" Requires="v">
                  <p:oleObj spid="_x0000_s33027" name="Equation" r:id="rId8" imgW="5524200" imgH="241200" progId="Equation.DSMT4">
                    <p:embed/>
                  </p:oleObj>
                </mc:Choice>
                <mc:Fallback>
                  <p:oleObj name="Equation" r:id="rId8" imgW="5524200" imgH="241200" progId="Equation.DSMT4">
                    <p:embed/>
                    <p:pic>
                      <p:nvPicPr>
                        <p:cNvPr id="23" name="对象 22">
                          <a:extLst>
                            <a:ext uri="{FF2B5EF4-FFF2-40B4-BE49-F238E27FC236}">
                              <a16:creationId xmlns:a16="http://schemas.microsoft.com/office/drawing/2014/main" id="{C4DC1363-C4D4-4341-A897-44077B8CC95D}"/>
                            </a:ext>
                          </a:extLst>
                        </p:cNvPr>
                        <p:cNvPicPr/>
                        <p:nvPr/>
                      </p:nvPicPr>
                      <p:blipFill>
                        <a:blip r:embed="rId9"/>
                        <a:stretch>
                          <a:fillRect/>
                        </a:stretch>
                      </p:blipFill>
                      <p:spPr>
                        <a:xfrm>
                          <a:off x="199382" y="3066613"/>
                          <a:ext cx="8232696" cy="359589"/>
                        </a:xfrm>
                        <a:prstGeom prst="rect">
                          <a:avLst/>
                        </a:prstGeom>
                      </p:spPr>
                    </p:pic>
                  </p:oleObj>
                </mc:Fallback>
              </mc:AlternateContent>
            </a:graphicData>
          </a:graphic>
        </p:graphicFrame>
      </p:grpSp>
      <p:pic>
        <p:nvPicPr>
          <p:cNvPr id="7" name="图片 6">
            <a:extLst>
              <a:ext uri="{FF2B5EF4-FFF2-40B4-BE49-F238E27FC236}">
                <a16:creationId xmlns:a16="http://schemas.microsoft.com/office/drawing/2014/main" id="{0CEB7100-D447-47EA-BA1F-A80F0F07108B}"/>
              </a:ext>
            </a:extLst>
          </p:cNvPr>
          <p:cNvPicPr>
            <a:picLocks noChangeAspect="1"/>
          </p:cNvPicPr>
          <p:nvPr/>
        </p:nvPicPr>
        <p:blipFill rotWithShape="1">
          <a:blip r:embed="rId10"/>
          <a:srcRect t="870" r="20690"/>
          <a:stretch/>
        </p:blipFill>
        <p:spPr>
          <a:xfrm>
            <a:off x="5521865" y="3892120"/>
            <a:ext cx="3344322" cy="2708546"/>
          </a:xfrm>
          <a:prstGeom prst="rect">
            <a:avLst/>
          </a:prstGeom>
        </p:spPr>
      </p:pic>
      <p:sp>
        <p:nvSpPr>
          <p:cNvPr id="25" name="矩形 24">
            <a:extLst>
              <a:ext uri="{FF2B5EF4-FFF2-40B4-BE49-F238E27FC236}">
                <a16:creationId xmlns:a16="http://schemas.microsoft.com/office/drawing/2014/main" id="{B67C71D2-8F43-458C-A698-F8C4BF276CD1}"/>
              </a:ext>
            </a:extLst>
          </p:cNvPr>
          <p:cNvSpPr/>
          <p:nvPr/>
        </p:nvSpPr>
        <p:spPr>
          <a:xfrm rot="5400000">
            <a:off x="5915128" y="5066889"/>
            <a:ext cx="2422204" cy="62503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29267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marL="0" indent="0">
              <a:lnSpc>
                <a:spcPct val="150000"/>
              </a:lnSpc>
              <a:buNone/>
            </a:pPr>
            <a:r>
              <a:rPr lang="zh-CN" altLang="en-US" b="1" dirty="0">
                <a:latin typeface="+mn-ea"/>
              </a:rPr>
              <a:t>三、通信网络参数对</a:t>
            </a:r>
            <a:r>
              <a:rPr lang="zh-CN" altLang="en-US" b="1" dirty="0">
                <a:solidFill>
                  <a:srgbClr val="C00000"/>
                </a:solidFill>
                <a:latin typeface="+mn-ea"/>
              </a:rPr>
              <a:t>控制能耗</a:t>
            </a:r>
            <a:r>
              <a:rPr lang="zh-CN" altLang="en-US" b="1" dirty="0">
                <a:latin typeface="+mn-ea"/>
              </a:rPr>
              <a:t>的影响与分析</a:t>
            </a:r>
            <a:r>
              <a:rPr lang="en-US" altLang="zh-CN" b="1" dirty="0">
                <a:latin typeface="+mn-ea"/>
              </a:rPr>
              <a:t>——</a:t>
            </a:r>
            <a:r>
              <a:rPr lang="zh-CN" altLang="en-US" b="1" dirty="0">
                <a:latin typeface="+mn-ea"/>
              </a:rPr>
              <a:t>成功解码率</a:t>
            </a:r>
            <a:r>
              <a:rPr lang="en-US" altLang="zh-CN" b="1" i="1" dirty="0">
                <a:latin typeface="Times New Roman" panose="02020603050405020304" pitchFamily="18" charset="0"/>
                <a:cs typeface="Times New Roman" panose="02020603050405020304" pitchFamily="18" charset="0"/>
              </a:rPr>
              <a:t>q</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35" name="矩形 34">
            <a:extLst>
              <a:ext uri="{FF2B5EF4-FFF2-40B4-BE49-F238E27FC236}">
                <a16:creationId xmlns:a16="http://schemas.microsoft.com/office/drawing/2014/main" id="{977998F1-0DCC-4DDB-B851-A271383ABC4C}"/>
              </a:ext>
            </a:extLst>
          </p:cNvPr>
          <p:cNvSpPr/>
          <p:nvPr/>
        </p:nvSpPr>
        <p:spPr>
          <a:xfrm>
            <a:off x="398275" y="2579009"/>
            <a:ext cx="4657201" cy="584775"/>
          </a:xfrm>
          <a:prstGeom prst="rect">
            <a:avLst/>
          </a:prstGeom>
        </p:spPr>
        <p:txBody>
          <a:bodyPr wrap="square">
            <a:spAutoFit/>
          </a:bodyPr>
          <a:lstStyle/>
          <a:p>
            <a:pPr algn="ctr"/>
            <a:r>
              <a:rPr lang="zh-CN" altLang="en-US" sz="1600" b="1" dirty="0"/>
              <a:t>表</a:t>
            </a:r>
            <a:r>
              <a:rPr lang="en-US" altLang="zh-CN" sz="1600" b="1" dirty="0"/>
              <a:t>3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a:t>
            </a:r>
            <a:r>
              <a:rPr lang="en-US" altLang="zh-CN" sz="1600" b="1" dirty="0">
                <a:latin typeface="Times New Roman" panose="02020603050405020304" pitchFamily="18" charset="0"/>
                <a:cs typeface="Times New Roman" panose="02020603050405020304" pitchFamily="18" charset="0"/>
              </a:rPr>
              <a:t>0.001, </a:t>
            </a:r>
            <a:r>
              <a:rPr lang="zh-CN" altLang="en-US" sz="1600" b="1" dirty="0"/>
              <a:t>不同采样周期、不同成功解码率下</a:t>
            </a:r>
            <a:r>
              <a:rPr lang="zh-CN" altLang="en-US" sz="1600" b="1" dirty="0">
                <a:solidFill>
                  <a:srgbClr val="C00000"/>
                </a:solidFill>
              </a:rPr>
              <a:t>控制能耗</a:t>
            </a:r>
            <a:r>
              <a:rPr lang="zh-CN" altLang="en-US" sz="1600" b="1" dirty="0"/>
              <a:t>的增加率</a:t>
            </a:r>
          </a:p>
        </p:txBody>
      </p:sp>
      <p:pic>
        <p:nvPicPr>
          <p:cNvPr id="7" name="图片 6">
            <a:extLst>
              <a:ext uri="{FF2B5EF4-FFF2-40B4-BE49-F238E27FC236}">
                <a16:creationId xmlns:a16="http://schemas.microsoft.com/office/drawing/2014/main" id="{85CEBF9E-DD5C-4A59-9003-4102A71E9473}"/>
              </a:ext>
            </a:extLst>
          </p:cNvPr>
          <p:cNvPicPr>
            <a:picLocks noChangeAspect="1"/>
          </p:cNvPicPr>
          <p:nvPr/>
        </p:nvPicPr>
        <p:blipFill rotWithShape="1">
          <a:blip r:embed="rId3"/>
          <a:srcRect r="18084"/>
          <a:stretch/>
        </p:blipFill>
        <p:spPr>
          <a:xfrm>
            <a:off x="623881" y="3170978"/>
            <a:ext cx="4130999" cy="3118630"/>
          </a:xfrm>
          <a:prstGeom prst="rect">
            <a:avLst/>
          </a:prstGeom>
        </p:spPr>
      </p:pic>
      <p:pic>
        <p:nvPicPr>
          <p:cNvPr id="8" name="图片 7">
            <a:extLst>
              <a:ext uri="{FF2B5EF4-FFF2-40B4-BE49-F238E27FC236}">
                <a16:creationId xmlns:a16="http://schemas.microsoft.com/office/drawing/2014/main" id="{3D4EBA9C-BB4B-43AD-91FB-BC2A5503EFB0}"/>
              </a:ext>
            </a:extLst>
          </p:cNvPr>
          <p:cNvPicPr>
            <a:picLocks noChangeAspect="1"/>
          </p:cNvPicPr>
          <p:nvPr/>
        </p:nvPicPr>
        <p:blipFill>
          <a:blip r:embed="rId4"/>
          <a:stretch>
            <a:fillRect/>
          </a:stretch>
        </p:blipFill>
        <p:spPr>
          <a:xfrm>
            <a:off x="5928286" y="3170978"/>
            <a:ext cx="2639214" cy="3118631"/>
          </a:xfrm>
          <a:prstGeom prst="rect">
            <a:avLst/>
          </a:prstGeom>
        </p:spPr>
      </p:pic>
      <p:sp>
        <p:nvSpPr>
          <p:cNvPr id="13" name="矩形 12">
            <a:extLst>
              <a:ext uri="{FF2B5EF4-FFF2-40B4-BE49-F238E27FC236}">
                <a16:creationId xmlns:a16="http://schemas.microsoft.com/office/drawing/2014/main" id="{C4E44362-46F2-420E-9DE1-2E963D0B3386}"/>
              </a:ext>
            </a:extLst>
          </p:cNvPr>
          <p:cNvSpPr/>
          <p:nvPr/>
        </p:nvSpPr>
        <p:spPr>
          <a:xfrm>
            <a:off x="5373297" y="2571815"/>
            <a:ext cx="3749192" cy="584775"/>
          </a:xfrm>
          <a:prstGeom prst="rect">
            <a:avLst/>
          </a:prstGeom>
        </p:spPr>
        <p:txBody>
          <a:bodyPr wrap="square">
            <a:spAutoFit/>
          </a:bodyPr>
          <a:lstStyle/>
          <a:p>
            <a:pPr algn="ctr"/>
            <a:r>
              <a:rPr lang="zh-CN" altLang="en-US" sz="1600" b="1" dirty="0"/>
              <a:t>表</a:t>
            </a:r>
            <a:r>
              <a:rPr lang="en-US" altLang="zh-CN" sz="1600" b="1" dirty="0"/>
              <a:t>4 </a:t>
            </a:r>
            <a:r>
              <a:rPr lang="en-US" altLang="zh-CN" sz="1600" b="1" i="1" dirty="0">
                <a:latin typeface="Times New Roman" panose="02020603050405020304" pitchFamily="18" charset="0"/>
                <a:cs typeface="Times New Roman" panose="02020603050405020304" pitchFamily="18" charset="0"/>
              </a:rPr>
              <a:t>N=</a:t>
            </a:r>
            <a:r>
              <a:rPr lang="en-US" altLang="zh-CN" sz="1600" b="1" dirty="0">
                <a:latin typeface="Times New Roman" panose="02020603050405020304" pitchFamily="18" charset="0"/>
                <a:cs typeface="Times New Roman" panose="02020603050405020304" pitchFamily="18" charset="0"/>
              </a:rPr>
              <a:t>3</a:t>
            </a:r>
            <a:r>
              <a:rPr lang="en-US" altLang="zh-CN" sz="1600" b="1" dirty="0"/>
              <a:t>, </a:t>
            </a:r>
            <a:r>
              <a:rPr lang="zh-CN" altLang="en-US" sz="1600" b="1" dirty="0"/>
              <a:t>不同传输时隙、不同成功解码率下</a:t>
            </a:r>
            <a:r>
              <a:rPr lang="zh-CN" altLang="en-US" sz="1600" b="1" dirty="0">
                <a:solidFill>
                  <a:srgbClr val="C00000"/>
                </a:solidFill>
              </a:rPr>
              <a:t>控制能耗</a:t>
            </a:r>
            <a:r>
              <a:rPr lang="zh-CN" altLang="en-US" sz="1600" b="1" dirty="0"/>
              <a:t>的增加率</a:t>
            </a:r>
          </a:p>
        </p:txBody>
      </p:sp>
      <p:sp>
        <p:nvSpPr>
          <p:cNvPr id="15" name="矩形 14">
            <a:extLst>
              <a:ext uri="{FF2B5EF4-FFF2-40B4-BE49-F238E27FC236}">
                <a16:creationId xmlns:a16="http://schemas.microsoft.com/office/drawing/2014/main" id="{62E79C40-19AB-446D-921C-6B745B0A2B15}"/>
              </a:ext>
            </a:extLst>
          </p:cNvPr>
          <p:cNvSpPr/>
          <p:nvPr/>
        </p:nvSpPr>
        <p:spPr>
          <a:xfrm>
            <a:off x="1261209" y="3491809"/>
            <a:ext cx="3505761" cy="30751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23FD9E8-08F5-439F-A7DE-B03E2463C8DE}"/>
              </a:ext>
            </a:extLst>
          </p:cNvPr>
          <p:cNvSpPr/>
          <p:nvPr/>
        </p:nvSpPr>
        <p:spPr>
          <a:xfrm>
            <a:off x="6593840" y="3799327"/>
            <a:ext cx="1828800" cy="28698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3044D83-1D54-4A9A-8DC4-B8FAF7705DDB}"/>
              </a:ext>
            </a:extLst>
          </p:cNvPr>
          <p:cNvSpPr/>
          <p:nvPr/>
        </p:nvSpPr>
        <p:spPr>
          <a:xfrm>
            <a:off x="6614160" y="5972144"/>
            <a:ext cx="1828800" cy="28698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48712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marL="0" indent="0">
              <a:lnSpc>
                <a:spcPct val="150000"/>
              </a:lnSpc>
              <a:buNone/>
            </a:pPr>
            <a:r>
              <a:rPr lang="zh-CN" altLang="en-US" b="1" dirty="0">
                <a:latin typeface="+mn-ea"/>
              </a:rPr>
              <a:t>三、通信网络参数对</a:t>
            </a:r>
            <a:r>
              <a:rPr lang="zh-CN" altLang="en-US" b="1" dirty="0">
                <a:solidFill>
                  <a:srgbClr val="C00000"/>
                </a:solidFill>
                <a:latin typeface="+mn-ea"/>
              </a:rPr>
              <a:t>控制能耗</a:t>
            </a:r>
            <a:r>
              <a:rPr lang="zh-CN" altLang="en-US" b="1" dirty="0">
                <a:latin typeface="+mn-ea"/>
              </a:rPr>
              <a:t>的影响与分析</a:t>
            </a:r>
            <a:r>
              <a:rPr lang="en-US" altLang="zh-CN" b="1" dirty="0">
                <a:latin typeface="+mn-ea"/>
              </a:rPr>
              <a:t>——</a:t>
            </a:r>
            <a:r>
              <a:rPr lang="zh-CN" altLang="en-US" b="1" dirty="0">
                <a:latin typeface="+mn-ea"/>
              </a:rPr>
              <a:t>成功解码率</a:t>
            </a:r>
            <a:r>
              <a:rPr lang="en-US" altLang="zh-CN" b="1" i="1" dirty="0">
                <a:latin typeface="Times New Roman" panose="02020603050405020304" pitchFamily="18" charset="0"/>
                <a:cs typeface="Times New Roman" panose="02020603050405020304" pitchFamily="18" charset="0"/>
              </a:rPr>
              <a:t>q</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35" name="矩形 34">
            <a:extLst>
              <a:ext uri="{FF2B5EF4-FFF2-40B4-BE49-F238E27FC236}">
                <a16:creationId xmlns:a16="http://schemas.microsoft.com/office/drawing/2014/main" id="{977998F1-0DCC-4DDB-B851-A271383ABC4C}"/>
              </a:ext>
            </a:extLst>
          </p:cNvPr>
          <p:cNvSpPr/>
          <p:nvPr/>
        </p:nvSpPr>
        <p:spPr>
          <a:xfrm>
            <a:off x="398275" y="2579009"/>
            <a:ext cx="4657201" cy="584775"/>
          </a:xfrm>
          <a:prstGeom prst="rect">
            <a:avLst/>
          </a:prstGeom>
        </p:spPr>
        <p:txBody>
          <a:bodyPr wrap="square">
            <a:spAutoFit/>
          </a:bodyPr>
          <a:lstStyle/>
          <a:p>
            <a:pPr algn="ctr"/>
            <a:r>
              <a:rPr lang="zh-CN" altLang="en-US" sz="1600" b="1" dirty="0"/>
              <a:t>表</a:t>
            </a:r>
            <a:r>
              <a:rPr lang="en-US" altLang="zh-CN" sz="1600" b="1" dirty="0"/>
              <a:t>3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a:t>
            </a:r>
            <a:r>
              <a:rPr lang="en-US" altLang="zh-CN" sz="1600" b="1" dirty="0">
                <a:latin typeface="Times New Roman" panose="02020603050405020304" pitchFamily="18" charset="0"/>
                <a:cs typeface="Times New Roman" panose="02020603050405020304" pitchFamily="18" charset="0"/>
              </a:rPr>
              <a:t>0.001, </a:t>
            </a:r>
            <a:r>
              <a:rPr lang="zh-CN" altLang="en-US" sz="1600" b="1" dirty="0"/>
              <a:t>不同采样周期、不同成功解码率下</a:t>
            </a:r>
            <a:r>
              <a:rPr lang="zh-CN" altLang="en-US" sz="1600" b="1" dirty="0">
                <a:solidFill>
                  <a:srgbClr val="C00000"/>
                </a:solidFill>
              </a:rPr>
              <a:t>控制能耗</a:t>
            </a:r>
            <a:r>
              <a:rPr lang="zh-CN" altLang="en-US" sz="1600" b="1" dirty="0"/>
              <a:t>的增加率</a:t>
            </a:r>
          </a:p>
        </p:txBody>
      </p:sp>
      <p:pic>
        <p:nvPicPr>
          <p:cNvPr id="7" name="图片 6">
            <a:extLst>
              <a:ext uri="{FF2B5EF4-FFF2-40B4-BE49-F238E27FC236}">
                <a16:creationId xmlns:a16="http://schemas.microsoft.com/office/drawing/2014/main" id="{85CEBF9E-DD5C-4A59-9003-4102A71E9473}"/>
              </a:ext>
            </a:extLst>
          </p:cNvPr>
          <p:cNvPicPr>
            <a:picLocks noChangeAspect="1"/>
          </p:cNvPicPr>
          <p:nvPr/>
        </p:nvPicPr>
        <p:blipFill rotWithShape="1">
          <a:blip r:embed="rId3"/>
          <a:srcRect r="18084"/>
          <a:stretch/>
        </p:blipFill>
        <p:spPr>
          <a:xfrm>
            <a:off x="623881" y="3170978"/>
            <a:ext cx="4130999" cy="3118630"/>
          </a:xfrm>
          <a:prstGeom prst="rect">
            <a:avLst/>
          </a:prstGeom>
        </p:spPr>
      </p:pic>
      <p:pic>
        <p:nvPicPr>
          <p:cNvPr id="8" name="图片 7">
            <a:extLst>
              <a:ext uri="{FF2B5EF4-FFF2-40B4-BE49-F238E27FC236}">
                <a16:creationId xmlns:a16="http://schemas.microsoft.com/office/drawing/2014/main" id="{3D4EBA9C-BB4B-43AD-91FB-BC2A5503EFB0}"/>
              </a:ext>
            </a:extLst>
          </p:cNvPr>
          <p:cNvPicPr>
            <a:picLocks noChangeAspect="1"/>
          </p:cNvPicPr>
          <p:nvPr/>
        </p:nvPicPr>
        <p:blipFill>
          <a:blip r:embed="rId4"/>
          <a:stretch>
            <a:fillRect/>
          </a:stretch>
        </p:blipFill>
        <p:spPr>
          <a:xfrm>
            <a:off x="5928286" y="3170978"/>
            <a:ext cx="2639214" cy="3118631"/>
          </a:xfrm>
          <a:prstGeom prst="rect">
            <a:avLst/>
          </a:prstGeom>
        </p:spPr>
      </p:pic>
      <p:sp>
        <p:nvSpPr>
          <p:cNvPr id="13" name="矩形 12">
            <a:extLst>
              <a:ext uri="{FF2B5EF4-FFF2-40B4-BE49-F238E27FC236}">
                <a16:creationId xmlns:a16="http://schemas.microsoft.com/office/drawing/2014/main" id="{C4E44362-46F2-420E-9DE1-2E963D0B3386}"/>
              </a:ext>
            </a:extLst>
          </p:cNvPr>
          <p:cNvSpPr/>
          <p:nvPr/>
        </p:nvSpPr>
        <p:spPr>
          <a:xfrm>
            <a:off x="5373297" y="2571815"/>
            <a:ext cx="3749192" cy="584775"/>
          </a:xfrm>
          <a:prstGeom prst="rect">
            <a:avLst/>
          </a:prstGeom>
        </p:spPr>
        <p:txBody>
          <a:bodyPr wrap="square">
            <a:spAutoFit/>
          </a:bodyPr>
          <a:lstStyle/>
          <a:p>
            <a:pPr algn="ctr"/>
            <a:r>
              <a:rPr lang="zh-CN" altLang="en-US" sz="1600" b="1" dirty="0"/>
              <a:t>表</a:t>
            </a:r>
            <a:r>
              <a:rPr lang="en-US" altLang="zh-CN" sz="1600" b="1" dirty="0"/>
              <a:t>4 </a:t>
            </a:r>
            <a:r>
              <a:rPr lang="en-US" altLang="zh-CN" sz="1600" b="1" i="1" dirty="0">
                <a:latin typeface="Times New Roman" panose="02020603050405020304" pitchFamily="18" charset="0"/>
                <a:cs typeface="Times New Roman" panose="02020603050405020304" pitchFamily="18" charset="0"/>
              </a:rPr>
              <a:t>N=</a:t>
            </a:r>
            <a:r>
              <a:rPr lang="en-US" altLang="zh-CN" sz="1600" b="1" dirty="0">
                <a:latin typeface="Times New Roman" panose="02020603050405020304" pitchFamily="18" charset="0"/>
                <a:cs typeface="Times New Roman" panose="02020603050405020304" pitchFamily="18" charset="0"/>
              </a:rPr>
              <a:t>3</a:t>
            </a:r>
            <a:r>
              <a:rPr lang="en-US" altLang="zh-CN" sz="1600" b="1" dirty="0"/>
              <a:t>, </a:t>
            </a:r>
            <a:r>
              <a:rPr lang="zh-CN" altLang="en-US" sz="1600" b="1" dirty="0"/>
              <a:t>不同传输时隙、不同成功解码率下</a:t>
            </a:r>
            <a:r>
              <a:rPr lang="zh-CN" altLang="en-US" sz="1600" b="1" dirty="0">
                <a:solidFill>
                  <a:srgbClr val="C00000"/>
                </a:solidFill>
              </a:rPr>
              <a:t>控制能耗</a:t>
            </a:r>
            <a:r>
              <a:rPr lang="zh-CN" altLang="en-US" sz="1600" b="1" dirty="0"/>
              <a:t>的增加率</a:t>
            </a:r>
          </a:p>
        </p:txBody>
      </p:sp>
      <p:sp>
        <p:nvSpPr>
          <p:cNvPr id="9" name="矩形 8">
            <a:extLst>
              <a:ext uri="{FF2B5EF4-FFF2-40B4-BE49-F238E27FC236}">
                <a16:creationId xmlns:a16="http://schemas.microsoft.com/office/drawing/2014/main" id="{D57B8A7B-FF7B-4D01-A75A-A00450555E59}"/>
              </a:ext>
            </a:extLst>
          </p:cNvPr>
          <p:cNvSpPr/>
          <p:nvPr/>
        </p:nvSpPr>
        <p:spPr>
          <a:xfrm rot="5400000">
            <a:off x="1221361" y="4493451"/>
            <a:ext cx="2780445" cy="811869"/>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624BE87-A10A-45BE-AF47-F77ABA3C620B}"/>
              </a:ext>
            </a:extLst>
          </p:cNvPr>
          <p:cNvSpPr/>
          <p:nvPr/>
        </p:nvSpPr>
        <p:spPr>
          <a:xfrm rot="5400000">
            <a:off x="5684778" y="4435667"/>
            <a:ext cx="2790604" cy="91727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83214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5830BB2-E306-4AB4-935D-F705676FA4C8}"/>
              </a:ext>
            </a:extLst>
          </p:cNvPr>
          <p:cNvGrpSpPr/>
          <p:nvPr/>
        </p:nvGrpSpPr>
        <p:grpSpPr>
          <a:xfrm>
            <a:off x="1788269" y="1569880"/>
            <a:ext cx="843427" cy="443226"/>
            <a:chOff x="666810" y="2586037"/>
            <a:chExt cx="468000" cy="245937"/>
          </a:xfrm>
        </p:grpSpPr>
        <p:sp>
          <p:nvSpPr>
            <p:cNvPr id="17" name="Freeform 10">
              <a:extLst>
                <a:ext uri="{FF2B5EF4-FFF2-40B4-BE49-F238E27FC236}">
                  <a16:creationId xmlns:a16="http://schemas.microsoft.com/office/drawing/2014/main" id="{EF93A104-FC1F-404C-9154-AB6D39E2F8EE}"/>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A995A63B-9803-47BE-A8B3-06B92BA0888F}"/>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D402DAF2-135F-4CD7-9F9F-EA6589EE5017}"/>
              </a:ext>
            </a:extLst>
          </p:cNvPr>
          <p:cNvCxnSpPr>
            <a:stCxn id="17" idx="6"/>
          </p:cNvCxnSpPr>
          <p:nvPr/>
        </p:nvCxnSpPr>
        <p:spPr>
          <a:xfrm>
            <a:off x="2480767" y="1977545"/>
            <a:ext cx="486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478F6D6-FA13-4565-B931-A829EC282D27}"/>
              </a:ext>
            </a:extLst>
          </p:cNvPr>
          <p:cNvSpPr txBox="1"/>
          <p:nvPr/>
        </p:nvSpPr>
        <p:spPr>
          <a:xfrm>
            <a:off x="2861807" y="1541064"/>
            <a:ext cx="2685553" cy="461665"/>
          </a:xfrm>
          <a:prstGeom prst="rect">
            <a:avLst/>
          </a:prstGeom>
          <a:noFill/>
        </p:spPr>
        <p:txBody>
          <a:bodyPr wrap="square" rtlCol="0">
            <a:spAutoFit/>
          </a:bodyPr>
          <a:lstStyle/>
          <a:p>
            <a:r>
              <a:rPr lang="zh-CN" altLang="en-US" sz="2400" b="1" dirty="0"/>
              <a:t>研究背景及现状</a:t>
            </a:r>
          </a:p>
        </p:txBody>
      </p:sp>
      <p:grpSp>
        <p:nvGrpSpPr>
          <p:cNvPr id="21" name="组合 20">
            <a:extLst>
              <a:ext uri="{FF2B5EF4-FFF2-40B4-BE49-F238E27FC236}">
                <a16:creationId xmlns:a16="http://schemas.microsoft.com/office/drawing/2014/main" id="{E57065E8-B153-459D-8B65-FEBC8E43AEE0}"/>
              </a:ext>
            </a:extLst>
          </p:cNvPr>
          <p:cNvGrpSpPr/>
          <p:nvPr/>
        </p:nvGrpSpPr>
        <p:grpSpPr>
          <a:xfrm>
            <a:off x="1788269" y="2352067"/>
            <a:ext cx="843427" cy="443226"/>
            <a:chOff x="666810" y="2586037"/>
            <a:chExt cx="468000" cy="245937"/>
          </a:xfrm>
          <a:solidFill>
            <a:srgbClr val="B5B5B6"/>
          </a:solidFill>
        </p:grpSpPr>
        <p:sp>
          <p:nvSpPr>
            <p:cNvPr id="22" name="Freeform 10">
              <a:extLst>
                <a:ext uri="{FF2B5EF4-FFF2-40B4-BE49-F238E27FC236}">
                  <a16:creationId xmlns:a16="http://schemas.microsoft.com/office/drawing/2014/main" id="{6D60989B-5A9F-4285-A33D-5EBDC68E0454}"/>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AFDF063-3D95-4D43-90EF-58131A5AA51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89482C8C-25FB-42DD-AF43-B9F94E9E6FA9}"/>
              </a:ext>
            </a:extLst>
          </p:cNvPr>
          <p:cNvCxnSpPr>
            <a:stCxn id="22" idx="6"/>
          </p:cNvCxnSpPr>
          <p:nvPr/>
        </p:nvCxnSpPr>
        <p:spPr>
          <a:xfrm>
            <a:off x="2480767" y="2759732"/>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BEDE112-2257-482C-AAEA-864414A77ACE}"/>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solidFill>
                  <a:srgbClr val="B5B5B6"/>
                </a:solidFill>
              </a:rPr>
              <a:t>主要研究内容</a:t>
            </a:r>
          </a:p>
        </p:txBody>
      </p:sp>
      <p:grpSp>
        <p:nvGrpSpPr>
          <p:cNvPr id="26" name="组合 25">
            <a:extLst>
              <a:ext uri="{FF2B5EF4-FFF2-40B4-BE49-F238E27FC236}">
                <a16:creationId xmlns:a16="http://schemas.microsoft.com/office/drawing/2014/main" id="{0E76882F-71E1-48B8-9AF0-600C4A4204AB}"/>
              </a:ext>
            </a:extLst>
          </p:cNvPr>
          <p:cNvGrpSpPr/>
          <p:nvPr/>
        </p:nvGrpSpPr>
        <p:grpSpPr>
          <a:xfrm>
            <a:off x="1788269" y="4887894"/>
            <a:ext cx="843427" cy="443226"/>
            <a:chOff x="666810" y="2586037"/>
            <a:chExt cx="468000" cy="245937"/>
          </a:xfrm>
          <a:solidFill>
            <a:srgbClr val="B5B5B6"/>
          </a:solidFill>
        </p:grpSpPr>
        <p:sp>
          <p:nvSpPr>
            <p:cNvPr id="27" name="Freeform 10">
              <a:extLst>
                <a:ext uri="{FF2B5EF4-FFF2-40B4-BE49-F238E27FC236}">
                  <a16:creationId xmlns:a16="http://schemas.microsoft.com/office/drawing/2014/main" id="{05DB12DD-C8D9-4EC9-9B75-042C4D26D6AA}"/>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8" name="文本框 27">
              <a:extLst>
                <a:ext uri="{FF2B5EF4-FFF2-40B4-BE49-F238E27FC236}">
                  <a16:creationId xmlns:a16="http://schemas.microsoft.com/office/drawing/2014/main" id="{7068EC26-3479-4F3D-9CCB-8B64FCA55E79}"/>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a:extLst>
              <a:ext uri="{FF2B5EF4-FFF2-40B4-BE49-F238E27FC236}">
                <a16:creationId xmlns:a16="http://schemas.microsoft.com/office/drawing/2014/main" id="{7140B2B1-AD83-4763-B23B-929759586ACF}"/>
              </a:ext>
            </a:extLst>
          </p:cNvPr>
          <p:cNvCxnSpPr>
            <a:cxnSpLocks/>
            <a:stCxn id="27" idx="6"/>
          </p:cNvCxnSpPr>
          <p:nvPr/>
        </p:nvCxnSpPr>
        <p:spPr>
          <a:xfrm>
            <a:off x="2480767" y="5295559"/>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8334824-4D09-444D-A69F-ED79CC6BEE84}"/>
              </a:ext>
            </a:extLst>
          </p:cNvPr>
          <p:cNvSpPr txBox="1"/>
          <p:nvPr/>
        </p:nvSpPr>
        <p:spPr>
          <a:xfrm>
            <a:off x="2861807" y="4893681"/>
            <a:ext cx="3880609" cy="461665"/>
          </a:xfrm>
          <a:prstGeom prst="rect">
            <a:avLst/>
          </a:prstGeom>
          <a:noFill/>
        </p:spPr>
        <p:txBody>
          <a:bodyPr wrap="square" rtlCol="0">
            <a:spAutoFit/>
          </a:bodyPr>
          <a:lstStyle/>
          <a:p>
            <a:r>
              <a:rPr lang="zh-CN" altLang="en-US" sz="2400" b="1" dirty="0">
                <a:solidFill>
                  <a:srgbClr val="B5B5B6"/>
                </a:solidFill>
              </a:rPr>
              <a:t>总结与展望</a:t>
            </a:r>
          </a:p>
        </p:txBody>
      </p:sp>
      <p:cxnSp>
        <p:nvCxnSpPr>
          <p:cNvPr id="31" name="直接连接符 30">
            <a:extLst>
              <a:ext uri="{FF2B5EF4-FFF2-40B4-BE49-F238E27FC236}">
                <a16:creationId xmlns:a16="http://schemas.microsoft.com/office/drawing/2014/main" id="{1B2CDA40-8521-401E-9FE1-D594093FF16B}"/>
              </a:ext>
            </a:extLst>
          </p:cNvPr>
          <p:cNvCxnSpPr>
            <a:cxnSpLocks/>
          </p:cNvCxnSpPr>
          <p:nvPr/>
        </p:nvCxnSpPr>
        <p:spPr>
          <a:xfrm>
            <a:off x="2480767" y="3342314"/>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D97E12D-8E90-48AF-B0E6-1E8BC06F1154}"/>
              </a:ext>
            </a:extLst>
          </p:cNvPr>
          <p:cNvSpPr txBox="1"/>
          <p:nvPr/>
        </p:nvSpPr>
        <p:spPr>
          <a:xfrm>
            <a:off x="2493026" y="2975561"/>
            <a:ext cx="4847613" cy="369332"/>
          </a:xfrm>
          <a:prstGeom prst="rect">
            <a:avLst/>
          </a:prstGeom>
          <a:noFill/>
        </p:spPr>
        <p:txBody>
          <a:bodyPr wrap="square" rtlCol="0">
            <a:spAutoFit/>
          </a:bodyPr>
          <a:lstStyle/>
          <a:p>
            <a:r>
              <a:rPr lang="zh-CN" altLang="en-US" b="1" dirty="0">
                <a:solidFill>
                  <a:srgbClr val="B5B5B6"/>
                </a:solidFill>
              </a:rPr>
              <a:t>一般网络控制系统的控制</a:t>
            </a:r>
            <a:r>
              <a:rPr lang="en-US" altLang="zh-CN" b="1" dirty="0">
                <a:solidFill>
                  <a:srgbClr val="B5B5B6"/>
                </a:solidFill>
              </a:rPr>
              <a:t>-</a:t>
            </a:r>
            <a:r>
              <a:rPr lang="zh-CN" altLang="en-US" b="1" dirty="0">
                <a:solidFill>
                  <a:srgbClr val="B5B5B6"/>
                </a:solidFill>
              </a:rPr>
              <a:t>传输联合性能分析</a:t>
            </a:r>
          </a:p>
        </p:txBody>
      </p:sp>
      <p:cxnSp>
        <p:nvCxnSpPr>
          <p:cNvPr id="33" name="直接连接符 32">
            <a:extLst>
              <a:ext uri="{FF2B5EF4-FFF2-40B4-BE49-F238E27FC236}">
                <a16:creationId xmlns:a16="http://schemas.microsoft.com/office/drawing/2014/main" id="{5987EC4C-F26B-4F14-A272-5DF223704153}"/>
              </a:ext>
            </a:extLst>
          </p:cNvPr>
          <p:cNvCxnSpPr>
            <a:cxnSpLocks/>
          </p:cNvCxnSpPr>
          <p:nvPr/>
        </p:nvCxnSpPr>
        <p:spPr>
          <a:xfrm>
            <a:off x="2480767" y="3963428"/>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3BD2F03-CFEE-453F-A08E-D4328D7EF7DB}"/>
              </a:ext>
            </a:extLst>
          </p:cNvPr>
          <p:cNvSpPr txBox="1"/>
          <p:nvPr/>
        </p:nvSpPr>
        <p:spPr>
          <a:xfrm>
            <a:off x="2480767" y="3594309"/>
            <a:ext cx="4768432" cy="369332"/>
          </a:xfrm>
          <a:prstGeom prst="rect">
            <a:avLst/>
          </a:prstGeom>
          <a:noFill/>
        </p:spPr>
        <p:txBody>
          <a:bodyPr wrap="square" rtlCol="0">
            <a:spAutoFit/>
          </a:bodyPr>
          <a:lstStyle/>
          <a:p>
            <a:r>
              <a:rPr lang="zh-CN" altLang="en-US" b="1" dirty="0">
                <a:solidFill>
                  <a:srgbClr val="B5B5B6"/>
                </a:solidFill>
              </a:rPr>
              <a:t>离散顺序系统的卡尔曼滤波与节能设计分析</a:t>
            </a:r>
          </a:p>
        </p:txBody>
      </p:sp>
      <p:cxnSp>
        <p:nvCxnSpPr>
          <p:cNvPr id="35" name="直接连接符 34">
            <a:extLst>
              <a:ext uri="{FF2B5EF4-FFF2-40B4-BE49-F238E27FC236}">
                <a16:creationId xmlns:a16="http://schemas.microsoft.com/office/drawing/2014/main" id="{70368931-C438-4B95-8958-EC9C57ED7D0D}"/>
              </a:ext>
            </a:extLst>
          </p:cNvPr>
          <p:cNvCxnSpPr>
            <a:cxnSpLocks/>
          </p:cNvCxnSpPr>
          <p:nvPr/>
        </p:nvCxnSpPr>
        <p:spPr>
          <a:xfrm>
            <a:off x="2480767" y="4550246"/>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74FC97C-E589-4DC8-AA44-A42769DCF171}"/>
              </a:ext>
            </a:extLst>
          </p:cNvPr>
          <p:cNvSpPr txBox="1"/>
          <p:nvPr/>
        </p:nvSpPr>
        <p:spPr>
          <a:xfrm>
            <a:off x="2493910" y="4181127"/>
            <a:ext cx="4897490" cy="369332"/>
          </a:xfrm>
          <a:prstGeom prst="rect">
            <a:avLst/>
          </a:prstGeom>
          <a:noFill/>
        </p:spPr>
        <p:txBody>
          <a:bodyPr wrap="square" rtlCol="0">
            <a:spAutoFit/>
          </a:bodyPr>
          <a:lstStyle/>
          <a:p>
            <a:r>
              <a:rPr lang="zh-CN" altLang="en-US" b="1" dirty="0">
                <a:solidFill>
                  <a:srgbClr val="B5B5B6"/>
                </a:solidFill>
              </a:rPr>
              <a:t>工业复杂干扰环境的分类与控制</a:t>
            </a:r>
            <a:r>
              <a:rPr lang="en-US" altLang="zh-CN" b="1" dirty="0">
                <a:solidFill>
                  <a:srgbClr val="B5B5B6"/>
                </a:solidFill>
              </a:rPr>
              <a:t>-</a:t>
            </a:r>
            <a:r>
              <a:rPr lang="zh-CN" altLang="en-US" b="1" dirty="0">
                <a:solidFill>
                  <a:srgbClr val="B5B5B6"/>
                </a:solidFill>
              </a:rPr>
              <a:t>传输性能分析</a:t>
            </a:r>
          </a:p>
        </p:txBody>
      </p:sp>
    </p:spTree>
    <p:extLst>
      <p:ext uri="{BB962C8B-B14F-4D97-AF65-F5344CB8AC3E}">
        <p14:creationId xmlns:p14="http://schemas.microsoft.com/office/powerpoint/2010/main" val="130355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DC915C49-3FED-4527-86A2-E450660BF492}"/>
              </a:ext>
            </a:extLst>
          </p:cNvPr>
          <p:cNvPicPr>
            <a:picLocks noChangeAspect="1"/>
          </p:cNvPicPr>
          <p:nvPr/>
        </p:nvPicPr>
        <p:blipFill rotWithShape="1">
          <a:blip r:embed="rId4"/>
          <a:srcRect t="646" r="14379"/>
          <a:stretch/>
        </p:blipFill>
        <p:spPr>
          <a:xfrm>
            <a:off x="4079159" y="3388360"/>
            <a:ext cx="4555552" cy="2829768"/>
          </a:xfrm>
          <a:prstGeom prst="rect">
            <a:avLst/>
          </a:prstGeom>
        </p:spPr>
      </p:pic>
      <p:sp>
        <p:nvSpPr>
          <p:cNvPr id="4" name="内容占位符 3"/>
          <p:cNvSpPr>
            <a:spLocks noGrp="1"/>
          </p:cNvSpPr>
          <p:nvPr>
            <p:ph sz="quarter" idx="10"/>
          </p:nvPr>
        </p:nvSpPr>
        <p:spPr>
          <a:xfrm>
            <a:off x="108663" y="1551600"/>
            <a:ext cx="8372163" cy="4921498"/>
          </a:xfrm>
        </p:spPr>
        <p:txBody>
          <a:bodyPr>
            <a:normAutofit/>
          </a:bodyPr>
          <a:lstStyle/>
          <a:p>
            <a:pPr marL="0" indent="0">
              <a:lnSpc>
                <a:spcPct val="150000"/>
              </a:lnSpc>
              <a:buNone/>
            </a:pPr>
            <a:r>
              <a:rPr lang="zh-CN" altLang="en-US" b="1" dirty="0">
                <a:latin typeface="+mn-ea"/>
              </a:rPr>
              <a:t>四、通信网络参数对</a:t>
            </a:r>
            <a:r>
              <a:rPr lang="zh-CN" altLang="en-US" b="1" dirty="0">
                <a:solidFill>
                  <a:srgbClr val="C00000"/>
                </a:solidFill>
                <a:latin typeface="+mn-ea"/>
              </a:rPr>
              <a:t>传输能耗</a:t>
            </a:r>
            <a:r>
              <a:rPr lang="zh-CN" altLang="en-US" b="1" dirty="0">
                <a:latin typeface="+mn-ea"/>
              </a:rPr>
              <a:t>的影响与分析</a:t>
            </a:r>
            <a:r>
              <a:rPr lang="en-US" altLang="zh-CN" b="1" dirty="0">
                <a:latin typeface="+mn-ea"/>
              </a:rPr>
              <a:t>——</a:t>
            </a:r>
            <a:r>
              <a:rPr lang="zh-CN" altLang="en-US" b="1" dirty="0">
                <a:latin typeface="+mn-ea"/>
              </a:rPr>
              <a:t>成功解码率</a:t>
            </a:r>
            <a:r>
              <a:rPr lang="en-US" altLang="zh-CN" b="1" i="1" dirty="0">
                <a:latin typeface="Times New Roman" panose="02020603050405020304" pitchFamily="18" charset="0"/>
                <a:cs typeface="Times New Roman" panose="02020603050405020304" pitchFamily="18" charset="0"/>
              </a:rPr>
              <a:t>q</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33" name="矩形 32">
            <a:extLst>
              <a:ext uri="{FF2B5EF4-FFF2-40B4-BE49-F238E27FC236}">
                <a16:creationId xmlns:a16="http://schemas.microsoft.com/office/drawing/2014/main" id="{1E168DA1-BFEC-4B49-A60B-96C37D90ABFE}"/>
              </a:ext>
            </a:extLst>
          </p:cNvPr>
          <p:cNvSpPr/>
          <p:nvPr/>
        </p:nvSpPr>
        <p:spPr>
          <a:xfrm>
            <a:off x="3495040" y="2900652"/>
            <a:ext cx="5862210" cy="381386"/>
          </a:xfrm>
          <a:prstGeom prst="rect">
            <a:avLst/>
          </a:prstGeom>
        </p:spPr>
        <p:txBody>
          <a:bodyPr wrap="square">
            <a:spAutoFit/>
          </a:bodyPr>
          <a:lstStyle/>
          <a:p>
            <a:pPr>
              <a:lnSpc>
                <a:spcPct val="150000"/>
              </a:lnSpc>
            </a:pPr>
            <a:r>
              <a:rPr lang="zh-CN" altLang="en-US" sz="1400" b="1" dirty="0"/>
              <a:t>表</a:t>
            </a:r>
            <a:r>
              <a:rPr lang="en-US" altLang="zh-CN" sz="1400" b="1" dirty="0"/>
              <a:t>5 </a:t>
            </a:r>
            <a:r>
              <a:rPr lang="en-US" altLang="zh-CN" sz="1400" b="1" i="1" dirty="0">
                <a:latin typeface="Times New Roman" panose="02020603050405020304" pitchFamily="18" charset="0"/>
                <a:cs typeface="Times New Roman" panose="02020603050405020304" pitchFamily="18" charset="0"/>
              </a:rPr>
              <a:t>T</a:t>
            </a:r>
            <a:r>
              <a:rPr lang="en-US" altLang="zh-CN" sz="1400" b="1" i="1" baseline="-25000" dirty="0">
                <a:latin typeface="Times New Roman" panose="02020603050405020304" pitchFamily="18" charset="0"/>
                <a:cs typeface="Times New Roman" panose="02020603050405020304" pitchFamily="18" charset="0"/>
              </a:rPr>
              <a:t>S</a:t>
            </a:r>
            <a:r>
              <a:rPr lang="zh-CN" altLang="en-US" sz="1400" b="1" dirty="0">
                <a:latin typeface="Times New Roman" panose="02020603050405020304" pitchFamily="18" charset="0"/>
                <a:cs typeface="Times New Roman" panose="02020603050405020304" pitchFamily="18" charset="0"/>
              </a:rPr>
              <a:t>=</a:t>
            </a:r>
            <a:r>
              <a:rPr lang="en-US" altLang="zh-CN" sz="1400" b="1" dirty="0">
                <a:latin typeface="Times New Roman" panose="02020603050405020304" pitchFamily="18" charset="0"/>
                <a:cs typeface="Times New Roman" panose="02020603050405020304" pitchFamily="18" charset="0"/>
              </a:rPr>
              <a:t>0.001, </a:t>
            </a:r>
            <a:r>
              <a:rPr lang="zh-CN" altLang="en-US" sz="1400" b="1" dirty="0"/>
              <a:t>不同采样周期、成功解码率可行域内</a:t>
            </a:r>
            <a:r>
              <a:rPr lang="zh-CN" altLang="en-US" sz="1400" b="1" dirty="0">
                <a:solidFill>
                  <a:srgbClr val="C00000"/>
                </a:solidFill>
              </a:rPr>
              <a:t>有效传输能耗利用率</a:t>
            </a:r>
          </a:p>
        </p:txBody>
      </p:sp>
      <p:sp>
        <p:nvSpPr>
          <p:cNvPr id="36" name="矩形 35">
            <a:extLst>
              <a:ext uri="{FF2B5EF4-FFF2-40B4-BE49-F238E27FC236}">
                <a16:creationId xmlns:a16="http://schemas.microsoft.com/office/drawing/2014/main" id="{6520461A-193A-491C-9D40-50541927CCF1}"/>
              </a:ext>
            </a:extLst>
          </p:cNvPr>
          <p:cNvSpPr/>
          <p:nvPr/>
        </p:nvSpPr>
        <p:spPr>
          <a:xfrm>
            <a:off x="315355" y="2027068"/>
            <a:ext cx="8372164" cy="879472"/>
          </a:xfrm>
          <a:prstGeom prst="rect">
            <a:avLst/>
          </a:prstGeom>
        </p:spPr>
        <p:txBody>
          <a:bodyPr wrap="square">
            <a:spAutoFit/>
          </a:bodyPr>
          <a:lstStyle/>
          <a:p>
            <a:pPr>
              <a:lnSpc>
                <a:spcPct val="150000"/>
              </a:lnSpc>
            </a:pPr>
            <a:r>
              <a:rPr lang="zh-CN" altLang="en-US" dirty="0"/>
              <a:t>考虑</a:t>
            </a:r>
            <a:r>
              <a:rPr lang="en-US" altLang="zh-CN" dirty="0"/>
              <a:t>3</a:t>
            </a:r>
            <a:r>
              <a:rPr lang="zh-CN" altLang="en-US" dirty="0"/>
              <a:t>个子系统共享</a:t>
            </a:r>
            <a:r>
              <a:rPr lang="en-US" altLang="zh-CN" dirty="0"/>
              <a:t>3</a:t>
            </a:r>
            <a:r>
              <a:rPr lang="zh-CN" altLang="en-US" dirty="0"/>
              <a:t>个信道，根据定理 </a:t>
            </a:r>
            <a:r>
              <a:rPr lang="en-US" altLang="zh-CN" dirty="0"/>
              <a:t>1 </a:t>
            </a:r>
            <a:r>
              <a:rPr lang="zh-CN" altLang="en-US" dirty="0"/>
              <a:t>计算得到给定传输时隙长度时，不同采样周期 </a:t>
            </a:r>
            <a:r>
              <a:rPr lang="en-US" altLang="zh-CN" dirty="0"/>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NT</a:t>
            </a:r>
            <a:r>
              <a:rPr lang="en-US" altLang="zh-CN" i="1" baseline="-25000" dirty="0">
                <a:latin typeface="Times New Roman" panose="02020603050405020304" pitchFamily="18" charset="0"/>
                <a:cs typeface="Times New Roman" panose="02020603050405020304" pitchFamily="18" charset="0"/>
              </a:rPr>
              <a:t>S</a:t>
            </a:r>
            <a:r>
              <a:rPr lang="en-US" altLang="zh-CN" dirty="0"/>
              <a:t>) </a:t>
            </a:r>
            <a:r>
              <a:rPr lang="zh-CN" altLang="en-US" dirty="0"/>
              <a:t>下成功解码率 </a:t>
            </a:r>
            <a:r>
              <a:rPr lang="en-US" altLang="zh-CN" i="1" dirty="0">
                <a:latin typeface="Times New Roman" panose="02020603050405020304" pitchFamily="18" charset="0"/>
                <a:cs typeface="Times New Roman" panose="02020603050405020304" pitchFamily="18" charset="0"/>
              </a:rPr>
              <a:t>q </a:t>
            </a:r>
            <a:r>
              <a:rPr lang="zh-CN" altLang="en-US" dirty="0"/>
              <a:t>的可行域，并给出有效传输能耗利用率。</a:t>
            </a:r>
            <a:endParaRPr lang="en-US" altLang="zh-CN" dirty="0">
              <a:latin typeface="+mn-ea"/>
            </a:endParaRPr>
          </a:p>
        </p:txBody>
      </p:sp>
      <p:sp>
        <p:nvSpPr>
          <p:cNvPr id="37" name="文本框 36">
            <a:extLst>
              <a:ext uri="{FF2B5EF4-FFF2-40B4-BE49-F238E27FC236}">
                <a16:creationId xmlns:a16="http://schemas.microsoft.com/office/drawing/2014/main" id="{34276AFC-1B6B-4AC6-B37F-A4888DA07924}"/>
              </a:ext>
            </a:extLst>
          </p:cNvPr>
          <p:cNvSpPr txBox="1"/>
          <p:nvPr/>
        </p:nvSpPr>
        <p:spPr>
          <a:xfrm>
            <a:off x="108663" y="3156957"/>
            <a:ext cx="3690957" cy="3101811"/>
          </a:xfrm>
          <a:prstGeom prst="rect">
            <a:avLst/>
          </a:prstGeom>
          <a:noFill/>
        </p:spPr>
        <p:txBody>
          <a:bodyPr wrap="square" rtlCol="0">
            <a:spAutoFit/>
          </a:bodyPr>
          <a:lstStyle/>
          <a:p>
            <a:pPr>
              <a:lnSpc>
                <a:spcPct val="150000"/>
              </a:lnSpc>
            </a:pPr>
            <a:r>
              <a:rPr lang="zh-CN" altLang="en-US" sz="1600" b="1" dirty="0"/>
              <a:t>定理</a:t>
            </a:r>
            <a:r>
              <a:rPr lang="en-US" altLang="zh-CN" sz="1600" b="1" dirty="0"/>
              <a:t>1. </a:t>
            </a:r>
            <a:r>
              <a:rPr lang="zh-CN" altLang="en-US" sz="1600" b="1" dirty="0"/>
              <a:t>在一个有</a:t>
            </a:r>
            <a:r>
              <a:rPr lang="en-US" altLang="zh-CN" sz="1600" b="1" i="1" dirty="0">
                <a:latin typeface="Times New Roman" panose="02020603050405020304" pitchFamily="18" charset="0"/>
                <a:cs typeface="Times New Roman" panose="02020603050405020304" pitchFamily="18" charset="0"/>
              </a:rPr>
              <a:t>S</a:t>
            </a:r>
            <a:r>
              <a:rPr lang="zh-CN" altLang="en-US" sz="1600" b="1" dirty="0"/>
              <a:t>个传感器的采样数据需要通过具有</a:t>
            </a:r>
            <a:r>
              <a:rPr lang="en-US" altLang="zh-CN" sz="1600" b="1" i="1" dirty="0">
                <a:latin typeface="Times New Roman" panose="02020603050405020304" pitchFamily="18" charset="0"/>
                <a:cs typeface="Times New Roman" panose="02020603050405020304" pitchFamily="18" charset="0"/>
              </a:rPr>
              <a:t>C</a:t>
            </a:r>
            <a:r>
              <a:rPr lang="zh-CN" altLang="en-US" sz="1600" b="1" dirty="0"/>
              <a:t>个信道的共享信道进行传输的系统中，当系统的最大采样周期为</a:t>
            </a:r>
            <a:r>
              <a:rPr lang="en-US" altLang="zh-CN" sz="1600" b="1" i="1" dirty="0">
                <a:latin typeface="Times New Roman" panose="02020603050405020304" pitchFamily="18" charset="0"/>
                <a:cs typeface="Times New Roman" panose="02020603050405020304" pitchFamily="18" charset="0"/>
              </a:rPr>
              <a:t>T</a:t>
            </a:r>
            <a:r>
              <a:rPr lang="zh-CN" altLang="en-US" sz="1600" b="1" dirty="0"/>
              <a:t>，传感器传输需要的传输时间为</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时，成功解码率的可行域为</a:t>
            </a:r>
            <a:endParaRPr lang="en-US" altLang="zh-CN" sz="1050" b="1" dirty="0"/>
          </a:p>
          <a:p>
            <a:pPr>
              <a:lnSpc>
                <a:spcPct val="150000"/>
              </a:lnSpc>
            </a:pPr>
            <a:endParaRPr lang="en-US" altLang="zh-CN" sz="3600" b="1" dirty="0"/>
          </a:p>
          <a:p>
            <a:pPr>
              <a:lnSpc>
                <a:spcPct val="150000"/>
              </a:lnSpc>
            </a:pPr>
            <a:r>
              <a:rPr lang="zh-CN" altLang="en-US" sz="1600" b="1" dirty="0"/>
              <a:t>其中，</a:t>
            </a:r>
            <a:r>
              <a:rPr lang="en-US" altLang="zh-CN" sz="1600" b="1" i="1" dirty="0">
                <a:latin typeface="+mn-ea"/>
                <a:cs typeface="Times New Roman" panose="02020603050405020304" pitchFamily="18" charset="0"/>
              </a:rPr>
              <a:t>ε</a:t>
            </a:r>
            <a:r>
              <a:rPr lang="en-US" altLang="zh-CN" sz="1600" b="1" dirty="0"/>
              <a:t> </a:t>
            </a:r>
            <a:r>
              <a:rPr lang="zh-CN" altLang="en-US" sz="1600" b="1" dirty="0"/>
              <a:t>是一个大于零的极小的常数。</a:t>
            </a:r>
          </a:p>
        </p:txBody>
      </p:sp>
      <p:graphicFrame>
        <p:nvGraphicFramePr>
          <p:cNvPr id="39" name="对象 38">
            <a:extLst>
              <a:ext uri="{FF2B5EF4-FFF2-40B4-BE49-F238E27FC236}">
                <a16:creationId xmlns:a16="http://schemas.microsoft.com/office/drawing/2014/main" id="{1E982390-F4CD-4E99-AC99-D484A78B0739}"/>
              </a:ext>
            </a:extLst>
          </p:cNvPr>
          <p:cNvGraphicFramePr>
            <a:graphicFrameLocks noChangeAspect="1"/>
          </p:cNvGraphicFramePr>
          <p:nvPr>
            <p:extLst>
              <p:ext uri="{D42A27DB-BD31-4B8C-83A1-F6EECF244321}">
                <p14:modId xmlns:p14="http://schemas.microsoft.com/office/powerpoint/2010/main" val="2211012417"/>
              </p:ext>
            </p:extLst>
          </p:nvPr>
        </p:nvGraphicFramePr>
        <p:xfrm>
          <a:off x="1319980" y="5069825"/>
          <a:ext cx="1268322" cy="641990"/>
        </p:xfrm>
        <a:graphic>
          <a:graphicData uri="http://schemas.openxmlformats.org/presentationml/2006/ole">
            <mc:AlternateContent xmlns:mc="http://schemas.openxmlformats.org/markup-compatibility/2006">
              <mc:Choice xmlns:v="urn:schemas-microsoft-com:vml" Requires="v">
                <p:oleObj spid="_x0000_s26783" name="Equation" r:id="rId5" imgW="1028520" imgH="520560" progId="Equation.DSMT4">
                  <p:embed/>
                </p:oleObj>
              </mc:Choice>
              <mc:Fallback>
                <p:oleObj name="Equation" r:id="rId5" imgW="1028520" imgH="520560" progId="Equation.DSMT4">
                  <p:embed/>
                  <p:pic>
                    <p:nvPicPr>
                      <p:cNvPr id="33" name="对象 32">
                        <a:extLst>
                          <a:ext uri="{FF2B5EF4-FFF2-40B4-BE49-F238E27FC236}">
                            <a16:creationId xmlns:a16="http://schemas.microsoft.com/office/drawing/2014/main" id="{2F970B82-6388-4628-8A3F-94CFE87768D7}"/>
                          </a:ext>
                        </a:extLst>
                      </p:cNvPr>
                      <p:cNvPicPr/>
                      <p:nvPr/>
                    </p:nvPicPr>
                    <p:blipFill>
                      <a:blip r:embed="rId6"/>
                      <a:stretch>
                        <a:fillRect/>
                      </a:stretch>
                    </p:blipFill>
                    <p:spPr>
                      <a:xfrm>
                        <a:off x="1319980" y="5069825"/>
                        <a:ext cx="1268322" cy="641990"/>
                      </a:xfrm>
                      <a:prstGeom prst="rect">
                        <a:avLst/>
                      </a:prstGeom>
                    </p:spPr>
                  </p:pic>
                </p:oleObj>
              </mc:Fallback>
            </mc:AlternateContent>
          </a:graphicData>
        </a:graphic>
      </p:graphicFrame>
      <p:sp>
        <p:nvSpPr>
          <p:cNvPr id="41" name="矩形 40">
            <a:extLst>
              <a:ext uri="{FF2B5EF4-FFF2-40B4-BE49-F238E27FC236}">
                <a16:creationId xmlns:a16="http://schemas.microsoft.com/office/drawing/2014/main" id="{402D7B29-85B2-4DEA-BD6E-F92CFEF9B567}"/>
              </a:ext>
            </a:extLst>
          </p:cNvPr>
          <p:cNvSpPr/>
          <p:nvPr/>
        </p:nvSpPr>
        <p:spPr>
          <a:xfrm>
            <a:off x="5631570" y="4490309"/>
            <a:ext cx="3003141" cy="29003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8642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08663" y="1551600"/>
            <a:ext cx="8372163" cy="4921498"/>
          </a:xfrm>
        </p:spPr>
        <p:txBody>
          <a:bodyPr>
            <a:normAutofit/>
          </a:bodyPr>
          <a:lstStyle/>
          <a:p>
            <a:pPr marL="0" indent="0">
              <a:lnSpc>
                <a:spcPct val="150000"/>
              </a:lnSpc>
              <a:buNone/>
            </a:pPr>
            <a:r>
              <a:rPr lang="zh-CN" altLang="en-US" b="1" dirty="0">
                <a:latin typeface="+mn-ea"/>
              </a:rPr>
              <a:t>四、通信网络参数对</a:t>
            </a:r>
            <a:r>
              <a:rPr lang="zh-CN" altLang="en-US" b="1" dirty="0">
                <a:solidFill>
                  <a:srgbClr val="C00000"/>
                </a:solidFill>
                <a:latin typeface="+mn-ea"/>
              </a:rPr>
              <a:t>传输性能</a:t>
            </a:r>
            <a:r>
              <a:rPr lang="zh-CN" altLang="en-US" b="1" dirty="0">
                <a:latin typeface="+mn-ea"/>
              </a:rPr>
              <a:t>的影响与分析</a:t>
            </a:r>
            <a:r>
              <a:rPr lang="en-US" altLang="zh-CN" b="1" dirty="0">
                <a:latin typeface="+mn-ea"/>
              </a:rPr>
              <a:t>——</a:t>
            </a:r>
            <a:r>
              <a:rPr lang="zh-CN" altLang="en-US" b="1" dirty="0">
                <a:latin typeface="+mn-ea"/>
              </a:rPr>
              <a:t>成功解码率</a:t>
            </a:r>
            <a:r>
              <a:rPr lang="en-US" altLang="zh-CN" b="1" i="1" dirty="0">
                <a:latin typeface="Times New Roman" panose="02020603050405020304" pitchFamily="18" charset="0"/>
                <a:cs typeface="Times New Roman" panose="02020603050405020304" pitchFamily="18" charset="0"/>
              </a:rPr>
              <a:t>q</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pic>
        <p:nvPicPr>
          <p:cNvPr id="32" name="图片 31">
            <a:extLst>
              <a:ext uri="{FF2B5EF4-FFF2-40B4-BE49-F238E27FC236}">
                <a16:creationId xmlns:a16="http://schemas.microsoft.com/office/drawing/2014/main" id="{DC915C49-3FED-4527-86A2-E450660BF492}"/>
              </a:ext>
            </a:extLst>
          </p:cNvPr>
          <p:cNvPicPr>
            <a:picLocks noChangeAspect="1"/>
          </p:cNvPicPr>
          <p:nvPr/>
        </p:nvPicPr>
        <p:blipFill rotWithShape="1">
          <a:blip r:embed="rId4"/>
          <a:srcRect t="646" r="14597"/>
          <a:stretch/>
        </p:blipFill>
        <p:spPr>
          <a:xfrm>
            <a:off x="4148608" y="3399935"/>
            <a:ext cx="4543978" cy="2829768"/>
          </a:xfrm>
          <a:prstGeom prst="rect">
            <a:avLst/>
          </a:prstGeom>
        </p:spPr>
      </p:pic>
      <p:sp>
        <p:nvSpPr>
          <p:cNvPr id="33" name="矩形 32">
            <a:extLst>
              <a:ext uri="{FF2B5EF4-FFF2-40B4-BE49-F238E27FC236}">
                <a16:creationId xmlns:a16="http://schemas.microsoft.com/office/drawing/2014/main" id="{1E168DA1-BFEC-4B49-A60B-96C37D90ABFE}"/>
              </a:ext>
            </a:extLst>
          </p:cNvPr>
          <p:cNvSpPr/>
          <p:nvPr/>
        </p:nvSpPr>
        <p:spPr>
          <a:xfrm>
            <a:off x="3495040" y="2900652"/>
            <a:ext cx="5862210" cy="381386"/>
          </a:xfrm>
          <a:prstGeom prst="rect">
            <a:avLst/>
          </a:prstGeom>
        </p:spPr>
        <p:txBody>
          <a:bodyPr wrap="square">
            <a:spAutoFit/>
          </a:bodyPr>
          <a:lstStyle/>
          <a:p>
            <a:pPr>
              <a:lnSpc>
                <a:spcPct val="150000"/>
              </a:lnSpc>
            </a:pPr>
            <a:r>
              <a:rPr lang="zh-CN" altLang="en-US" sz="1400" b="1" dirty="0"/>
              <a:t>表</a:t>
            </a:r>
            <a:r>
              <a:rPr lang="en-US" altLang="zh-CN" sz="1400" b="1" dirty="0"/>
              <a:t>4 </a:t>
            </a:r>
            <a:r>
              <a:rPr lang="en-US" altLang="zh-CN" sz="1400" b="1" i="1" dirty="0">
                <a:latin typeface="Times New Roman" panose="02020603050405020304" pitchFamily="18" charset="0"/>
                <a:cs typeface="Times New Roman" panose="02020603050405020304" pitchFamily="18" charset="0"/>
              </a:rPr>
              <a:t>T</a:t>
            </a:r>
            <a:r>
              <a:rPr lang="en-US" altLang="zh-CN" sz="1400" b="1" i="1" baseline="-25000" dirty="0">
                <a:latin typeface="Times New Roman" panose="02020603050405020304" pitchFamily="18" charset="0"/>
                <a:cs typeface="Times New Roman" panose="02020603050405020304" pitchFamily="18" charset="0"/>
              </a:rPr>
              <a:t>S</a:t>
            </a:r>
            <a:r>
              <a:rPr lang="zh-CN" altLang="en-US" sz="1400" b="1" dirty="0">
                <a:latin typeface="Times New Roman" panose="02020603050405020304" pitchFamily="18" charset="0"/>
                <a:cs typeface="Times New Roman" panose="02020603050405020304" pitchFamily="18" charset="0"/>
              </a:rPr>
              <a:t>=</a:t>
            </a:r>
            <a:r>
              <a:rPr lang="en-US" altLang="zh-CN" sz="1400" b="1" dirty="0">
                <a:latin typeface="Times New Roman" panose="02020603050405020304" pitchFamily="18" charset="0"/>
                <a:cs typeface="Times New Roman" panose="02020603050405020304" pitchFamily="18" charset="0"/>
              </a:rPr>
              <a:t>0.001, </a:t>
            </a:r>
            <a:r>
              <a:rPr lang="zh-CN" altLang="en-US" sz="1400" b="1" dirty="0"/>
              <a:t>不同采样周期、成功解码率可行域内</a:t>
            </a:r>
            <a:r>
              <a:rPr lang="zh-CN" altLang="en-US" sz="1400" b="1" dirty="0">
                <a:solidFill>
                  <a:srgbClr val="C00000"/>
                </a:solidFill>
              </a:rPr>
              <a:t>有效传输能耗利用率</a:t>
            </a:r>
          </a:p>
        </p:txBody>
      </p:sp>
      <p:sp>
        <p:nvSpPr>
          <p:cNvPr id="36" name="矩形 35">
            <a:extLst>
              <a:ext uri="{FF2B5EF4-FFF2-40B4-BE49-F238E27FC236}">
                <a16:creationId xmlns:a16="http://schemas.microsoft.com/office/drawing/2014/main" id="{6520461A-193A-491C-9D40-50541927CCF1}"/>
              </a:ext>
            </a:extLst>
          </p:cNvPr>
          <p:cNvSpPr/>
          <p:nvPr/>
        </p:nvSpPr>
        <p:spPr>
          <a:xfrm>
            <a:off x="315355" y="2027068"/>
            <a:ext cx="8372164" cy="879472"/>
          </a:xfrm>
          <a:prstGeom prst="rect">
            <a:avLst/>
          </a:prstGeom>
        </p:spPr>
        <p:txBody>
          <a:bodyPr wrap="square">
            <a:spAutoFit/>
          </a:bodyPr>
          <a:lstStyle/>
          <a:p>
            <a:pPr>
              <a:lnSpc>
                <a:spcPct val="150000"/>
              </a:lnSpc>
            </a:pPr>
            <a:r>
              <a:rPr lang="zh-CN" altLang="en-US" dirty="0"/>
              <a:t>考虑</a:t>
            </a:r>
            <a:r>
              <a:rPr lang="en-US" altLang="zh-CN" dirty="0"/>
              <a:t>3</a:t>
            </a:r>
            <a:r>
              <a:rPr lang="zh-CN" altLang="en-US" dirty="0"/>
              <a:t>个子系统共享</a:t>
            </a:r>
            <a:r>
              <a:rPr lang="en-US" altLang="zh-CN" dirty="0"/>
              <a:t>3</a:t>
            </a:r>
            <a:r>
              <a:rPr lang="zh-CN" altLang="en-US" dirty="0"/>
              <a:t>个信道，根据定理 </a:t>
            </a:r>
            <a:r>
              <a:rPr lang="en-US" altLang="zh-CN" dirty="0"/>
              <a:t>1 </a:t>
            </a:r>
            <a:r>
              <a:rPr lang="zh-CN" altLang="en-US" dirty="0"/>
              <a:t>计算得到给定传输时隙长度时，不同采样周期 </a:t>
            </a:r>
            <a:r>
              <a:rPr lang="en-US" altLang="zh-CN" dirty="0"/>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NT</a:t>
            </a:r>
            <a:r>
              <a:rPr lang="en-US" altLang="zh-CN" i="1" baseline="-25000" dirty="0">
                <a:latin typeface="Times New Roman" panose="02020603050405020304" pitchFamily="18" charset="0"/>
                <a:cs typeface="Times New Roman" panose="02020603050405020304" pitchFamily="18" charset="0"/>
              </a:rPr>
              <a:t>S</a:t>
            </a:r>
            <a:r>
              <a:rPr lang="en-US" altLang="zh-CN" dirty="0"/>
              <a:t>) </a:t>
            </a:r>
            <a:r>
              <a:rPr lang="zh-CN" altLang="en-US" dirty="0"/>
              <a:t>下成功解码率 </a:t>
            </a:r>
            <a:r>
              <a:rPr lang="en-US" altLang="zh-CN" i="1" dirty="0">
                <a:latin typeface="Times New Roman" panose="02020603050405020304" pitchFamily="18" charset="0"/>
                <a:cs typeface="Times New Roman" panose="02020603050405020304" pitchFamily="18" charset="0"/>
              </a:rPr>
              <a:t>q </a:t>
            </a:r>
            <a:r>
              <a:rPr lang="zh-CN" altLang="en-US" dirty="0"/>
              <a:t>的可行域，并给出有效传输能耗利用率。</a:t>
            </a:r>
            <a:endParaRPr lang="en-US" altLang="zh-CN" dirty="0">
              <a:latin typeface="+mn-ea"/>
            </a:endParaRPr>
          </a:p>
        </p:txBody>
      </p:sp>
      <p:sp>
        <p:nvSpPr>
          <p:cNvPr id="37" name="文本框 36">
            <a:extLst>
              <a:ext uri="{FF2B5EF4-FFF2-40B4-BE49-F238E27FC236}">
                <a16:creationId xmlns:a16="http://schemas.microsoft.com/office/drawing/2014/main" id="{34276AFC-1B6B-4AC6-B37F-A4888DA07924}"/>
              </a:ext>
            </a:extLst>
          </p:cNvPr>
          <p:cNvSpPr txBox="1"/>
          <p:nvPr/>
        </p:nvSpPr>
        <p:spPr>
          <a:xfrm>
            <a:off x="108663" y="3156957"/>
            <a:ext cx="3690957" cy="3101811"/>
          </a:xfrm>
          <a:prstGeom prst="rect">
            <a:avLst/>
          </a:prstGeom>
          <a:noFill/>
        </p:spPr>
        <p:txBody>
          <a:bodyPr wrap="square" rtlCol="0">
            <a:spAutoFit/>
          </a:bodyPr>
          <a:lstStyle/>
          <a:p>
            <a:pPr>
              <a:lnSpc>
                <a:spcPct val="150000"/>
              </a:lnSpc>
            </a:pPr>
            <a:r>
              <a:rPr lang="zh-CN" altLang="en-US" sz="1600" b="1" dirty="0"/>
              <a:t>定理</a:t>
            </a:r>
            <a:r>
              <a:rPr lang="en-US" altLang="zh-CN" sz="1600" b="1" dirty="0"/>
              <a:t>1. </a:t>
            </a:r>
            <a:r>
              <a:rPr lang="zh-CN" altLang="en-US" sz="1600" b="1" dirty="0"/>
              <a:t>在一个有</a:t>
            </a:r>
            <a:r>
              <a:rPr lang="en-US" altLang="zh-CN" sz="1600" b="1" i="1" dirty="0">
                <a:latin typeface="Times New Roman" panose="02020603050405020304" pitchFamily="18" charset="0"/>
                <a:cs typeface="Times New Roman" panose="02020603050405020304" pitchFamily="18" charset="0"/>
              </a:rPr>
              <a:t>S</a:t>
            </a:r>
            <a:r>
              <a:rPr lang="zh-CN" altLang="en-US" sz="1600" b="1" dirty="0"/>
              <a:t>个传感器的采样数据需要通过具有</a:t>
            </a:r>
            <a:r>
              <a:rPr lang="en-US" altLang="zh-CN" sz="1600" b="1" i="1" dirty="0">
                <a:latin typeface="Times New Roman" panose="02020603050405020304" pitchFamily="18" charset="0"/>
                <a:cs typeface="Times New Roman" panose="02020603050405020304" pitchFamily="18" charset="0"/>
              </a:rPr>
              <a:t>C</a:t>
            </a:r>
            <a:r>
              <a:rPr lang="zh-CN" altLang="en-US" sz="1600" b="1" dirty="0"/>
              <a:t>个信道的共享信道进行传输的系统中，当系统的最大采样周期为</a:t>
            </a:r>
            <a:r>
              <a:rPr lang="en-US" altLang="zh-CN" sz="1600" b="1" i="1" dirty="0">
                <a:latin typeface="Times New Roman" panose="02020603050405020304" pitchFamily="18" charset="0"/>
                <a:cs typeface="Times New Roman" panose="02020603050405020304" pitchFamily="18" charset="0"/>
              </a:rPr>
              <a:t>T</a:t>
            </a:r>
            <a:r>
              <a:rPr lang="zh-CN" altLang="en-US" sz="1600" b="1" dirty="0"/>
              <a:t>，传感器传输需要的传输时间为</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600" b="1" dirty="0"/>
              <a:t>时，成功解码率的可行域为</a:t>
            </a:r>
            <a:endParaRPr lang="en-US" altLang="zh-CN" sz="1050" b="1" dirty="0"/>
          </a:p>
          <a:p>
            <a:pPr>
              <a:lnSpc>
                <a:spcPct val="150000"/>
              </a:lnSpc>
            </a:pPr>
            <a:endParaRPr lang="en-US" altLang="zh-CN" sz="3600" b="1" dirty="0"/>
          </a:p>
          <a:p>
            <a:pPr>
              <a:lnSpc>
                <a:spcPct val="150000"/>
              </a:lnSpc>
            </a:pPr>
            <a:r>
              <a:rPr lang="zh-CN" altLang="en-US" sz="1600" b="1" dirty="0"/>
              <a:t>其中，</a:t>
            </a:r>
            <a:r>
              <a:rPr lang="en-US" altLang="zh-CN" sz="1600" b="1" i="1" dirty="0">
                <a:latin typeface="+mn-ea"/>
                <a:cs typeface="Times New Roman" panose="02020603050405020304" pitchFamily="18" charset="0"/>
              </a:rPr>
              <a:t>ε</a:t>
            </a:r>
            <a:r>
              <a:rPr lang="en-US" altLang="zh-CN" sz="1600" b="1" dirty="0"/>
              <a:t> </a:t>
            </a:r>
            <a:r>
              <a:rPr lang="zh-CN" altLang="en-US" sz="1600" b="1" dirty="0"/>
              <a:t>是一个大于零的极小的常数。</a:t>
            </a:r>
          </a:p>
        </p:txBody>
      </p:sp>
      <p:graphicFrame>
        <p:nvGraphicFramePr>
          <p:cNvPr id="39" name="对象 38">
            <a:extLst>
              <a:ext uri="{FF2B5EF4-FFF2-40B4-BE49-F238E27FC236}">
                <a16:creationId xmlns:a16="http://schemas.microsoft.com/office/drawing/2014/main" id="{1E982390-F4CD-4E99-AC99-D484A78B0739}"/>
              </a:ext>
            </a:extLst>
          </p:cNvPr>
          <p:cNvGraphicFramePr>
            <a:graphicFrameLocks noChangeAspect="1"/>
          </p:cNvGraphicFramePr>
          <p:nvPr/>
        </p:nvGraphicFramePr>
        <p:xfrm>
          <a:off x="1319980" y="5069825"/>
          <a:ext cx="1268322" cy="641990"/>
        </p:xfrm>
        <a:graphic>
          <a:graphicData uri="http://schemas.openxmlformats.org/presentationml/2006/ole">
            <mc:AlternateContent xmlns:mc="http://schemas.openxmlformats.org/markup-compatibility/2006">
              <mc:Choice xmlns:v="urn:schemas-microsoft-com:vml" Requires="v">
                <p:oleObj spid="_x0000_s33923" name="Equation" r:id="rId5" imgW="1028520" imgH="520560" progId="Equation.DSMT4">
                  <p:embed/>
                </p:oleObj>
              </mc:Choice>
              <mc:Fallback>
                <p:oleObj name="Equation" r:id="rId5" imgW="1028520" imgH="520560" progId="Equation.DSMT4">
                  <p:embed/>
                  <p:pic>
                    <p:nvPicPr>
                      <p:cNvPr id="39" name="对象 38">
                        <a:extLst>
                          <a:ext uri="{FF2B5EF4-FFF2-40B4-BE49-F238E27FC236}">
                            <a16:creationId xmlns:a16="http://schemas.microsoft.com/office/drawing/2014/main" id="{1E982390-F4CD-4E99-AC99-D484A78B0739}"/>
                          </a:ext>
                        </a:extLst>
                      </p:cNvPr>
                      <p:cNvPicPr/>
                      <p:nvPr/>
                    </p:nvPicPr>
                    <p:blipFill>
                      <a:blip r:embed="rId6"/>
                      <a:stretch>
                        <a:fillRect/>
                      </a:stretch>
                    </p:blipFill>
                    <p:spPr>
                      <a:xfrm>
                        <a:off x="1319980" y="5069825"/>
                        <a:ext cx="1268322" cy="641990"/>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9624BE87-A10A-45BE-AF47-F77ABA3C620B}"/>
              </a:ext>
            </a:extLst>
          </p:cNvPr>
          <p:cNvSpPr/>
          <p:nvPr/>
        </p:nvSpPr>
        <p:spPr>
          <a:xfrm rot="5400000">
            <a:off x="6750580" y="4412498"/>
            <a:ext cx="1665175" cy="73727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7420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06105" y="1489454"/>
            <a:ext cx="8372163" cy="4921498"/>
          </a:xfrm>
        </p:spPr>
        <p:txBody>
          <a:bodyPr>
            <a:normAutofit/>
          </a:bodyPr>
          <a:lstStyle/>
          <a:p>
            <a:pPr marL="0" indent="0">
              <a:lnSpc>
                <a:spcPct val="150000"/>
              </a:lnSpc>
              <a:buNone/>
            </a:pPr>
            <a:r>
              <a:rPr lang="zh-CN" altLang="en-US" b="1" dirty="0">
                <a:latin typeface="+mn-ea"/>
              </a:rPr>
              <a:t>五、</a:t>
            </a:r>
            <a:r>
              <a:rPr lang="zh-CN" altLang="en-US" b="1" dirty="0">
                <a:solidFill>
                  <a:srgbClr val="C00000"/>
                </a:solidFill>
                <a:latin typeface="+mn-ea"/>
              </a:rPr>
              <a:t>控制</a:t>
            </a:r>
            <a:r>
              <a:rPr lang="en-US" altLang="zh-CN" b="1" dirty="0">
                <a:solidFill>
                  <a:srgbClr val="C00000"/>
                </a:solidFill>
                <a:latin typeface="+mn-ea"/>
              </a:rPr>
              <a:t>-</a:t>
            </a:r>
            <a:r>
              <a:rPr lang="zh-CN" altLang="en-US" b="1" dirty="0">
                <a:solidFill>
                  <a:srgbClr val="C00000"/>
                </a:solidFill>
                <a:latin typeface="+mn-ea"/>
              </a:rPr>
              <a:t>传输联合性能</a:t>
            </a:r>
            <a:r>
              <a:rPr lang="zh-CN" altLang="en-US" b="1" dirty="0">
                <a:latin typeface="+mn-ea"/>
              </a:rPr>
              <a:t>分析</a:t>
            </a:r>
            <a:r>
              <a:rPr lang="en-US" altLang="zh-CN" b="1" dirty="0">
                <a:latin typeface="+mn-ea"/>
              </a:rPr>
              <a:t>——</a:t>
            </a:r>
            <a:r>
              <a:rPr lang="en-US" altLang="zh-CN" sz="1800" b="1" i="1" dirty="0">
                <a:latin typeface="Times New Roman" panose="02020603050405020304" pitchFamily="18" charset="0"/>
                <a:cs typeface="Times New Roman" panose="02020603050405020304" pitchFamily="18" charset="0"/>
              </a:rPr>
              <a:t>T</a:t>
            </a:r>
            <a:r>
              <a:rPr lang="en-US" altLang="zh-CN" sz="1800" b="1" i="1" baseline="-25000" dirty="0">
                <a:latin typeface="Times New Roman" panose="02020603050405020304" pitchFamily="18" charset="0"/>
                <a:cs typeface="Times New Roman" panose="02020603050405020304" pitchFamily="18" charset="0"/>
              </a:rPr>
              <a:t>S </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0.001</a:t>
            </a:r>
            <a:r>
              <a:rPr lang="zh-CN" altLang="en-US" sz="1800" b="1" dirty="0"/>
              <a:t>，</a:t>
            </a:r>
            <a:r>
              <a:rPr lang="en-US" altLang="zh-CN" sz="1800" b="1" i="1" dirty="0">
                <a:latin typeface="Times New Roman" panose="02020603050405020304" pitchFamily="18" charset="0"/>
                <a:cs typeface="Times New Roman" panose="02020603050405020304" pitchFamily="18" charset="0"/>
              </a:rPr>
              <a:t> N = </a:t>
            </a:r>
            <a:r>
              <a:rPr lang="en-US" altLang="zh-CN" sz="1800" b="1" dirty="0">
                <a:latin typeface="Times New Roman" panose="02020603050405020304" pitchFamily="18" charset="0"/>
                <a:cs typeface="Times New Roman" panose="02020603050405020304" pitchFamily="18" charset="0"/>
              </a:rPr>
              <a:t>3</a:t>
            </a:r>
            <a:endParaRPr lang="en-US" altLang="zh-CN" b="1"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传输联合性能仿真分析</a:t>
            </a:r>
          </a:p>
        </p:txBody>
      </p:sp>
      <p:sp>
        <p:nvSpPr>
          <p:cNvPr id="35" name="矩形 34">
            <a:extLst>
              <a:ext uri="{FF2B5EF4-FFF2-40B4-BE49-F238E27FC236}">
                <a16:creationId xmlns:a16="http://schemas.microsoft.com/office/drawing/2014/main" id="{977998F1-0DCC-4DDB-B851-A271383ABC4C}"/>
              </a:ext>
            </a:extLst>
          </p:cNvPr>
          <p:cNvSpPr/>
          <p:nvPr/>
        </p:nvSpPr>
        <p:spPr>
          <a:xfrm>
            <a:off x="607044" y="2004495"/>
            <a:ext cx="8265516" cy="338554"/>
          </a:xfrm>
          <a:prstGeom prst="rect">
            <a:avLst/>
          </a:prstGeom>
        </p:spPr>
        <p:txBody>
          <a:bodyPr wrap="square">
            <a:spAutoFit/>
          </a:bodyPr>
          <a:lstStyle/>
          <a:p>
            <a:pPr algn="ctr"/>
            <a:r>
              <a:rPr lang="zh-CN" altLang="en-US" sz="1600" b="1" dirty="0"/>
              <a:t>表</a:t>
            </a:r>
            <a:r>
              <a:rPr lang="en-US" altLang="zh-CN" sz="1600" b="1" dirty="0"/>
              <a:t>6 </a:t>
            </a:r>
            <a:r>
              <a:rPr lang="zh-CN" altLang="en-US" sz="1600" b="1" dirty="0"/>
              <a:t>控制</a:t>
            </a:r>
            <a:r>
              <a:rPr lang="en-US" altLang="zh-CN" sz="1600" b="1" dirty="0"/>
              <a:t>-</a:t>
            </a:r>
            <a:r>
              <a:rPr lang="zh-CN" altLang="en-US" sz="1600" b="1" dirty="0"/>
              <a:t>传输联合性能比较分析</a:t>
            </a:r>
            <a:r>
              <a:rPr lang="en-US" altLang="zh-CN" sz="1600" b="1" dirty="0"/>
              <a:t>1</a:t>
            </a:r>
            <a:r>
              <a:rPr lang="zh-CN" altLang="en-US" sz="1600" b="1" dirty="0"/>
              <a:t>（传输能耗权重较小，即传感器电池容量大或更换便捷）</a:t>
            </a:r>
          </a:p>
        </p:txBody>
      </p:sp>
      <p:sp>
        <p:nvSpPr>
          <p:cNvPr id="13" name="矩形 12">
            <a:extLst>
              <a:ext uri="{FF2B5EF4-FFF2-40B4-BE49-F238E27FC236}">
                <a16:creationId xmlns:a16="http://schemas.microsoft.com/office/drawing/2014/main" id="{C4E44362-46F2-420E-9DE1-2E963D0B3386}"/>
              </a:ext>
            </a:extLst>
          </p:cNvPr>
          <p:cNvSpPr/>
          <p:nvPr/>
        </p:nvSpPr>
        <p:spPr>
          <a:xfrm>
            <a:off x="607044" y="4348348"/>
            <a:ext cx="8164729" cy="338554"/>
          </a:xfrm>
          <a:prstGeom prst="rect">
            <a:avLst/>
          </a:prstGeom>
        </p:spPr>
        <p:txBody>
          <a:bodyPr wrap="square">
            <a:spAutoFit/>
          </a:bodyPr>
          <a:lstStyle/>
          <a:p>
            <a:pPr algn="ctr"/>
            <a:r>
              <a:rPr lang="zh-CN" altLang="en-US" sz="1600" b="1" dirty="0"/>
              <a:t>表</a:t>
            </a:r>
            <a:r>
              <a:rPr lang="en-US" altLang="zh-CN" sz="1600" b="1" dirty="0"/>
              <a:t>7 </a:t>
            </a:r>
            <a:r>
              <a:rPr lang="zh-CN" altLang="en-US" sz="1600" b="1" dirty="0"/>
              <a:t>控制</a:t>
            </a:r>
            <a:r>
              <a:rPr lang="en-US" altLang="zh-CN" sz="1600" b="1" dirty="0"/>
              <a:t>-</a:t>
            </a:r>
            <a:r>
              <a:rPr lang="zh-CN" altLang="en-US" sz="1600" b="1" dirty="0"/>
              <a:t>传输联合性能比较分析</a:t>
            </a:r>
            <a:r>
              <a:rPr lang="en-US" altLang="zh-CN" sz="1600" b="1" dirty="0"/>
              <a:t>2</a:t>
            </a:r>
            <a:r>
              <a:rPr lang="zh-CN" altLang="en-US" sz="1600" b="1" dirty="0"/>
              <a:t>（通信能耗权重较大 ，即传感器电池容量大或更换麻烦）</a:t>
            </a:r>
          </a:p>
        </p:txBody>
      </p:sp>
      <p:graphicFrame>
        <p:nvGraphicFramePr>
          <p:cNvPr id="6" name="表格 8">
            <a:extLst>
              <a:ext uri="{FF2B5EF4-FFF2-40B4-BE49-F238E27FC236}">
                <a16:creationId xmlns:a16="http://schemas.microsoft.com/office/drawing/2014/main" id="{7BB0AFF1-C45C-4F40-823C-A780A19CFA44}"/>
              </a:ext>
            </a:extLst>
          </p:cNvPr>
          <p:cNvGraphicFramePr>
            <a:graphicFrameLocks noGrp="1"/>
          </p:cNvGraphicFramePr>
          <p:nvPr>
            <p:extLst>
              <p:ext uri="{D42A27DB-BD31-4B8C-83A1-F6EECF244321}">
                <p14:modId xmlns:p14="http://schemas.microsoft.com/office/powerpoint/2010/main" val="1422246042"/>
              </p:ext>
            </p:extLst>
          </p:nvPr>
        </p:nvGraphicFramePr>
        <p:xfrm>
          <a:off x="494021" y="2380627"/>
          <a:ext cx="8372166" cy="1920240"/>
        </p:xfrm>
        <a:graphic>
          <a:graphicData uri="http://schemas.openxmlformats.org/drawingml/2006/table">
            <a:tbl>
              <a:tblPr firstRow="1" bandRow="1">
                <a:tableStyleId>{5C22544A-7EE6-4342-B048-85BDC9FD1C3A}</a:tableStyleId>
              </a:tblPr>
              <a:tblGrid>
                <a:gridCol w="654295">
                  <a:extLst>
                    <a:ext uri="{9D8B030D-6E8A-4147-A177-3AD203B41FA5}">
                      <a16:colId xmlns:a16="http://schemas.microsoft.com/office/drawing/2014/main" val="1165006180"/>
                    </a:ext>
                  </a:extLst>
                </a:gridCol>
                <a:gridCol w="1275907">
                  <a:extLst>
                    <a:ext uri="{9D8B030D-6E8A-4147-A177-3AD203B41FA5}">
                      <a16:colId xmlns:a16="http://schemas.microsoft.com/office/drawing/2014/main" val="2108455636"/>
                    </a:ext>
                  </a:extLst>
                </a:gridCol>
                <a:gridCol w="1339703">
                  <a:extLst>
                    <a:ext uri="{9D8B030D-6E8A-4147-A177-3AD203B41FA5}">
                      <a16:colId xmlns:a16="http://schemas.microsoft.com/office/drawing/2014/main" val="3237113824"/>
                    </a:ext>
                  </a:extLst>
                </a:gridCol>
                <a:gridCol w="1265274">
                  <a:extLst>
                    <a:ext uri="{9D8B030D-6E8A-4147-A177-3AD203B41FA5}">
                      <a16:colId xmlns:a16="http://schemas.microsoft.com/office/drawing/2014/main" val="3629206496"/>
                    </a:ext>
                  </a:extLst>
                </a:gridCol>
                <a:gridCol w="933855">
                  <a:extLst>
                    <a:ext uri="{9D8B030D-6E8A-4147-A177-3AD203B41FA5}">
                      <a16:colId xmlns:a16="http://schemas.microsoft.com/office/drawing/2014/main" val="4088632358"/>
                    </a:ext>
                  </a:extLst>
                </a:gridCol>
                <a:gridCol w="2903132">
                  <a:extLst>
                    <a:ext uri="{9D8B030D-6E8A-4147-A177-3AD203B41FA5}">
                      <a16:colId xmlns:a16="http://schemas.microsoft.com/office/drawing/2014/main" val="3476517570"/>
                    </a:ext>
                  </a:extLst>
                </a:gridCol>
              </a:tblGrid>
              <a:tr h="33410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ysClr val="windowText" lastClr="000000"/>
                          </a:solidFill>
                        </a:rPr>
                        <a:t>传输性能权重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400" dirty="0">
                          <a:solidFill>
                            <a:sysClr val="windowText" lastClr="000000"/>
                          </a:solidFill>
                        </a:rPr>
                        <a:t>控制能耗权重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400" dirty="0">
                          <a:solidFill>
                            <a:sysClr val="windowText" lastClr="000000"/>
                          </a:solidFill>
                        </a:rPr>
                        <a:t>控制精度权重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rowSpan="2">
                  <a:txBody>
                    <a:bodyPr/>
                    <a:lstStyle/>
                    <a:p>
                      <a:pPr algn="ctr"/>
                      <a:r>
                        <a:rPr lang="zh-CN" altLang="en-US" sz="1400" dirty="0">
                          <a:solidFill>
                            <a:sysClr val="windowText" lastClr="000000"/>
                          </a:solidFill>
                        </a:rPr>
                        <a:t>近平衡点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400" dirty="0">
                          <a:solidFill>
                            <a:sysClr val="windowText" lastClr="000000"/>
                          </a:solidFill>
                        </a:rPr>
                        <a:t>适用场景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4811009"/>
                  </a:ext>
                </a:extLst>
              </a:tr>
              <a:tr h="229696">
                <a:tc>
                  <a:txBody>
                    <a:bodyPr/>
                    <a:lstStyle/>
                    <a:p>
                      <a:pPr algn="ctr" fontAlgn="ct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0.026274163</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0.3031997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0.670526137</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4291356703"/>
                  </a:ext>
                </a:extLst>
              </a:tr>
              <a:tr h="28323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86.215%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较好</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19874"/>
                  </a:ext>
                </a:extLst>
              </a:tr>
              <a:tr h="28323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83.723%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0.155%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一般</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041550"/>
                  </a:ext>
                </a:extLst>
              </a:tr>
              <a:tr h="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80.727%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较差</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不太高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02160"/>
                  </a:ext>
                </a:extLst>
              </a:tr>
            </a:tbl>
          </a:graphicData>
        </a:graphic>
      </p:graphicFrame>
      <p:graphicFrame>
        <p:nvGraphicFramePr>
          <p:cNvPr id="10" name="表格 9">
            <a:extLst>
              <a:ext uri="{FF2B5EF4-FFF2-40B4-BE49-F238E27FC236}">
                <a16:creationId xmlns:a16="http://schemas.microsoft.com/office/drawing/2014/main" id="{5C8E2FC6-3D24-4701-816E-1D935540E17C}"/>
              </a:ext>
            </a:extLst>
          </p:cNvPr>
          <p:cNvGraphicFramePr>
            <a:graphicFrameLocks noGrp="1"/>
          </p:cNvGraphicFramePr>
          <p:nvPr>
            <p:extLst>
              <p:ext uri="{D42A27DB-BD31-4B8C-83A1-F6EECF244321}">
                <p14:modId xmlns:p14="http://schemas.microsoft.com/office/powerpoint/2010/main" val="2455115371"/>
              </p:ext>
            </p:extLst>
          </p:nvPr>
        </p:nvGraphicFramePr>
        <p:xfrm>
          <a:off x="494023" y="4771962"/>
          <a:ext cx="8372163" cy="1920240"/>
        </p:xfrm>
        <a:graphic>
          <a:graphicData uri="http://schemas.openxmlformats.org/drawingml/2006/table">
            <a:tbl>
              <a:tblPr firstRow="1" bandRow="1">
                <a:tableStyleId>{5C22544A-7EE6-4342-B048-85BDC9FD1C3A}</a:tableStyleId>
              </a:tblPr>
              <a:tblGrid>
                <a:gridCol w="654293">
                  <a:extLst>
                    <a:ext uri="{9D8B030D-6E8A-4147-A177-3AD203B41FA5}">
                      <a16:colId xmlns:a16="http://schemas.microsoft.com/office/drawing/2014/main" val="2114421442"/>
                    </a:ext>
                  </a:extLst>
                </a:gridCol>
                <a:gridCol w="1265275">
                  <a:extLst>
                    <a:ext uri="{9D8B030D-6E8A-4147-A177-3AD203B41FA5}">
                      <a16:colId xmlns:a16="http://schemas.microsoft.com/office/drawing/2014/main" val="2668816048"/>
                    </a:ext>
                  </a:extLst>
                </a:gridCol>
                <a:gridCol w="1350335">
                  <a:extLst>
                    <a:ext uri="{9D8B030D-6E8A-4147-A177-3AD203B41FA5}">
                      <a16:colId xmlns:a16="http://schemas.microsoft.com/office/drawing/2014/main" val="1174811873"/>
                    </a:ext>
                  </a:extLst>
                </a:gridCol>
                <a:gridCol w="1297172">
                  <a:extLst>
                    <a:ext uri="{9D8B030D-6E8A-4147-A177-3AD203B41FA5}">
                      <a16:colId xmlns:a16="http://schemas.microsoft.com/office/drawing/2014/main" val="2274714804"/>
                    </a:ext>
                  </a:extLst>
                </a:gridCol>
                <a:gridCol w="921413">
                  <a:extLst>
                    <a:ext uri="{9D8B030D-6E8A-4147-A177-3AD203B41FA5}">
                      <a16:colId xmlns:a16="http://schemas.microsoft.com/office/drawing/2014/main" val="4162004118"/>
                    </a:ext>
                  </a:extLst>
                </a:gridCol>
                <a:gridCol w="2883675">
                  <a:extLst>
                    <a:ext uri="{9D8B030D-6E8A-4147-A177-3AD203B41FA5}">
                      <a16:colId xmlns:a16="http://schemas.microsoft.com/office/drawing/2014/main" val="3304524864"/>
                    </a:ext>
                  </a:extLst>
                </a:gridCol>
              </a:tblGrid>
              <a:tr h="33410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ysClr val="windowText" lastClr="000000"/>
                          </a:solidFill>
                        </a:rPr>
                        <a:t>传输能耗权重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400" dirty="0">
                          <a:solidFill>
                            <a:sysClr val="windowText" lastClr="000000"/>
                          </a:solidFill>
                        </a:rPr>
                        <a:t>控制能耗权重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1400" dirty="0">
                          <a:solidFill>
                            <a:sysClr val="windowText" lastClr="000000"/>
                          </a:solidFill>
                        </a:rPr>
                        <a:t>控制精度权重</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rowSpan="2">
                  <a:txBody>
                    <a:bodyPr/>
                    <a:lstStyle/>
                    <a:p>
                      <a:pPr algn="ctr"/>
                      <a:r>
                        <a:rPr lang="zh-CN" altLang="en-US" sz="1400" dirty="0">
                          <a:solidFill>
                            <a:sysClr val="windowText" lastClr="000000"/>
                          </a:solidFill>
                        </a:rPr>
                        <a:t>近平衡点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1400" dirty="0">
                          <a:solidFill>
                            <a:sysClr val="windowText" lastClr="000000"/>
                          </a:solidFill>
                        </a:rPr>
                        <a:t>适用场景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5703880"/>
                  </a:ext>
                </a:extLst>
              </a:tr>
              <a:tr h="229696">
                <a:tc>
                  <a:txBody>
                    <a:bodyPr/>
                    <a:lstStyle/>
                    <a:p>
                      <a:pPr algn="ctr" fontAlgn="ct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0.0329883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0.1098611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0.8571506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fontAlgn="ct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2355735278"/>
                  </a:ext>
                </a:extLst>
              </a:tr>
              <a:tr h="28323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86.215%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2.890%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较好</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8360774"/>
                  </a:ext>
                </a:extLst>
              </a:tr>
              <a:tr h="28323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83.723%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0.155%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2.895%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一般</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978718"/>
                  </a:ext>
                </a:extLst>
              </a:tr>
              <a:tr h="283230">
                <a:tc>
                  <a:txBody>
                    <a:bodyPr/>
                    <a:lstStyle/>
                    <a:p>
                      <a:pPr algn="ctr" fontAlgn="ctr"/>
                      <a:r>
                        <a:rPr lang="en-US" sz="1600" b="0" i="1"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a:t>
                      </a: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80.727%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2.892%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适合通信环境</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较差</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，控制精度要求</a:t>
                      </a:r>
                      <a:r>
                        <a:rPr lang="zh-CN" altLang="en-US" sz="14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不太高</a:t>
                      </a:r>
                      <a:r>
                        <a:rPr lang="zh-CN" altLang="en-US"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的场景</a:t>
                      </a:r>
                      <a:endParaRPr lang="en-US" altLang="zh-CN" sz="1400" b="1"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242918"/>
                  </a:ext>
                </a:extLst>
              </a:tr>
            </a:tbl>
          </a:graphicData>
        </a:graphic>
      </p:graphicFrame>
    </p:spTree>
    <p:extLst>
      <p:ext uri="{BB962C8B-B14F-4D97-AF65-F5344CB8AC3E}">
        <p14:creationId xmlns:p14="http://schemas.microsoft.com/office/powerpoint/2010/main" val="284252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a:xfrm>
            <a:off x="406105" y="1551600"/>
            <a:ext cx="8143091" cy="4921498"/>
          </a:xfrm>
        </p:spPr>
        <p:txBody>
          <a:bodyPr>
            <a:normAutofit/>
          </a:bodyPr>
          <a:lstStyle/>
          <a:p>
            <a:pPr marL="0" indent="0">
              <a:lnSpc>
                <a:spcPct val="200000"/>
              </a:lnSpc>
              <a:buNone/>
            </a:pPr>
            <a:r>
              <a:rPr lang="zh-CN" altLang="en-US" b="1" dirty="0">
                <a:latin typeface="+mn-ea"/>
              </a:rPr>
              <a:t>        研究内容一主要对一般网络控制系统的控制</a:t>
            </a:r>
            <a:r>
              <a:rPr lang="en-US" altLang="zh-CN" b="1" dirty="0">
                <a:latin typeface="+mn-ea"/>
              </a:rPr>
              <a:t>-</a:t>
            </a:r>
            <a:r>
              <a:rPr lang="zh-CN" altLang="en-US" b="1" dirty="0">
                <a:latin typeface="+mn-ea"/>
              </a:rPr>
              <a:t>传输联合性能进行了建模与分析。</a:t>
            </a:r>
            <a:endParaRPr lang="en-US" altLang="zh-CN" b="1" dirty="0">
              <a:latin typeface="+mn-ea"/>
            </a:endParaRPr>
          </a:p>
          <a:p>
            <a:pPr lvl="1">
              <a:lnSpc>
                <a:spcPct val="200000"/>
              </a:lnSpc>
            </a:pPr>
            <a:r>
              <a:rPr lang="zh-CN" altLang="en-US" dirty="0">
                <a:latin typeface="+mn-ea"/>
              </a:rPr>
              <a:t>利用匈牙利方法设计了最小化单个时隙传输能耗的信道</a:t>
            </a:r>
            <a:r>
              <a:rPr lang="en-US" altLang="zh-CN" dirty="0">
                <a:latin typeface="+mn-ea"/>
              </a:rPr>
              <a:t>-</a:t>
            </a:r>
            <a:r>
              <a:rPr lang="zh-CN" altLang="en-US" dirty="0">
                <a:latin typeface="+mn-ea"/>
              </a:rPr>
              <a:t>系统配对算法；</a:t>
            </a:r>
            <a:endParaRPr lang="en-US" altLang="zh-CN" dirty="0">
              <a:latin typeface="+mn-ea"/>
            </a:endParaRPr>
          </a:p>
          <a:p>
            <a:pPr lvl="1">
              <a:lnSpc>
                <a:spcPct val="200000"/>
              </a:lnSpc>
            </a:pPr>
            <a:r>
              <a:rPr lang="zh-CN" altLang="en-US" dirty="0">
                <a:latin typeface="+mn-ea"/>
              </a:rPr>
              <a:t>给出了网络中子系统个数、采样周期和成功解码率之间的关系；</a:t>
            </a:r>
            <a:endParaRPr lang="en-US" altLang="zh-CN" dirty="0">
              <a:latin typeface="+mn-ea"/>
            </a:endParaRPr>
          </a:p>
          <a:p>
            <a:pPr lvl="1">
              <a:lnSpc>
                <a:spcPct val="200000"/>
              </a:lnSpc>
            </a:pPr>
            <a:r>
              <a:rPr lang="zh-CN" altLang="en-US" dirty="0">
                <a:latin typeface="+mn-ea"/>
              </a:rPr>
              <a:t>给出了具有</a:t>
            </a:r>
            <a:r>
              <a:rPr lang="en-US" altLang="zh-CN" dirty="0">
                <a:latin typeface="+mn-ea"/>
              </a:rPr>
              <a:t>α-</a:t>
            </a:r>
            <a:r>
              <a:rPr lang="zh-CN" altLang="en-US" dirty="0">
                <a:latin typeface="+mn-ea"/>
              </a:rPr>
              <a:t>指数衰减的</a:t>
            </a:r>
            <a:r>
              <a:rPr lang="en-US" altLang="zh-CN" dirty="0">
                <a:latin typeface="+mn-ea"/>
              </a:rPr>
              <a:t>LQR</a:t>
            </a:r>
            <a:r>
              <a:rPr lang="zh-CN" altLang="en-US" dirty="0">
                <a:latin typeface="+mn-ea"/>
              </a:rPr>
              <a:t>控制器；</a:t>
            </a:r>
            <a:endParaRPr lang="en-US" altLang="zh-CN" dirty="0">
              <a:latin typeface="+mn-ea"/>
            </a:endParaRPr>
          </a:p>
          <a:p>
            <a:pPr lvl="1">
              <a:lnSpc>
                <a:spcPct val="200000"/>
              </a:lnSpc>
            </a:pPr>
            <a:r>
              <a:rPr lang="zh-CN" altLang="en-US" dirty="0">
                <a:latin typeface="+mn-ea"/>
              </a:rPr>
              <a:t>建立了衡量控制</a:t>
            </a:r>
            <a:r>
              <a:rPr lang="en-US" altLang="zh-CN" dirty="0">
                <a:latin typeface="+mn-ea"/>
              </a:rPr>
              <a:t>-</a:t>
            </a:r>
            <a:r>
              <a:rPr lang="zh-CN" altLang="en-US" dirty="0">
                <a:latin typeface="+mn-ea"/>
              </a:rPr>
              <a:t>传输联合性能的代价函数；</a:t>
            </a:r>
            <a:endParaRPr lang="en-US" altLang="zh-CN" dirty="0">
              <a:latin typeface="+mn-ea"/>
            </a:endParaRPr>
          </a:p>
          <a:p>
            <a:pPr lvl="1">
              <a:lnSpc>
                <a:spcPct val="200000"/>
              </a:lnSpc>
            </a:pPr>
            <a:r>
              <a:rPr lang="zh-CN" altLang="en-US" dirty="0">
                <a:latin typeface="+mn-ea"/>
              </a:rPr>
              <a:t>仿真分析了网络的各个参数对于控制系统稳定性、控制代价和通信能耗的影响。</a:t>
            </a:r>
            <a:endParaRPr lang="en-US" altLang="zh-CN" dirty="0">
              <a:latin typeface="+mn-ea"/>
            </a:endParaRPr>
          </a:p>
        </p:txBody>
      </p:sp>
      <p:sp>
        <p:nvSpPr>
          <p:cNvPr id="3" name="标题 2"/>
          <p:cNvSpPr>
            <a:spLocks noGrp="1"/>
          </p:cNvSpPr>
          <p:nvPr>
            <p:ph type="title"/>
          </p:nvPr>
        </p:nvSpPr>
        <p:spPr/>
        <p:txBody>
          <a:bodyPr/>
          <a:lstStyle/>
          <a:p>
            <a:r>
              <a:rPr lang="zh-CN" altLang="en-US" dirty="0"/>
              <a:t>研究内容一 小结</a:t>
            </a:r>
          </a:p>
        </p:txBody>
      </p:sp>
    </p:spTree>
    <p:extLst>
      <p:ext uri="{BB962C8B-B14F-4D97-AF65-F5344CB8AC3E}">
        <p14:creationId xmlns:p14="http://schemas.microsoft.com/office/powerpoint/2010/main" val="2086404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9C958388-88BF-48D0-98CD-3AB21750B302}"/>
              </a:ext>
            </a:extLst>
          </p:cNvPr>
          <p:cNvGrpSpPr/>
          <p:nvPr/>
        </p:nvGrpSpPr>
        <p:grpSpPr>
          <a:xfrm>
            <a:off x="1788269" y="1569880"/>
            <a:ext cx="843427" cy="443226"/>
            <a:chOff x="666810" y="2586037"/>
            <a:chExt cx="468000" cy="245937"/>
          </a:xfrm>
          <a:solidFill>
            <a:srgbClr val="B5B5B6"/>
          </a:solidFill>
        </p:grpSpPr>
        <p:sp>
          <p:nvSpPr>
            <p:cNvPr id="17" name="Freeform 10">
              <a:extLst>
                <a:ext uri="{FF2B5EF4-FFF2-40B4-BE49-F238E27FC236}">
                  <a16:creationId xmlns:a16="http://schemas.microsoft.com/office/drawing/2014/main" id="{DC34B9B1-1808-4087-A217-4625681F37F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C5838AF2-CF47-42EC-88EA-F2467AA887A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B6017DB6-055A-4463-8482-46EB9D7E6227}"/>
              </a:ext>
            </a:extLst>
          </p:cNvPr>
          <p:cNvCxnSpPr>
            <a:stCxn id="17" idx="6"/>
          </p:cNvCxnSpPr>
          <p:nvPr/>
        </p:nvCxnSpPr>
        <p:spPr>
          <a:xfrm>
            <a:off x="2480767" y="1977545"/>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E1C123C-0229-4495-B34F-40227CE553CD}"/>
              </a:ext>
            </a:extLst>
          </p:cNvPr>
          <p:cNvSpPr txBox="1"/>
          <p:nvPr/>
        </p:nvSpPr>
        <p:spPr>
          <a:xfrm>
            <a:off x="2861807" y="1541064"/>
            <a:ext cx="2929393" cy="461665"/>
          </a:xfrm>
          <a:prstGeom prst="rect">
            <a:avLst/>
          </a:prstGeom>
          <a:noFill/>
        </p:spPr>
        <p:txBody>
          <a:bodyPr wrap="square" rtlCol="0">
            <a:spAutoFit/>
          </a:bodyPr>
          <a:lstStyle/>
          <a:p>
            <a:r>
              <a:rPr lang="zh-CN" altLang="en-US" sz="2400" b="1" dirty="0">
                <a:solidFill>
                  <a:srgbClr val="B5B5B6"/>
                </a:solidFill>
              </a:rPr>
              <a:t>研究背景及现状</a:t>
            </a:r>
          </a:p>
        </p:txBody>
      </p:sp>
      <p:grpSp>
        <p:nvGrpSpPr>
          <p:cNvPr id="21" name="组合 20">
            <a:extLst>
              <a:ext uri="{FF2B5EF4-FFF2-40B4-BE49-F238E27FC236}">
                <a16:creationId xmlns:a16="http://schemas.microsoft.com/office/drawing/2014/main" id="{0AF8AB42-D05F-4148-BD46-F52C9F3A9DE4}"/>
              </a:ext>
            </a:extLst>
          </p:cNvPr>
          <p:cNvGrpSpPr/>
          <p:nvPr/>
        </p:nvGrpSpPr>
        <p:grpSpPr>
          <a:xfrm>
            <a:off x="1788269" y="2352067"/>
            <a:ext cx="843427" cy="443226"/>
            <a:chOff x="666810" y="2586037"/>
            <a:chExt cx="468000" cy="245937"/>
          </a:xfrm>
          <a:solidFill>
            <a:srgbClr val="004098"/>
          </a:solidFill>
        </p:grpSpPr>
        <p:sp>
          <p:nvSpPr>
            <p:cNvPr id="22" name="Freeform 10">
              <a:extLst>
                <a:ext uri="{FF2B5EF4-FFF2-40B4-BE49-F238E27FC236}">
                  <a16:creationId xmlns:a16="http://schemas.microsoft.com/office/drawing/2014/main" id="{24A52ED6-5BBE-4F6D-A94A-7E8451B8FDAB}"/>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1E7EC63-446D-4346-BC70-C9A50BD04AE6}"/>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47B7297-25D7-4FF4-B2F9-58CEF783916E}"/>
              </a:ext>
            </a:extLst>
          </p:cNvPr>
          <p:cNvCxnSpPr>
            <a:cxnSpLocks/>
            <a:stCxn id="22" idx="6"/>
          </p:cNvCxnSpPr>
          <p:nvPr/>
        </p:nvCxnSpPr>
        <p:spPr>
          <a:xfrm>
            <a:off x="2480767" y="2759732"/>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81C0DDC-8B63-4E24-96D4-881C2B6D0F6B}"/>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t>主要研究内容</a:t>
            </a:r>
          </a:p>
        </p:txBody>
      </p:sp>
      <p:grpSp>
        <p:nvGrpSpPr>
          <p:cNvPr id="26" name="组合 25">
            <a:extLst>
              <a:ext uri="{FF2B5EF4-FFF2-40B4-BE49-F238E27FC236}">
                <a16:creationId xmlns:a16="http://schemas.microsoft.com/office/drawing/2014/main" id="{26CAF4C9-597D-4D3A-BDB3-A79128B5427E}"/>
              </a:ext>
            </a:extLst>
          </p:cNvPr>
          <p:cNvGrpSpPr/>
          <p:nvPr/>
        </p:nvGrpSpPr>
        <p:grpSpPr>
          <a:xfrm>
            <a:off x="1788269" y="4887894"/>
            <a:ext cx="843427" cy="443226"/>
            <a:chOff x="666810" y="2586037"/>
            <a:chExt cx="468000" cy="245937"/>
          </a:xfrm>
          <a:solidFill>
            <a:srgbClr val="B5B5B6"/>
          </a:solidFill>
        </p:grpSpPr>
        <p:sp>
          <p:nvSpPr>
            <p:cNvPr id="27" name="Freeform 10">
              <a:extLst>
                <a:ext uri="{FF2B5EF4-FFF2-40B4-BE49-F238E27FC236}">
                  <a16:creationId xmlns:a16="http://schemas.microsoft.com/office/drawing/2014/main" id="{1204F249-210D-479E-B98B-C08D387F274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8" name="文本框 27">
              <a:extLst>
                <a:ext uri="{FF2B5EF4-FFF2-40B4-BE49-F238E27FC236}">
                  <a16:creationId xmlns:a16="http://schemas.microsoft.com/office/drawing/2014/main" id="{9549CDE1-D268-4E1C-8442-013815F317E1}"/>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a:extLst>
              <a:ext uri="{FF2B5EF4-FFF2-40B4-BE49-F238E27FC236}">
                <a16:creationId xmlns:a16="http://schemas.microsoft.com/office/drawing/2014/main" id="{39C6AD7C-411F-4A11-9040-CE38924E0E5A}"/>
              </a:ext>
            </a:extLst>
          </p:cNvPr>
          <p:cNvCxnSpPr>
            <a:cxnSpLocks/>
            <a:stCxn id="27" idx="6"/>
          </p:cNvCxnSpPr>
          <p:nvPr/>
        </p:nvCxnSpPr>
        <p:spPr>
          <a:xfrm>
            <a:off x="2480767" y="5295559"/>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3380B54-830A-4349-B509-D4E9D48C29BA}"/>
              </a:ext>
            </a:extLst>
          </p:cNvPr>
          <p:cNvSpPr txBox="1"/>
          <p:nvPr/>
        </p:nvSpPr>
        <p:spPr>
          <a:xfrm>
            <a:off x="2861807" y="4893681"/>
            <a:ext cx="3880609" cy="461665"/>
          </a:xfrm>
          <a:prstGeom prst="rect">
            <a:avLst/>
          </a:prstGeom>
          <a:noFill/>
        </p:spPr>
        <p:txBody>
          <a:bodyPr wrap="square" rtlCol="0">
            <a:spAutoFit/>
          </a:bodyPr>
          <a:lstStyle/>
          <a:p>
            <a:r>
              <a:rPr lang="zh-CN" altLang="en-US" sz="2400" b="1" dirty="0">
                <a:solidFill>
                  <a:srgbClr val="B5B5B6"/>
                </a:solidFill>
              </a:rPr>
              <a:t>总结与展望</a:t>
            </a:r>
          </a:p>
        </p:txBody>
      </p:sp>
      <p:cxnSp>
        <p:nvCxnSpPr>
          <p:cNvPr id="31" name="直接连接符 30">
            <a:extLst>
              <a:ext uri="{FF2B5EF4-FFF2-40B4-BE49-F238E27FC236}">
                <a16:creationId xmlns:a16="http://schemas.microsoft.com/office/drawing/2014/main" id="{A21FD068-DAB8-42C6-B244-7F35BBC77BBE}"/>
              </a:ext>
            </a:extLst>
          </p:cNvPr>
          <p:cNvCxnSpPr>
            <a:cxnSpLocks/>
          </p:cNvCxnSpPr>
          <p:nvPr/>
        </p:nvCxnSpPr>
        <p:spPr>
          <a:xfrm>
            <a:off x="2480767" y="3342314"/>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418B37D-BE90-4791-9521-4F0ED3D403DF}"/>
              </a:ext>
            </a:extLst>
          </p:cNvPr>
          <p:cNvSpPr txBox="1"/>
          <p:nvPr/>
        </p:nvSpPr>
        <p:spPr>
          <a:xfrm>
            <a:off x="2493155" y="2972123"/>
            <a:ext cx="4657454" cy="369332"/>
          </a:xfrm>
          <a:prstGeom prst="rect">
            <a:avLst/>
          </a:prstGeom>
          <a:noFill/>
        </p:spPr>
        <p:txBody>
          <a:bodyPr wrap="square" rtlCol="0">
            <a:spAutoFit/>
          </a:bodyPr>
          <a:lstStyle/>
          <a:p>
            <a:r>
              <a:rPr lang="zh-CN" altLang="en-US" b="1" dirty="0">
                <a:solidFill>
                  <a:srgbClr val="B5B5B6"/>
                </a:solidFill>
              </a:rPr>
              <a:t>一般网络控制系统的控制</a:t>
            </a:r>
            <a:r>
              <a:rPr lang="en-US" altLang="zh-CN" b="1" dirty="0">
                <a:solidFill>
                  <a:srgbClr val="B5B5B6"/>
                </a:solidFill>
              </a:rPr>
              <a:t>-</a:t>
            </a:r>
            <a:r>
              <a:rPr lang="zh-CN" altLang="en-US" b="1" dirty="0">
                <a:solidFill>
                  <a:srgbClr val="B5B5B6"/>
                </a:solidFill>
              </a:rPr>
              <a:t>传输联合性能分析</a:t>
            </a:r>
          </a:p>
        </p:txBody>
      </p:sp>
      <p:cxnSp>
        <p:nvCxnSpPr>
          <p:cNvPr id="33" name="直接连接符 32">
            <a:extLst>
              <a:ext uri="{FF2B5EF4-FFF2-40B4-BE49-F238E27FC236}">
                <a16:creationId xmlns:a16="http://schemas.microsoft.com/office/drawing/2014/main" id="{16BBF068-29A7-432E-A3B2-8204339D6916}"/>
              </a:ext>
            </a:extLst>
          </p:cNvPr>
          <p:cNvCxnSpPr>
            <a:cxnSpLocks/>
          </p:cNvCxnSpPr>
          <p:nvPr/>
        </p:nvCxnSpPr>
        <p:spPr>
          <a:xfrm>
            <a:off x="2480767" y="3963428"/>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A42E4B5-F632-48D0-AA20-CFBA09B38737}"/>
              </a:ext>
            </a:extLst>
          </p:cNvPr>
          <p:cNvSpPr txBox="1"/>
          <p:nvPr/>
        </p:nvSpPr>
        <p:spPr>
          <a:xfrm>
            <a:off x="2480767" y="3588504"/>
            <a:ext cx="4768432" cy="369332"/>
          </a:xfrm>
          <a:prstGeom prst="rect">
            <a:avLst/>
          </a:prstGeom>
          <a:noFill/>
        </p:spPr>
        <p:txBody>
          <a:bodyPr wrap="square" rtlCol="0">
            <a:spAutoFit/>
          </a:bodyPr>
          <a:lstStyle/>
          <a:p>
            <a:r>
              <a:rPr lang="zh-CN" altLang="en-US" b="1" dirty="0"/>
              <a:t>离散顺序系统的卡尔曼滤波与节能设计分析</a:t>
            </a:r>
          </a:p>
        </p:txBody>
      </p:sp>
      <p:cxnSp>
        <p:nvCxnSpPr>
          <p:cNvPr id="35" name="直接连接符 34">
            <a:extLst>
              <a:ext uri="{FF2B5EF4-FFF2-40B4-BE49-F238E27FC236}">
                <a16:creationId xmlns:a16="http://schemas.microsoft.com/office/drawing/2014/main" id="{E4951596-CD1E-4FE1-AD8D-03A57D8B659E}"/>
              </a:ext>
            </a:extLst>
          </p:cNvPr>
          <p:cNvCxnSpPr>
            <a:cxnSpLocks/>
          </p:cNvCxnSpPr>
          <p:nvPr/>
        </p:nvCxnSpPr>
        <p:spPr>
          <a:xfrm>
            <a:off x="2480767" y="4550246"/>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9A4D73-86BB-46CA-81EE-88CBB3AD8054}"/>
              </a:ext>
            </a:extLst>
          </p:cNvPr>
          <p:cNvSpPr txBox="1"/>
          <p:nvPr/>
        </p:nvSpPr>
        <p:spPr>
          <a:xfrm>
            <a:off x="2480767" y="4179272"/>
            <a:ext cx="5009180" cy="369332"/>
          </a:xfrm>
          <a:prstGeom prst="rect">
            <a:avLst/>
          </a:prstGeom>
          <a:noFill/>
        </p:spPr>
        <p:txBody>
          <a:bodyPr wrap="square" rtlCol="0">
            <a:spAutoFit/>
          </a:bodyPr>
          <a:lstStyle/>
          <a:p>
            <a:r>
              <a:rPr lang="zh-CN" altLang="en-US" b="1" dirty="0">
                <a:solidFill>
                  <a:srgbClr val="B5B5B6"/>
                </a:solidFill>
              </a:rPr>
              <a:t>工业复杂干扰环境的分类与控制</a:t>
            </a:r>
            <a:r>
              <a:rPr lang="en-US" altLang="zh-CN" b="1" dirty="0">
                <a:solidFill>
                  <a:srgbClr val="B5B5B6"/>
                </a:solidFill>
              </a:rPr>
              <a:t>-</a:t>
            </a:r>
            <a:r>
              <a:rPr lang="zh-CN" altLang="en-US" b="1" dirty="0">
                <a:solidFill>
                  <a:srgbClr val="B5B5B6"/>
                </a:solidFill>
              </a:rPr>
              <a:t>传输性能分析</a:t>
            </a:r>
          </a:p>
        </p:txBody>
      </p:sp>
    </p:spTree>
    <p:extLst>
      <p:ext uri="{BB962C8B-B14F-4D97-AF65-F5344CB8AC3E}">
        <p14:creationId xmlns:p14="http://schemas.microsoft.com/office/powerpoint/2010/main" val="308935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4025" y="877942"/>
            <a:ext cx="8372163" cy="576000"/>
          </a:xfrm>
        </p:spPr>
        <p:txBody>
          <a:bodyPr>
            <a:normAutofit fontScale="90000"/>
          </a:bodyPr>
          <a:lstStyle/>
          <a:p>
            <a:r>
              <a:rPr lang="zh-CN" altLang="en-US" dirty="0"/>
              <a:t>研究内容二 离散顺序系统的分布式卡尔曼滤波与控制</a:t>
            </a:r>
            <a:r>
              <a:rPr lang="en-US" altLang="zh-CN" dirty="0"/>
              <a:t>-</a:t>
            </a:r>
            <a:r>
              <a:rPr lang="zh-CN" altLang="en-US" dirty="0"/>
              <a:t>传输性能分析</a:t>
            </a:r>
            <a:r>
              <a:rPr lang="en-US" altLang="zh-CN" dirty="0"/>
              <a:t>——</a:t>
            </a:r>
            <a:r>
              <a:rPr lang="zh-CN" altLang="en-US" dirty="0"/>
              <a:t>研究背景</a:t>
            </a:r>
          </a:p>
        </p:txBody>
      </p:sp>
      <p:sp>
        <p:nvSpPr>
          <p:cNvPr id="13" name="内容占位符 3">
            <a:extLst>
              <a:ext uri="{FF2B5EF4-FFF2-40B4-BE49-F238E27FC236}">
                <a16:creationId xmlns:a16="http://schemas.microsoft.com/office/drawing/2014/main" id="{2925F72F-523C-4EE5-A910-8247CA03FBA4}"/>
              </a:ext>
            </a:extLst>
          </p:cNvPr>
          <p:cNvSpPr txBox="1">
            <a:spLocks/>
          </p:cNvSpPr>
          <p:nvPr/>
        </p:nvSpPr>
        <p:spPr>
          <a:xfrm>
            <a:off x="513342" y="1609261"/>
            <a:ext cx="8117315" cy="12447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mn-ea"/>
              </a:rPr>
              <a:t>传送锟道广泛应用于钢铁厂、汽车制造等多类离散工业场景内，以钢铁企业出炉传送锟道为例</a:t>
            </a:r>
            <a:endParaRPr lang="en-US" altLang="zh-CN" dirty="0">
              <a:latin typeface="+mn-ea"/>
            </a:endParaRPr>
          </a:p>
        </p:txBody>
      </p:sp>
      <p:pic>
        <p:nvPicPr>
          <p:cNvPr id="14" name="图片 13">
            <a:extLst>
              <a:ext uri="{FF2B5EF4-FFF2-40B4-BE49-F238E27FC236}">
                <a16:creationId xmlns:a16="http://schemas.microsoft.com/office/drawing/2014/main" id="{2538B6C3-E2E1-4295-A46D-B1EEEFCF3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927" y="2721364"/>
            <a:ext cx="2140435" cy="2853912"/>
          </a:xfrm>
          <a:prstGeom prst="rect">
            <a:avLst/>
          </a:prstGeom>
        </p:spPr>
      </p:pic>
      <p:pic>
        <p:nvPicPr>
          <p:cNvPr id="15" name="图片 14">
            <a:extLst>
              <a:ext uri="{FF2B5EF4-FFF2-40B4-BE49-F238E27FC236}">
                <a16:creationId xmlns:a16="http://schemas.microsoft.com/office/drawing/2014/main" id="{232B3A46-77D0-4B82-B3AA-3FC09D1B96FB}"/>
              </a:ext>
            </a:extLst>
          </p:cNvPr>
          <p:cNvPicPr>
            <a:picLocks noChangeAspect="1"/>
          </p:cNvPicPr>
          <p:nvPr/>
        </p:nvPicPr>
        <p:blipFill>
          <a:blip r:embed="rId4"/>
          <a:stretch>
            <a:fillRect/>
          </a:stretch>
        </p:blipFill>
        <p:spPr>
          <a:xfrm>
            <a:off x="2964947" y="2842469"/>
            <a:ext cx="3699532" cy="2732807"/>
          </a:xfrm>
          <a:prstGeom prst="rect">
            <a:avLst/>
          </a:prstGeom>
        </p:spPr>
      </p:pic>
      <p:sp>
        <p:nvSpPr>
          <p:cNvPr id="16" name="文本框 15">
            <a:extLst>
              <a:ext uri="{FF2B5EF4-FFF2-40B4-BE49-F238E27FC236}">
                <a16:creationId xmlns:a16="http://schemas.microsoft.com/office/drawing/2014/main" id="{81761F6D-42C8-48F5-9D46-BC1505632760}"/>
              </a:ext>
            </a:extLst>
          </p:cNvPr>
          <p:cNvSpPr txBox="1"/>
          <p:nvPr/>
        </p:nvSpPr>
        <p:spPr>
          <a:xfrm>
            <a:off x="127535" y="5640323"/>
            <a:ext cx="3025187" cy="369332"/>
          </a:xfrm>
          <a:prstGeom prst="rect">
            <a:avLst/>
          </a:prstGeom>
          <a:noFill/>
        </p:spPr>
        <p:txBody>
          <a:bodyPr wrap="none" rtlCol="0">
            <a:spAutoFit/>
          </a:bodyPr>
          <a:lstStyle/>
          <a:p>
            <a:r>
              <a:rPr lang="zh-CN" altLang="en-US" b="1" dirty="0"/>
              <a:t>图</a:t>
            </a:r>
            <a:r>
              <a:rPr lang="en-US" altLang="zh-CN" b="1" dirty="0"/>
              <a:t>11 </a:t>
            </a:r>
            <a:r>
              <a:rPr lang="zh-CN" altLang="en-US" b="1" dirty="0"/>
              <a:t>传统出炉传送锟现场图</a:t>
            </a:r>
          </a:p>
        </p:txBody>
      </p:sp>
      <p:sp>
        <p:nvSpPr>
          <p:cNvPr id="17" name="文本框 16">
            <a:extLst>
              <a:ext uri="{FF2B5EF4-FFF2-40B4-BE49-F238E27FC236}">
                <a16:creationId xmlns:a16="http://schemas.microsoft.com/office/drawing/2014/main" id="{D94E7524-D114-49BC-AC06-B8F41BA079F2}"/>
              </a:ext>
            </a:extLst>
          </p:cNvPr>
          <p:cNvSpPr txBox="1"/>
          <p:nvPr/>
        </p:nvSpPr>
        <p:spPr>
          <a:xfrm>
            <a:off x="3450492" y="5640323"/>
            <a:ext cx="3033435" cy="369332"/>
          </a:xfrm>
          <a:prstGeom prst="rect">
            <a:avLst/>
          </a:prstGeom>
          <a:noFill/>
        </p:spPr>
        <p:txBody>
          <a:bodyPr wrap="square" rtlCol="0">
            <a:spAutoFit/>
          </a:bodyPr>
          <a:lstStyle/>
          <a:p>
            <a:r>
              <a:rPr lang="zh-CN" altLang="en-US" b="1" dirty="0"/>
              <a:t>图</a:t>
            </a:r>
            <a:r>
              <a:rPr lang="en-US" altLang="zh-CN" b="1" dirty="0"/>
              <a:t>12 </a:t>
            </a:r>
            <a:r>
              <a:rPr lang="zh-CN" altLang="en-US" b="1" dirty="0"/>
              <a:t>传统出炉传送锟系统图</a:t>
            </a:r>
          </a:p>
        </p:txBody>
      </p:sp>
      <p:sp>
        <p:nvSpPr>
          <p:cNvPr id="18" name="文本框 17">
            <a:extLst>
              <a:ext uri="{FF2B5EF4-FFF2-40B4-BE49-F238E27FC236}">
                <a16:creationId xmlns:a16="http://schemas.microsoft.com/office/drawing/2014/main" id="{E5791E58-A5F4-47A0-93B2-94F19566ABD7}"/>
              </a:ext>
            </a:extLst>
          </p:cNvPr>
          <p:cNvSpPr txBox="1"/>
          <p:nvPr/>
        </p:nvSpPr>
        <p:spPr>
          <a:xfrm>
            <a:off x="6664479" y="2876754"/>
            <a:ext cx="2570480" cy="2543132"/>
          </a:xfrm>
          <a:prstGeom prst="rect">
            <a:avLst/>
          </a:prstGeom>
          <a:noFill/>
        </p:spPr>
        <p:txBody>
          <a:bodyPr wrap="square" rtlCol="0">
            <a:spAutoFit/>
          </a:bodyPr>
          <a:lstStyle/>
          <a:p>
            <a:pPr>
              <a:lnSpc>
                <a:spcPct val="150000"/>
              </a:lnSpc>
            </a:pPr>
            <a:r>
              <a:rPr lang="en-US" altLang="zh-CN" dirty="0"/>
              <a:t>1</a:t>
            </a:r>
            <a:r>
              <a:rPr lang="zh-CN" altLang="en-US" dirty="0"/>
              <a:t>、锟道速度远大于轧机速度产生</a:t>
            </a:r>
            <a:r>
              <a:rPr lang="zh-CN" altLang="en-US" b="1" dirty="0"/>
              <a:t>咬头不好</a:t>
            </a:r>
            <a:r>
              <a:rPr lang="zh-CN" altLang="en-US" dirty="0"/>
              <a:t>、</a:t>
            </a:r>
            <a:r>
              <a:rPr lang="zh-CN" altLang="en-US" b="1" dirty="0"/>
              <a:t>弹钢</a:t>
            </a:r>
            <a:r>
              <a:rPr lang="zh-CN" altLang="en-US" dirty="0"/>
              <a:t>等问题。</a:t>
            </a:r>
            <a:endParaRPr lang="en-US" altLang="zh-CN" dirty="0"/>
          </a:p>
          <a:p>
            <a:pPr>
              <a:lnSpc>
                <a:spcPct val="150000"/>
              </a:lnSpc>
            </a:pPr>
            <a:r>
              <a:rPr lang="en-US" altLang="zh-CN" dirty="0"/>
              <a:t>2</a:t>
            </a:r>
            <a:r>
              <a:rPr lang="zh-CN" altLang="en-US" dirty="0"/>
              <a:t>、所有传送锟电机总是高速运行，产生</a:t>
            </a:r>
            <a:r>
              <a:rPr lang="zh-CN" altLang="en-US" b="1" dirty="0"/>
              <a:t>资源浪费。</a:t>
            </a:r>
          </a:p>
        </p:txBody>
      </p:sp>
    </p:spTree>
    <p:extLst>
      <p:ext uri="{BB962C8B-B14F-4D97-AF65-F5344CB8AC3E}">
        <p14:creationId xmlns:p14="http://schemas.microsoft.com/office/powerpoint/2010/main" val="1321079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marL="0" indent="0">
              <a:lnSpc>
                <a:spcPct val="150000"/>
              </a:lnSpc>
              <a:buNone/>
            </a:pPr>
            <a:r>
              <a:rPr lang="zh-CN" altLang="en-US" sz="1800" dirty="0">
                <a:latin typeface="+mn-ea"/>
              </a:rPr>
              <a:t>刘祝山等的研究发现，通过降低</a:t>
            </a:r>
            <a:r>
              <a:rPr lang="en-US" altLang="zh-CN" sz="1800" dirty="0">
                <a:latin typeface="+mn-ea"/>
              </a:rPr>
              <a:t>1-9</a:t>
            </a:r>
            <a:r>
              <a:rPr lang="zh-CN" altLang="en-US" sz="1800" dirty="0">
                <a:latin typeface="+mn-ea"/>
              </a:rPr>
              <a:t>号过渡锟道的速度，即将功率调整为：</a:t>
            </a:r>
            <a:r>
              <a:rPr lang="en-US" altLang="zh-CN" sz="1800" dirty="0">
                <a:latin typeface="+mn-ea"/>
              </a:rPr>
              <a:t>3.2kw    1.2kw</a:t>
            </a:r>
            <a:r>
              <a:rPr lang="zh-CN" altLang="en-US" sz="1800" dirty="0">
                <a:latin typeface="+mn-ea"/>
              </a:rPr>
              <a:t>。则对于</a:t>
            </a:r>
            <a:r>
              <a:rPr lang="zh-CN" altLang="zh-CN" sz="1800" dirty="0">
                <a:latin typeface="+mn-ea"/>
              </a:rPr>
              <a:t>每天工作</a:t>
            </a:r>
            <a:r>
              <a:rPr lang="en-US" altLang="zh-CN" sz="1800" b="1" dirty="0">
                <a:latin typeface="+mn-ea"/>
              </a:rPr>
              <a:t>20</a:t>
            </a:r>
            <a:r>
              <a:rPr lang="zh-CN" altLang="zh-CN" sz="1800" dirty="0">
                <a:latin typeface="+mn-ea"/>
              </a:rPr>
              <a:t>小时</a:t>
            </a:r>
            <a:r>
              <a:rPr lang="zh-CN" altLang="en-US" sz="1800" dirty="0">
                <a:latin typeface="+mn-ea"/>
              </a:rPr>
              <a:t>，</a:t>
            </a:r>
            <a:r>
              <a:rPr lang="zh-CN" altLang="zh-CN" sz="1800" dirty="0">
                <a:latin typeface="+mn-ea"/>
              </a:rPr>
              <a:t>每月工作</a:t>
            </a:r>
            <a:r>
              <a:rPr lang="en-US" altLang="zh-CN" sz="1800" b="1" dirty="0">
                <a:latin typeface="+mn-ea"/>
              </a:rPr>
              <a:t>26</a:t>
            </a:r>
            <a:r>
              <a:rPr lang="zh-CN" altLang="zh-CN" sz="1800" dirty="0">
                <a:latin typeface="+mn-ea"/>
              </a:rPr>
              <a:t>天</a:t>
            </a:r>
            <a:r>
              <a:rPr lang="zh-CN" altLang="en-US" sz="1800" dirty="0">
                <a:latin typeface="+mn-ea"/>
              </a:rPr>
              <a:t>，</a:t>
            </a:r>
            <a:r>
              <a:rPr lang="zh-CN" altLang="zh-CN" sz="1800" dirty="0">
                <a:latin typeface="+mn-ea"/>
              </a:rPr>
              <a:t>一年工作</a:t>
            </a:r>
            <a:r>
              <a:rPr lang="en-US" altLang="zh-CN" sz="1800" b="1" dirty="0">
                <a:latin typeface="+mn-ea"/>
              </a:rPr>
              <a:t>12</a:t>
            </a:r>
            <a:r>
              <a:rPr lang="zh-CN" altLang="zh-CN" sz="1800" dirty="0">
                <a:latin typeface="+mn-ea"/>
              </a:rPr>
              <a:t>个月</a:t>
            </a:r>
            <a:r>
              <a:rPr lang="zh-CN" altLang="en-US" sz="1800" dirty="0">
                <a:latin typeface="+mn-ea"/>
              </a:rPr>
              <a:t>的工厂，当</a:t>
            </a:r>
            <a:r>
              <a:rPr lang="zh-CN" altLang="zh-CN" sz="1800" dirty="0">
                <a:latin typeface="+mn-ea"/>
              </a:rPr>
              <a:t>工业用电</a:t>
            </a:r>
            <a:r>
              <a:rPr lang="zh-CN" altLang="en-US" sz="1800" dirty="0">
                <a:latin typeface="+mn-ea"/>
              </a:rPr>
              <a:t>为</a:t>
            </a:r>
            <a:r>
              <a:rPr lang="en-US" altLang="zh-CN" sz="1800" b="1" dirty="0">
                <a:latin typeface="+mn-ea"/>
              </a:rPr>
              <a:t>0.61</a:t>
            </a:r>
            <a:r>
              <a:rPr lang="zh-CN" altLang="zh-CN" sz="1800" dirty="0">
                <a:latin typeface="+mn-ea"/>
              </a:rPr>
              <a:t>元</a:t>
            </a:r>
            <a:r>
              <a:rPr lang="en-US" altLang="zh-CN" sz="1800" dirty="0">
                <a:latin typeface="+mn-ea"/>
              </a:rPr>
              <a:t>/ </a:t>
            </a:r>
            <a:r>
              <a:rPr lang="zh-CN" altLang="zh-CN" sz="1800" dirty="0">
                <a:latin typeface="+mn-ea"/>
              </a:rPr>
              <a:t>度</a:t>
            </a:r>
            <a:r>
              <a:rPr lang="zh-CN" altLang="en-US" sz="1800" dirty="0">
                <a:latin typeface="+mn-ea"/>
              </a:rPr>
              <a:t>时，</a:t>
            </a:r>
            <a:r>
              <a:rPr lang="zh-CN" altLang="zh-CN" sz="1800" dirty="0">
                <a:latin typeface="+mn-ea"/>
              </a:rPr>
              <a:t>全年共可节省用电费</a:t>
            </a:r>
            <a:r>
              <a:rPr lang="en-US" altLang="zh-CN" sz="1800" b="1" dirty="0">
                <a:solidFill>
                  <a:srgbClr val="FF0000"/>
                </a:solidFill>
                <a:latin typeface="+mn-ea"/>
              </a:rPr>
              <a:t>68515.2</a:t>
            </a:r>
            <a:r>
              <a:rPr lang="zh-CN" altLang="zh-CN" sz="1800" dirty="0">
                <a:latin typeface="+mn-ea"/>
              </a:rPr>
              <a:t>元</a:t>
            </a:r>
            <a:r>
              <a:rPr lang="zh-CN" altLang="en-US" sz="1800" dirty="0">
                <a:latin typeface="+mn-ea"/>
              </a:rPr>
              <a:t>。</a:t>
            </a:r>
            <a:endParaRPr lang="en-US" altLang="zh-CN" sz="1800" dirty="0">
              <a:latin typeface="+mn-ea"/>
            </a:endParaRPr>
          </a:p>
        </p:txBody>
      </p:sp>
      <p:sp>
        <p:nvSpPr>
          <p:cNvPr id="12" name="标题 2">
            <a:extLst>
              <a:ext uri="{FF2B5EF4-FFF2-40B4-BE49-F238E27FC236}">
                <a16:creationId xmlns:a16="http://schemas.microsoft.com/office/drawing/2014/main" id="{612752D8-53CE-4904-BB96-E5516B0C93C5}"/>
              </a:ext>
            </a:extLst>
          </p:cNvPr>
          <p:cNvSpPr>
            <a:spLocks noGrp="1"/>
          </p:cNvSpPr>
          <p:nvPr>
            <p:ph type="title"/>
          </p:nvPr>
        </p:nvSpPr>
        <p:spPr>
          <a:xfrm>
            <a:off x="494025" y="877942"/>
            <a:ext cx="8372163" cy="576000"/>
          </a:xfrm>
        </p:spPr>
        <p:txBody>
          <a:bodyPr>
            <a:normAutofit fontScale="90000"/>
          </a:bodyPr>
          <a:lstStyle/>
          <a:p>
            <a:r>
              <a:rPr lang="zh-CN" altLang="en-US" dirty="0"/>
              <a:t>研究内容二 离散顺序系统的分布式卡尔曼滤波与控制</a:t>
            </a:r>
            <a:r>
              <a:rPr lang="en-US" altLang="zh-CN" dirty="0"/>
              <a:t>-</a:t>
            </a:r>
            <a:r>
              <a:rPr lang="zh-CN" altLang="en-US" dirty="0"/>
              <a:t>传输性能分析</a:t>
            </a:r>
            <a:r>
              <a:rPr lang="en-US" altLang="zh-CN" dirty="0"/>
              <a:t>——</a:t>
            </a:r>
            <a:r>
              <a:rPr lang="zh-CN" altLang="en-US" dirty="0"/>
              <a:t>研究背景</a:t>
            </a:r>
          </a:p>
        </p:txBody>
      </p:sp>
      <p:cxnSp>
        <p:nvCxnSpPr>
          <p:cNvPr id="14" name="直接箭头连接符 13">
            <a:extLst>
              <a:ext uri="{FF2B5EF4-FFF2-40B4-BE49-F238E27FC236}">
                <a16:creationId xmlns:a16="http://schemas.microsoft.com/office/drawing/2014/main" id="{1DF0CF92-E31B-4D29-941E-E18A5EF8E889}"/>
              </a:ext>
            </a:extLst>
          </p:cNvPr>
          <p:cNvCxnSpPr/>
          <p:nvPr/>
        </p:nvCxnSpPr>
        <p:spPr>
          <a:xfrm>
            <a:off x="7888080" y="1849681"/>
            <a:ext cx="186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EC658B44-D333-4866-BCCD-401643607680}"/>
              </a:ext>
            </a:extLst>
          </p:cNvPr>
          <p:cNvSpPr/>
          <p:nvPr/>
        </p:nvSpPr>
        <p:spPr>
          <a:xfrm>
            <a:off x="601916" y="6393087"/>
            <a:ext cx="7543800" cy="338554"/>
          </a:xfrm>
          <a:prstGeom prst="rect">
            <a:avLst/>
          </a:prstGeom>
        </p:spPr>
        <p:txBody>
          <a:bodyPr wrap="square">
            <a:spAutoFit/>
          </a:bodyPr>
          <a:lstStyle/>
          <a:p>
            <a:r>
              <a:rPr lang="en-US" altLang="zh-CN" sz="1600" dirty="0">
                <a:solidFill>
                  <a:srgbClr val="000000"/>
                </a:solidFill>
                <a:latin typeface="+mn-ea"/>
              </a:rPr>
              <a:t> </a:t>
            </a:r>
            <a:r>
              <a:rPr lang="zh-CN" altLang="en-US" sz="1600" dirty="0">
                <a:solidFill>
                  <a:srgbClr val="000000"/>
                </a:solidFill>
                <a:latin typeface="+mn-ea"/>
              </a:rPr>
              <a:t>刘祝山</a:t>
            </a:r>
            <a:r>
              <a:rPr lang="en-US" altLang="zh-CN" sz="1600" dirty="0">
                <a:solidFill>
                  <a:srgbClr val="000000"/>
                </a:solidFill>
                <a:latin typeface="+mn-ea"/>
              </a:rPr>
              <a:t>, </a:t>
            </a:r>
            <a:r>
              <a:rPr lang="zh-CN" altLang="en-US" sz="1600" dirty="0">
                <a:solidFill>
                  <a:srgbClr val="000000"/>
                </a:solidFill>
                <a:latin typeface="+mn-ea"/>
              </a:rPr>
              <a:t>王坤</a:t>
            </a:r>
            <a:r>
              <a:rPr lang="en-US" altLang="zh-CN" sz="1600" dirty="0">
                <a:solidFill>
                  <a:srgbClr val="000000"/>
                </a:solidFill>
                <a:latin typeface="+mn-ea"/>
              </a:rPr>
              <a:t>, </a:t>
            </a:r>
            <a:r>
              <a:rPr lang="zh-CN" altLang="en-US" sz="1600" dirty="0">
                <a:solidFill>
                  <a:srgbClr val="000000"/>
                </a:solidFill>
                <a:latin typeface="+mn-ea"/>
              </a:rPr>
              <a:t>裴娟</a:t>
            </a:r>
            <a:r>
              <a:rPr lang="en-US" altLang="zh-CN" sz="1600" dirty="0">
                <a:solidFill>
                  <a:srgbClr val="000000"/>
                </a:solidFill>
                <a:latin typeface="+mn-ea"/>
              </a:rPr>
              <a:t>. </a:t>
            </a:r>
            <a:r>
              <a:rPr lang="zh-CN" altLang="en-US" sz="1600" dirty="0">
                <a:solidFill>
                  <a:srgbClr val="000000"/>
                </a:solidFill>
                <a:latin typeface="+mn-ea"/>
              </a:rPr>
              <a:t>张钢出炉辊道节能改造</a:t>
            </a:r>
            <a:r>
              <a:rPr lang="en-US" altLang="zh-CN" sz="1600" dirty="0">
                <a:solidFill>
                  <a:srgbClr val="000000"/>
                </a:solidFill>
                <a:latin typeface="+mn-ea"/>
              </a:rPr>
              <a:t>[J]. </a:t>
            </a:r>
            <a:r>
              <a:rPr lang="zh-CN" altLang="en-US" sz="1600" dirty="0">
                <a:solidFill>
                  <a:srgbClr val="000000"/>
                </a:solidFill>
                <a:latin typeface="+mn-ea"/>
              </a:rPr>
              <a:t>电子制作</a:t>
            </a:r>
            <a:r>
              <a:rPr lang="en-US" altLang="zh-CN" sz="1600" dirty="0">
                <a:solidFill>
                  <a:srgbClr val="000000"/>
                </a:solidFill>
                <a:latin typeface="+mn-ea"/>
              </a:rPr>
              <a:t>, 2015(14):72-73.</a:t>
            </a:r>
            <a:endParaRPr lang="zh-CN" altLang="en-US" sz="1600" dirty="0">
              <a:latin typeface="+mn-ea"/>
            </a:endParaRPr>
          </a:p>
        </p:txBody>
      </p:sp>
      <p:pic>
        <p:nvPicPr>
          <p:cNvPr id="9" name="图片 8">
            <a:extLst>
              <a:ext uri="{FF2B5EF4-FFF2-40B4-BE49-F238E27FC236}">
                <a16:creationId xmlns:a16="http://schemas.microsoft.com/office/drawing/2014/main" id="{8DCAF099-1A35-4C28-8944-B5B84A0C3137}"/>
              </a:ext>
            </a:extLst>
          </p:cNvPr>
          <p:cNvPicPr>
            <a:picLocks noChangeAspect="1"/>
          </p:cNvPicPr>
          <p:nvPr/>
        </p:nvPicPr>
        <p:blipFill>
          <a:blip r:embed="rId3"/>
          <a:stretch>
            <a:fillRect/>
          </a:stretch>
        </p:blipFill>
        <p:spPr>
          <a:xfrm>
            <a:off x="2002046" y="2908810"/>
            <a:ext cx="5577455" cy="3139953"/>
          </a:xfrm>
          <a:prstGeom prst="rect">
            <a:avLst/>
          </a:prstGeom>
        </p:spPr>
      </p:pic>
      <p:sp>
        <p:nvSpPr>
          <p:cNvPr id="11" name="矩形 10">
            <a:extLst>
              <a:ext uri="{FF2B5EF4-FFF2-40B4-BE49-F238E27FC236}">
                <a16:creationId xmlns:a16="http://schemas.microsoft.com/office/drawing/2014/main" id="{38E3210C-52D8-4111-BC84-4E4829B7B674}"/>
              </a:ext>
            </a:extLst>
          </p:cNvPr>
          <p:cNvSpPr/>
          <p:nvPr/>
        </p:nvSpPr>
        <p:spPr>
          <a:xfrm>
            <a:off x="3698642" y="5224353"/>
            <a:ext cx="1734596" cy="4002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22C197B-C29B-4665-8C82-11189934FDF5}"/>
              </a:ext>
            </a:extLst>
          </p:cNvPr>
          <p:cNvSpPr txBox="1"/>
          <p:nvPr/>
        </p:nvSpPr>
        <p:spPr>
          <a:xfrm>
            <a:off x="2940731" y="6048763"/>
            <a:ext cx="3700087" cy="369332"/>
          </a:xfrm>
          <a:prstGeom prst="rect">
            <a:avLst/>
          </a:prstGeom>
          <a:noFill/>
        </p:spPr>
        <p:txBody>
          <a:bodyPr wrap="square" rtlCol="0">
            <a:spAutoFit/>
          </a:bodyPr>
          <a:lstStyle/>
          <a:p>
            <a:r>
              <a:rPr lang="zh-CN" altLang="en-US" b="1" dirty="0"/>
              <a:t>图</a:t>
            </a:r>
            <a:r>
              <a:rPr lang="en-US" altLang="zh-CN" b="1" dirty="0"/>
              <a:t>13 </a:t>
            </a:r>
            <a:r>
              <a:rPr lang="zh-CN" altLang="en-US" b="1" dirty="0"/>
              <a:t>改进后的出炉传送锟系统图</a:t>
            </a:r>
          </a:p>
        </p:txBody>
      </p:sp>
    </p:spTree>
    <p:extLst>
      <p:ext uri="{BB962C8B-B14F-4D97-AF65-F5344CB8AC3E}">
        <p14:creationId xmlns:p14="http://schemas.microsoft.com/office/powerpoint/2010/main" val="1195399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DA8DDF7-7728-47B7-8CC3-367DB2D49AF6}"/>
              </a:ext>
            </a:extLst>
          </p:cNvPr>
          <p:cNvPicPr>
            <a:picLocks noChangeAspect="1"/>
          </p:cNvPicPr>
          <p:nvPr/>
        </p:nvPicPr>
        <p:blipFill>
          <a:blip r:embed="rId3"/>
          <a:stretch>
            <a:fillRect/>
          </a:stretch>
        </p:blipFill>
        <p:spPr>
          <a:xfrm>
            <a:off x="355008" y="1582669"/>
            <a:ext cx="4108135" cy="909550"/>
          </a:xfrm>
          <a:prstGeom prst="rect">
            <a:avLst/>
          </a:prstGeom>
        </p:spPr>
      </p:pic>
      <p:pic>
        <p:nvPicPr>
          <p:cNvPr id="14" name="图片 13">
            <a:extLst>
              <a:ext uri="{FF2B5EF4-FFF2-40B4-BE49-F238E27FC236}">
                <a16:creationId xmlns:a16="http://schemas.microsoft.com/office/drawing/2014/main" id="{E670F691-F253-4093-8B60-391CF2DCB2B1}"/>
              </a:ext>
            </a:extLst>
          </p:cNvPr>
          <p:cNvPicPr>
            <a:picLocks noChangeAspect="1"/>
          </p:cNvPicPr>
          <p:nvPr/>
        </p:nvPicPr>
        <p:blipFill>
          <a:blip r:embed="rId4"/>
          <a:stretch>
            <a:fillRect/>
          </a:stretch>
        </p:blipFill>
        <p:spPr>
          <a:xfrm>
            <a:off x="3244452" y="2606480"/>
            <a:ext cx="5890436" cy="3466864"/>
          </a:xfrm>
          <a:prstGeom prst="rect">
            <a:avLst/>
          </a:prstGeom>
        </p:spPr>
      </p:pic>
      <p:sp>
        <p:nvSpPr>
          <p:cNvPr id="3" name="标题 2"/>
          <p:cNvSpPr>
            <a:spLocks noGrp="1"/>
          </p:cNvSpPr>
          <p:nvPr>
            <p:ph type="title"/>
          </p:nvPr>
        </p:nvSpPr>
        <p:spPr>
          <a:xfrm>
            <a:off x="494025" y="877942"/>
            <a:ext cx="8372163" cy="576000"/>
          </a:xfrm>
        </p:spPr>
        <p:txBody>
          <a:bodyPr>
            <a:normAutofit fontScale="90000"/>
          </a:bodyPr>
          <a:lstStyle/>
          <a:p>
            <a:r>
              <a:rPr lang="zh-CN" altLang="en-US" dirty="0"/>
              <a:t>研究内容二 离散顺序系统的分布式卡尔曼滤波与控制</a:t>
            </a:r>
            <a:r>
              <a:rPr lang="en-US" altLang="zh-CN" dirty="0"/>
              <a:t>-</a:t>
            </a:r>
            <a:r>
              <a:rPr lang="zh-CN" altLang="en-US" dirty="0"/>
              <a:t>传输性能分析</a:t>
            </a:r>
            <a:r>
              <a:rPr lang="en-US" altLang="zh-CN" dirty="0"/>
              <a:t>——</a:t>
            </a:r>
            <a:r>
              <a:rPr lang="zh-CN" altLang="en-US" dirty="0"/>
              <a:t>问题描述</a:t>
            </a:r>
          </a:p>
        </p:txBody>
      </p:sp>
      <p:sp>
        <p:nvSpPr>
          <p:cNvPr id="10" name="文本框 9">
            <a:extLst>
              <a:ext uri="{FF2B5EF4-FFF2-40B4-BE49-F238E27FC236}">
                <a16:creationId xmlns:a16="http://schemas.microsoft.com/office/drawing/2014/main" id="{7ADF7D69-D266-4CAC-BFA6-7566B7D051BD}"/>
              </a:ext>
            </a:extLst>
          </p:cNvPr>
          <p:cNvSpPr txBox="1"/>
          <p:nvPr/>
        </p:nvSpPr>
        <p:spPr>
          <a:xfrm>
            <a:off x="745049" y="2388702"/>
            <a:ext cx="3324949" cy="338554"/>
          </a:xfrm>
          <a:prstGeom prst="rect">
            <a:avLst/>
          </a:prstGeom>
          <a:noFill/>
        </p:spPr>
        <p:txBody>
          <a:bodyPr wrap="none" rtlCol="0">
            <a:spAutoFit/>
          </a:bodyPr>
          <a:lstStyle/>
          <a:p>
            <a:r>
              <a:rPr lang="zh-CN" altLang="en-US" sz="1600" b="1" dirty="0"/>
              <a:t>图</a:t>
            </a:r>
            <a:r>
              <a:rPr lang="en-US" altLang="zh-CN" sz="1600" b="1" dirty="0"/>
              <a:t>14 </a:t>
            </a:r>
            <a:r>
              <a:rPr lang="zh-CN" altLang="en-US" sz="1600" b="1" dirty="0"/>
              <a:t>传统的出炉传送锟速度示意图</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4629707" y="6187605"/>
            <a:ext cx="4439036" cy="369332"/>
          </a:xfrm>
          <a:prstGeom prst="rect">
            <a:avLst/>
          </a:prstGeom>
          <a:noFill/>
        </p:spPr>
        <p:txBody>
          <a:bodyPr wrap="none" rtlCol="0">
            <a:spAutoFit/>
          </a:bodyPr>
          <a:lstStyle/>
          <a:p>
            <a:r>
              <a:rPr lang="zh-CN" altLang="en-US" b="1" dirty="0"/>
              <a:t>图</a:t>
            </a:r>
            <a:r>
              <a:rPr lang="en-US" altLang="zh-CN" b="1" dirty="0"/>
              <a:t>15</a:t>
            </a:r>
            <a:r>
              <a:rPr lang="zh-CN" altLang="en-US" b="1" dirty="0"/>
              <a:t> 无线传输下的出炉传送锟调速示意图</a:t>
            </a:r>
          </a:p>
        </p:txBody>
      </p:sp>
      <p:sp>
        <p:nvSpPr>
          <p:cNvPr id="15" name="文本框 14">
            <a:extLst>
              <a:ext uri="{FF2B5EF4-FFF2-40B4-BE49-F238E27FC236}">
                <a16:creationId xmlns:a16="http://schemas.microsoft.com/office/drawing/2014/main" id="{49A7EA5B-54D6-4D4D-B538-2D1D943665A1}"/>
              </a:ext>
            </a:extLst>
          </p:cNvPr>
          <p:cNvSpPr txBox="1"/>
          <p:nvPr/>
        </p:nvSpPr>
        <p:spPr>
          <a:xfrm>
            <a:off x="5407831" y="1827352"/>
            <a:ext cx="3401153" cy="646331"/>
          </a:xfrm>
          <a:prstGeom prst="rect">
            <a:avLst/>
          </a:prstGeom>
          <a:noFill/>
        </p:spPr>
        <p:txBody>
          <a:bodyPr wrap="square" rtlCol="0">
            <a:spAutoFit/>
          </a:bodyPr>
          <a:lstStyle/>
          <a:p>
            <a:r>
              <a:rPr lang="zh-CN" altLang="en-US" b="1" dirty="0"/>
              <a:t>所有传送锟总是</a:t>
            </a:r>
            <a:r>
              <a:rPr lang="zh-CN" altLang="en-US" b="1" dirty="0">
                <a:solidFill>
                  <a:srgbClr val="EE7C31"/>
                </a:solidFill>
              </a:rPr>
              <a:t>高速运行</a:t>
            </a:r>
            <a:r>
              <a:rPr lang="zh-CN" altLang="en-US" b="1" dirty="0"/>
              <a:t>的传送锟道系统</a:t>
            </a:r>
          </a:p>
        </p:txBody>
      </p:sp>
      <p:sp>
        <p:nvSpPr>
          <p:cNvPr id="16" name="箭头: 右 15">
            <a:extLst>
              <a:ext uri="{FF2B5EF4-FFF2-40B4-BE49-F238E27FC236}">
                <a16:creationId xmlns:a16="http://schemas.microsoft.com/office/drawing/2014/main" id="{5320568D-9C18-438F-B279-B835F01FE752}"/>
              </a:ext>
            </a:extLst>
          </p:cNvPr>
          <p:cNvSpPr/>
          <p:nvPr/>
        </p:nvSpPr>
        <p:spPr>
          <a:xfrm flipH="1">
            <a:off x="4888796" y="1963423"/>
            <a:ext cx="419953" cy="20077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CF1A269-F7BA-4539-918F-5E2DDDF79CC2}"/>
              </a:ext>
            </a:extLst>
          </p:cNvPr>
          <p:cNvSpPr txBox="1"/>
          <p:nvPr/>
        </p:nvSpPr>
        <p:spPr>
          <a:xfrm>
            <a:off x="52363" y="2789760"/>
            <a:ext cx="3475581" cy="4019562"/>
          </a:xfrm>
          <a:prstGeom prst="rect">
            <a:avLst/>
          </a:prstGeom>
          <a:noFill/>
        </p:spPr>
        <p:txBody>
          <a:bodyPr wrap="square" rtlCol="0">
            <a:spAutoFit/>
          </a:bodyPr>
          <a:lstStyle/>
          <a:p>
            <a:pPr marL="285750" indent="-285750">
              <a:lnSpc>
                <a:spcPts val="2200"/>
              </a:lnSpc>
              <a:buFont typeface="Arial" panose="020B0604020202020204" pitchFamily="34" charset="0"/>
              <a:buChar char="•"/>
            </a:pPr>
            <a:r>
              <a:rPr lang="zh-CN" altLang="en-US" sz="1400" b="1" dirty="0">
                <a:solidFill>
                  <a:srgbClr val="3498DB"/>
                </a:solidFill>
              </a:rPr>
              <a:t>钢板离开</a:t>
            </a:r>
            <a:r>
              <a:rPr lang="en-US" altLang="zh-CN" sz="1400" b="1" dirty="0">
                <a:solidFill>
                  <a:srgbClr val="3498DB"/>
                </a:solidFill>
              </a:rPr>
              <a:t>1#</a:t>
            </a:r>
            <a:r>
              <a:rPr lang="zh-CN" altLang="en-US" sz="1400" b="1" dirty="0"/>
              <a:t>，速度已降至最低，等待下一次唤醒信号；传感器为睡眠状态；</a:t>
            </a:r>
            <a:endParaRPr lang="en-US" altLang="zh-CN" sz="1400" b="1" dirty="0"/>
          </a:p>
          <a:p>
            <a:pPr marL="285750" indent="-285750">
              <a:lnSpc>
                <a:spcPts val="2200"/>
              </a:lnSpc>
              <a:buFont typeface="Arial" panose="020B0604020202020204" pitchFamily="34" charset="0"/>
              <a:buChar char="•"/>
            </a:pPr>
            <a:r>
              <a:rPr lang="zh-CN" altLang="en-US" sz="1400" b="1" dirty="0">
                <a:solidFill>
                  <a:srgbClr val="83B3E3"/>
                </a:solidFill>
              </a:rPr>
              <a:t>钢板离开</a:t>
            </a:r>
            <a:r>
              <a:rPr lang="en-US" altLang="zh-CN" sz="1400" b="1" dirty="0">
                <a:solidFill>
                  <a:srgbClr val="83B3E3"/>
                </a:solidFill>
              </a:rPr>
              <a:t>2#</a:t>
            </a:r>
            <a:r>
              <a:rPr lang="zh-CN" altLang="en-US" sz="1400" b="1" dirty="0"/>
              <a:t>，速度未减至期望的最小速度；传感器处于睡眠状态；</a:t>
            </a:r>
            <a:endParaRPr lang="en-US" altLang="zh-CN" sz="1400" b="1" dirty="0"/>
          </a:p>
          <a:p>
            <a:pPr marL="285750" indent="-285750">
              <a:lnSpc>
                <a:spcPts val="2200"/>
              </a:lnSpc>
              <a:buFont typeface="Arial" panose="020B0604020202020204" pitchFamily="34" charset="0"/>
              <a:buChar char="•"/>
            </a:pPr>
            <a:r>
              <a:rPr lang="en-US" altLang="zh-CN" sz="1400" b="1" dirty="0">
                <a:solidFill>
                  <a:srgbClr val="EE7C31"/>
                </a:solidFill>
              </a:rPr>
              <a:t>3#</a:t>
            </a:r>
            <a:r>
              <a:rPr lang="zh-CN" altLang="en-US" sz="1400" b="1" dirty="0">
                <a:solidFill>
                  <a:srgbClr val="EE7C31"/>
                </a:solidFill>
              </a:rPr>
              <a:t>、</a:t>
            </a:r>
            <a:r>
              <a:rPr lang="en-US" altLang="zh-CN" sz="1400" b="1" dirty="0">
                <a:solidFill>
                  <a:srgbClr val="EE7C31"/>
                </a:solidFill>
              </a:rPr>
              <a:t>4#</a:t>
            </a:r>
            <a:r>
              <a:rPr lang="zh-CN" altLang="en-US" sz="1400" b="1" dirty="0">
                <a:solidFill>
                  <a:srgbClr val="EE7C31"/>
                </a:solidFill>
              </a:rPr>
              <a:t>、</a:t>
            </a:r>
            <a:r>
              <a:rPr lang="en-US" altLang="zh-CN" sz="1400" b="1" dirty="0">
                <a:solidFill>
                  <a:srgbClr val="EE7C31"/>
                </a:solidFill>
              </a:rPr>
              <a:t>5#</a:t>
            </a:r>
            <a:r>
              <a:rPr lang="zh-CN" altLang="en-US" sz="1400" b="1" dirty="0">
                <a:solidFill>
                  <a:srgbClr val="EE7C31"/>
                </a:solidFill>
              </a:rPr>
              <a:t>和</a:t>
            </a:r>
            <a:r>
              <a:rPr lang="en-US" altLang="zh-CN" sz="1400" b="1" dirty="0">
                <a:solidFill>
                  <a:srgbClr val="EE7C31"/>
                </a:solidFill>
              </a:rPr>
              <a:t>6#</a:t>
            </a:r>
            <a:r>
              <a:rPr lang="zh-CN" altLang="en-US" sz="1400" b="1" dirty="0">
                <a:solidFill>
                  <a:srgbClr val="EE7C31"/>
                </a:solidFill>
              </a:rPr>
              <a:t>执行传送钢板任务</a:t>
            </a:r>
            <a:r>
              <a:rPr lang="zh-CN" altLang="en-US" sz="1400" b="1" dirty="0"/>
              <a:t>；传感器为发送状态；</a:t>
            </a:r>
            <a:endParaRPr lang="en-US" altLang="zh-CN" sz="1400" b="1" dirty="0"/>
          </a:p>
          <a:p>
            <a:pPr marL="285750" indent="-285750">
              <a:lnSpc>
                <a:spcPts val="2200"/>
              </a:lnSpc>
              <a:buFont typeface="Arial" panose="020B0604020202020204" pitchFamily="34" charset="0"/>
              <a:buChar char="•"/>
            </a:pPr>
            <a:r>
              <a:rPr lang="zh-CN" altLang="en-US" sz="1400" b="1" dirty="0"/>
              <a:t>为了安全，</a:t>
            </a:r>
            <a:r>
              <a:rPr lang="en-US" altLang="zh-CN" sz="1400" b="1" dirty="0">
                <a:solidFill>
                  <a:srgbClr val="EE7C31"/>
                </a:solidFill>
              </a:rPr>
              <a:t>7#</a:t>
            </a:r>
            <a:r>
              <a:rPr lang="zh-CN" altLang="en-US" sz="1400" b="1" dirty="0">
                <a:solidFill>
                  <a:srgbClr val="EE7C31"/>
                </a:solidFill>
              </a:rPr>
              <a:t>提前加至传送速度</a:t>
            </a:r>
            <a:r>
              <a:rPr lang="zh-CN" altLang="en-US" sz="1400" b="1" dirty="0"/>
              <a:t>；传感器处于发送状态；</a:t>
            </a:r>
            <a:endParaRPr lang="en-US" altLang="zh-CN" sz="1400" b="1" dirty="0"/>
          </a:p>
          <a:p>
            <a:pPr marL="285750" indent="-285750">
              <a:lnSpc>
                <a:spcPts val="2200"/>
              </a:lnSpc>
              <a:buFont typeface="Arial" panose="020B0604020202020204" pitchFamily="34" charset="0"/>
              <a:buChar char="•"/>
            </a:pPr>
            <a:r>
              <a:rPr lang="en-US" altLang="zh-CN" sz="1400" b="1" dirty="0">
                <a:solidFill>
                  <a:srgbClr val="FFC47D"/>
                </a:solidFill>
              </a:rPr>
              <a:t>8#</a:t>
            </a:r>
            <a:r>
              <a:rPr lang="zh-CN" altLang="en-US" sz="1400" b="1" dirty="0">
                <a:solidFill>
                  <a:srgbClr val="FFC47D"/>
                </a:solidFill>
              </a:rPr>
              <a:t>、</a:t>
            </a:r>
            <a:r>
              <a:rPr lang="en-US" altLang="zh-CN" sz="1400" b="1" dirty="0">
                <a:solidFill>
                  <a:srgbClr val="FFC47D"/>
                </a:solidFill>
              </a:rPr>
              <a:t>9#</a:t>
            </a:r>
            <a:r>
              <a:rPr lang="zh-CN" altLang="en-US" sz="1400" b="1" dirty="0">
                <a:solidFill>
                  <a:srgbClr val="FFC47D"/>
                </a:solidFill>
              </a:rPr>
              <a:t>和</a:t>
            </a:r>
            <a:r>
              <a:rPr lang="en-US" altLang="zh-CN" sz="1400" b="1" dirty="0">
                <a:solidFill>
                  <a:srgbClr val="FFC47D"/>
                </a:solidFill>
              </a:rPr>
              <a:t>10#</a:t>
            </a:r>
            <a:r>
              <a:rPr lang="zh-CN" altLang="en-US" sz="1400" b="1" dirty="0">
                <a:solidFill>
                  <a:srgbClr val="FFC47D"/>
                </a:solidFill>
              </a:rPr>
              <a:t>处于加速状态</a:t>
            </a:r>
            <a:r>
              <a:rPr lang="zh-CN" altLang="en-US" sz="1400" b="1" dirty="0"/>
              <a:t>；传感器发送也接收信息；</a:t>
            </a:r>
            <a:endParaRPr lang="en-US" altLang="zh-CN" sz="1400" b="1" dirty="0"/>
          </a:p>
          <a:p>
            <a:pPr marL="285750" indent="-285750">
              <a:lnSpc>
                <a:spcPts val="2200"/>
              </a:lnSpc>
              <a:buFont typeface="Arial" panose="020B0604020202020204" pitchFamily="34" charset="0"/>
              <a:buChar char="•"/>
            </a:pPr>
            <a:r>
              <a:rPr lang="en-US" altLang="zh-CN" sz="1400" b="1" dirty="0">
                <a:solidFill>
                  <a:srgbClr val="3498DB"/>
                </a:solidFill>
              </a:rPr>
              <a:t>11#</a:t>
            </a:r>
            <a:r>
              <a:rPr lang="zh-CN" altLang="en-US" sz="1400" b="1" dirty="0"/>
              <a:t>受到唤醒信号，</a:t>
            </a:r>
            <a:r>
              <a:rPr lang="zh-CN" altLang="en-US" sz="1400" b="1" dirty="0">
                <a:solidFill>
                  <a:srgbClr val="3498DB"/>
                </a:solidFill>
              </a:rPr>
              <a:t>开始加速</a:t>
            </a:r>
            <a:r>
              <a:rPr lang="zh-CN" altLang="en-US" sz="1400" b="1" dirty="0"/>
              <a:t>；传感器处于接收状态；</a:t>
            </a:r>
            <a:endParaRPr lang="en-US" altLang="zh-CN" sz="1400" b="1" dirty="0"/>
          </a:p>
          <a:p>
            <a:pPr marL="285750" indent="-285750">
              <a:lnSpc>
                <a:spcPts val="2200"/>
              </a:lnSpc>
              <a:buFont typeface="Arial" panose="020B0604020202020204" pitchFamily="34" charset="0"/>
              <a:buChar char="•"/>
            </a:pPr>
            <a:r>
              <a:rPr lang="en-US" altLang="zh-CN" sz="1400" b="1" dirty="0">
                <a:solidFill>
                  <a:srgbClr val="3498DB"/>
                </a:solidFill>
              </a:rPr>
              <a:t>12#-</a:t>
            </a:r>
            <a:r>
              <a:rPr lang="en-US" altLang="zh-CN" sz="1400" b="1" i="1" dirty="0">
                <a:solidFill>
                  <a:srgbClr val="3498DB"/>
                </a:solidFill>
                <a:latin typeface="Times New Roman" panose="02020603050405020304" pitchFamily="18" charset="0"/>
                <a:cs typeface="Times New Roman" panose="02020603050405020304" pitchFamily="18" charset="0"/>
              </a:rPr>
              <a:t>N</a:t>
            </a:r>
            <a:r>
              <a:rPr lang="en-US" altLang="zh-CN" sz="1400" b="1" dirty="0">
                <a:solidFill>
                  <a:srgbClr val="3498DB"/>
                </a:solidFill>
              </a:rPr>
              <a:t>#</a:t>
            </a:r>
            <a:r>
              <a:rPr lang="zh-CN" altLang="en-US" sz="1400" b="1" dirty="0">
                <a:solidFill>
                  <a:srgbClr val="3498DB"/>
                </a:solidFill>
              </a:rPr>
              <a:t>低速运行</a:t>
            </a:r>
            <a:r>
              <a:rPr lang="zh-CN" altLang="en-US" sz="1400" b="1" dirty="0"/>
              <a:t>的传送锟，传感器处于睡眠状态</a:t>
            </a:r>
          </a:p>
        </p:txBody>
      </p:sp>
      <p:sp>
        <p:nvSpPr>
          <p:cNvPr id="18" name="箭头: 右 17">
            <a:extLst>
              <a:ext uri="{FF2B5EF4-FFF2-40B4-BE49-F238E27FC236}">
                <a16:creationId xmlns:a16="http://schemas.microsoft.com/office/drawing/2014/main" id="{6A821538-F2C4-4425-8F1A-9E7EDC2C82A6}"/>
              </a:ext>
            </a:extLst>
          </p:cNvPr>
          <p:cNvSpPr/>
          <p:nvPr/>
        </p:nvSpPr>
        <p:spPr>
          <a:xfrm>
            <a:off x="3329189" y="3777489"/>
            <a:ext cx="419953" cy="20077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1674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4BA387CD-26FE-4FFF-BBDA-315C21DD08C2}"/>
              </a:ext>
            </a:extLst>
          </p:cNvPr>
          <p:cNvPicPr>
            <a:picLocks noChangeAspect="1"/>
          </p:cNvPicPr>
          <p:nvPr/>
        </p:nvPicPr>
        <p:blipFill rotWithShape="1">
          <a:blip r:embed="rId3"/>
          <a:srcRect l="1970" t="5571"/>
          <a:stretch/>
        </p:blipFill>
        <p:spPr>
          <a:xfrm>
            <a:off x="430876" y="5836166"/>
            <a:ext cx="4243483" cy="778590"/>
          </a:xfrm>
          <a:prstGeom prst="rect">
            <a:avLst/>
          </a:prstGeom>
        </p:spPr>
      </p:pic>
      <p:pic>
        <p:nvPicPr>
          <p:cNvPr id="14" name="图片 13">
            <a:extLst>
              <a:ext uri="{FF2B5EF4-FFF2-40B4-BE49-F238E27FC236}">
                <a16:creationId xmlns:a16="http://schemas.microsoft.com/office/drawing/2014/main" id="{E670F691-F253-4093-8B60-391CF2DCB2B1}"/>
              </a:ext>
            </a:extLst>
          </p:cNvPr>
          <p:cNvPicPr>
            <a:picLocks noChangeAspect="1"/>
          </p:cNvPicPr>
          <p:nvPr/>
        </p:nvPicPr>
        <p:blipFill>
          <a:blip r:embed="rId4"/>
          <a:stretch>
            <a:fillRect/>
          </a:stretch>
        </p:blipFill>
        <p:spPr>
          <a:xfrm>
            <a:off x="5356732" y="3917266"/>
            <a:ext cx="3787268" cy="2229027"/>
          </a:xfrm>
          <a:prstGeom prst="rect">
            <a:avLst/>
          </a:prstGeom>
        </p:spPr>
      </p:pic>
      <p:pic>
        <p:nvPicPr>
          <p:cNvPr id="5" name="图片 4">
            <a:extLst>
              <a:ext uri="{FF2B5EF4-FFF2-40B4-BE49-F238E27FC236}">
                <a16:creationId xmlns:a16="http://schemas.microsoft.com/office/drawing/2014/main" id="{6CDB45A9-6098-4158-B8FC-B6D0D0225E01}"/>
              </a:ext>
            </a:extLst>
          </p:cNvPr>
          <p:cNvPicPr>
            <a:picLocks noChangeAspect="1"/>
          </p:cNvPicPr>
          <p:nvPr/>
        </p:nvPicPr>
        <p:blipFill>
          <a:blip r:embed="rId5"/>
          <a:stretch>
            <a:fillRect/>
          </a:stretch>
        </p:blipFill>
        <p:spPr>
          <a:xfrm>
            <a:off x="410361" y="3099111"/>
            <a:ext cx="6260357" cy="1147251"/>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6608" y="1507210"/>
            <a:ext cx="8372163" cy="4921498"/>
          </a:xfrm>
        </p:spPr>
        <p:txBody>
          <a:bodyPr>
            <a:normAutofit/>
          </a:bodyPr>
          <a:lstStyle/>
          <a:p>
            <a:pPr>
              <a:lnSpc>
                <a:spcPct val="100000"/>
              </a:lnSpc>
            </a:pPr>
            <a:r>
              <a:rPr lang="zh-CN" altLang="en-US" sz="1800" b="1" dirty="0"/>
              <a:t>离散顺序系统的建模</a:t>
            </a:r>
            <a:endParaRPr lang="en-US" altLang="zh-CN" sz="1800" b="1" dirty="0"/>
          </a:p>
          <a:p>
            <a:pPr>
              <a:lnSpc>
                <a:spcPct val="100000"/>
              </a:lnSpc>
            </a:pPr>
            <a:endParaRPr lang="en-US" altLang="zh-CN" dirty="0"/>
          </a:p>
          <a:p>
            <a:pPr>
              <a:lnSpc>
                <a:spcPct val="100000"/>
              </a:lnSpc>
            </a:pPr>
            <a:endParaRPr lang="en-US" altLang="zh-CN" dirty="0"/>
          </a:p>
          <a:p>
            <a:pPr>
              <a:lnSpc>
                <a:spcPct val="100000"/>
              </a:lnSpc>
            </a:pPr>
            <a:r>
              <a:rPr lang="zh-CN" altLang="en-US" sz="1800" b="1" dirty="0"/>
              <a:t>离散顺序系统的分布式卡尔曼滤波</a:t>
            </a:r>
            <a:endParaRPr lang="en-US" altLang="zh-CN" sz="1800" b="1" dirty="0"/>
          </a:p>
          <a:p>
            <a:pPr>
              <a:lnSpc>
                <a:spcPct val="100000"/>
              </a:lnSpc>
            </a:pPr>
            <a:endParaRPr lang="en-US" altLang="zh-CN" sz="2800" b="1" dirty="0"/>
          </a:p>
          <a:p>
            <a:pPr>
              <a:lnSpc>
                <a:spcPct val="100000"/>
              </a:lnSpc>
            </a:pPr>
            <a:endParaRPr lang="en-US" altLang="zh-CN" b="1" dirty="0"/>
          </a:p>
          <a:p>
            <a:pPr>
              <a:lnSpc>
                <a:spcPct val="100000"/>
              </a:lnSpc>
            </a:pPr>
            <a:r>
              <a:rPr lang="zh-CN" altLang="en-US" sz="1800" b="1" dirty="0"/>
              <a:t>卡尔曼滤波增益为</a:t>
            </a:r>
            <a:endParaRPr lang="en-US" altLang="zh-CN" sz="1800" b="1" dirty="0"/>
          </a:p>
          <a:p>
            <a:pPr>
              <a:lnSpc>
                <a:spcPct val="100000"/>
              </a:lnSpc>
            </a:pPr>
            <a:endParaRPr lang="en-US" altLang="zh-CN" sz="1050" b="1" dirty="0"/>
          </a:p>
          <a:p>
            <a:pPr>
              <a:lnSpc>
                <a:spcPct val="100000"/>
              </a:lnSpc>
            </a:pPr>
            <a:r>
              <a:rPr lang="zh-CN" altLang="en-US" sz="1800" b="1" dirty="0"/>
              <a:t>稳定性条件为存在一个标量 </a:t>
            </a:r>
            <a:r>
              <a:rPr lang="en-US" altLang="zh-CN" sz="1800" b="1" dirty="0" err="1"/>
              <a:t>μ</a:t>
            </a:r>
            <a:r>
              <a:rPr lang="en-US" altLang="zh-CN" sz="1800" b="1" baseline="-25000" dirty="0" err="1"/>
              <a:t>i</a:t>
            </a:r>
            <a:r>
              <a:rPr lang="en-US" altLang="zh-CN" sz="1800" b="1" dirty="0"/>
              <a:t> </a:t>
            </a:r>
            <a:r>
              <a:rPr lang="zh-CN" altLang="en-US" sz="1800" b="1" dirty="0"/>
              <a:t>和一个正整数 </a:t>
            </a:r>
            <a:r>
              <a:rPr lang="en-US" altLang="zh-CN" sz="2400" b="1" dirty="0" err="1">
                <a:latin typeface="Gabriola" panose="04040605051002020D02" pitchFamily="82" charset="0"/>
              </a:rPr>
              <a:t>θ</a:t>
            </a:r>
            <a:r>
              <a:rPr lang="en-US" altLang="zh-CN" sz="2400" b="1" baseline="-25000" dirty="0" err="1">
                <a:latin typeface="Gabriola" panose="04040605051002020D02" pitchFamily="82" charset="0"/>
              </a:rPr>
              <a:t>i</a:t>
            </a:r>
            <a:r>
              <a:rPr lang="zh-CN" altLang="en-US" sz="2400" b="1" baseline="-25000" dirty="0">
                <a:latin typeface="Gabriola" panose="04040605051002020D02" pitchFamily="82" charset="0"/>
              </a:rPr>
              <a:t> </a:t>
            </a:r>
            <a:r>
              <a:rPr lang="zh-CN" altLang="en-US" sz="1800" b="1" dirty="0">
                <a:latin typeface="Gabriola" panose="04040605051002020D02" pitchFamily="82" charset="0"/>
              </a:rPr>
              <a:t>满足</a:t>
            </a:r>
            <a:endParaRPr lang="en-US" altLang="zh-CN" sz="2400" b="1" dirty="0">
              <a:latin typeface="Gabriola" panose="04040605051002020D02" pitchFamily="82" charset="0"/>
            </a:endParaRPr>
          </a:p>
          <a:p>
            <a:pPr>
              <a:lnSpc>
                <a:spcPct val="100000"/>
              </a:lnSpc>
            </a:pPr>
            <a:endParaRPr lang="en-US" altLang="zh-CN" sz="1400" b="1" dirty="0"/>
          </a:p>
          <a:p>
            <a:pPr marL="0" indent="0">
              <a:lnSpc>
                <a:spcPct val="100000"/>
              </a:lnSpc>
              <a:buNone/>
            </a:pPr>
            <a:r>
              <a:rPr lang="zh-CN" altLang="en-US" sz="1800" b="1" dirty="0"/>
              <a:t>   其中</a:t>
            </a:r>
            <a:endParaRPr lang="en-US" altLang="zh-CN" sz="1800" b="1" dirty="0"/>
          </a:p>
        </p:txBody>
      </p:sp>
      <p:sp>
        <p:nvSpPr>
          <p:cNvPr id="3" name="标题 2"/>
          <p:cNvSpPr>
            <a:spLocks noGrp="1"/>
          </p:cNvSpPr>
          <p:nvPr>
            <p:ph type="title"/>
          </p:nvPr>
        </p:nvSpPr>
        <p:spPr>
          <a:xfrm>
            <a:off x="449635" y="877942"/>
            <a:ext cx="8372163" cy="576000"/>
          </a:xfrm>
        </p:spPr>
        <p:txBody>
          <a:bodyPr>
            <a:normAutofit fontScale="90000"/>
          </a:bodyPr>
          <a:lstStyle/>
          <a:p>
            <a:r>
              <a:rPr lang="zh-CN" altLang="en-US" dirty="0"/>
              <a:t>研究内容二 离散顺序系统的分布式卡尔曼滤波</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5935234" y="6177534"/>
            <a:ext cx="3009158" cy="584775"/>
          </a:xfrm>
          <a:prstGeom prst="rect">
            <a:avLst/>
          </a:prstGeom>
          <a:noFill/>
        </p:spPr>
        <p:txBody>
          <a:bodyPr wrap="square" rtlCol="0">
            <a:spAutoFit/>
          </a:bodyPr>
          <a:lstStyle/>
          <a:p>
            <a:pPr algn="ctr"/>
            <a:r>
              <a:rPr lang="zh-CN" altLang="en-US" sz="1600" b="1" dirty="0"/>
              <a:t>图</a:t>
            </a:r>
            <a:r>
              <a:rPr lang="en-US" altLang="zh-CN" sz="1600" b="1" dirty="0"/>
              <a:t>15</a:t>
            </a:r>
            <a:r>
              <a:rPr lang="zh-CN" altLang="en-US" sz="1600" b="1" dirty="0"/>
              <a:t> 无线传输下的出炉传送锟调速示意图</a:t>
            </a:r>
          </a:p>
        </p:txBody>
      </p:sp>
      <p:pic>
        <p:nvPicPr>
          <p:cNvPr id="2" name="图片 1">
            <a:extLst>
              <a:ext uri="{FF2B5EF4-FFF2-40B4-BE49-F238E27FC236}">
                <a16:creationId xmlns:a16="http://schemas.microsoft.com/office/drawing/2014/main" id="{BBA96307-0DB6-406F-84E6-3430F1C6CCD1}"/>
              </a:ext>
            </a:extLst>
          </p:cNvPr>
          <p:cNvPicPr>
            <a:picLocks noChangeAspect="1"/>
          </p:cNvPicPr>
          <p:nvPr/>
        </p:nvPicPr>
        <p:blipFill>
          <a:blip r:embed="rId6"/>
          <a:stretch>
            <a:fillRect/>
          </a:stretch>
        </p:blipFill>
        <p:spPr>
          <a:xfrm>
            <a:off x="388406" y="1852242"/>
            <a:ext cx="4575565" cy="947012"/>
          </a:xfrm>
          <a:prstGeom prst="rect">
            <a:avLst/>
          </a:prstGeom>
        </p:spPr>
      </p:pic>
      <p:pic>
        <p:nvPicPr>
          <p:cNvPr id="4" name="图片 3">
            <a:extLst>
              <a:ext uri="{FF2B5EF4-FFF2-40B4-BE49-F238E27FC236}">
                <a16:creationId xmlns:a16="http://schemas.microsoft.com/office/drawing/2014/main" id="{EDA15FDE-57CB-4DB2-86CB-5D324FE8710C}"/>
              </a:ext>
            </a:extLst>
          </p:cNvPr>
          <p:cNvPicPr>
            <a:picLocks noChangeAspect="1"/>
          </p:cNvPicPr>
          <p:nvPr/>
        </p:nvPicPr>
        <p:blipFill>
          <a:blip r:embed="rId7"/>
          <a:stretch>
            <a:fillRect/>
          </a:stretch>
        </p:blipFill>
        <p:spPr>
          <a:xfrm>
            <a:off x="5290569" y="1821932"/>
            <a:ext cx="2551949" cy="807453"/>
          </a:xfrm>
          <a:prstGeom prst="rect">
            <a:avLst/>
          </a:prstGeom>
        </p:spPr>
      </p:pic>
      <p:pic>
        <p:nvPicPr>
          <p:cNvPr id="12" name="图片 11">
            <a:extLst>
              <a:ext uri="{FF2B5EF4-FFF2-40B4-BE49-F238E27FC236}">
                <a16:creationId xmlns:a16="http://schemas.microsoft.com/office/drawing/2014/main" id="{12BC46F7-4FBB-49F9-8EEF-D4C01B90A61C}"/>
              </a:ext>
            </a:extLst>
          </p:cNvPr>
          <p:cNvPicPr>
            <a:picLocks noChangeAspect="1"/>
          </p:cNvPicPr>
          <p:nvPr/>
        </p:nvPicPr>
        <p:blipFill>
          <a:blip r:embed="rId8"/>
          <a:stretch>
            <a:fillRect/>
          </a:stretch>
        </p:blipFill>
        <p:spPr>
          <a:xfrm>
            <a:off x="443731" y="4554968"/>
            <a:ext cx="3271886" cy="294065"/>
          </a:xfrm>
          <a:prstGeom prst="rect">
            <a:avLst/>
          </a:prstGeom>
        </p:spPr>
      </p:pic>
      <p:pic>
        <p:nvPicPr>
          <p:cNvPr id="23" name="图片 22">
            <a:extLst>
              <a:ext uri="{FF2B5EF4-FFF2-40B4-BE49-F238E27FC236}">
                <a16:creationId xmlns:a16="http://schemas.microsoft.com/office/drawing/2014/main" id="{05B99201-AEBD-4D12-91EF-4D4BCA487184}"/>
              </a:ext>
            </a:extLst>
          </p:cNvPr>
          <p:cNvPicPr>
            <a:picLocks noChangeAspect="1"/>
          </p:cNvPicPr>
          <p:nvPr/>
        </p:nvPicPr>
        <p:blipFill>
          <a:blip r:embed="rId9"/>
          <a:stretch>
            <a:fillRect/>
          </a:stretch>
        </p:blipFill>
        <p:spPr>
          <a:xfrm>
            <a:off x="407727" y="5270801"/>
            <a:ext cx="3594886" cy="300250"/>
          </a:xfrm>
          <a:prstGeom prst="rect">
            <a:avLst/>
          </a:prstGeom>
        </p:spPr>
      </p:pic>
    </p:spTree>
    <p:extLst>
      <p:ext uri="{BB962C8B-B14F-4D97-AF65-F5344CB8AC3E}">
        <p14:creationId xmlns:p14="http://schemas.microsoft.com/office/powerpoint/2010/main" val="3393093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a:bodyPr>
          <a:lstStyle/>
          <a:p>
            <a:pPr>
              <a:lnSpc>
                <a:spcPct val="100000"/>
              </a:lnSpc>
            </a:pPr>
            <a:r>
              <a:rPr lang="zh-CN" altLang="en-US" sz="2400" b="1" dirty="0"/>
              <a:t>仿真分析</a:t>
            </a:r>
            <a:endParaRPr lang="en-US" altLang="zh-CN" sz="2800" dirty="0"/>
          </a:p>
          <a:p>
            <a:pPr marL="0" indent="0">
              <a:lnSpc>
                <a:spcPct val="100000"/>
              </a:lnSpc>
              <a:buNone/>
            </a:pPr>
            <a:r>
              <a:rPr lang="zh-CN" altLang="en-US" sz="1600" dirty="0"/>
              <a:t>     </a:t>
            </a:r>
            <a:r>
              <a:rPr lang="zh-CN" altLang="en-US" sz="1800" dirty="0"/>
              <a:t>以</a:t>
            </a:r>
            <a:r>
              <a:rPr lang="en-US" altLang="zh-CN" sz="1800" dirty="0"/>
              <a:t>8#</a:t>
            </a:r>
            <a:r>
              <a:rPr lang="zh-CN" altLang="en-US" sz="1800" dirty="0"/>
              <a:t>传送锟为例</a:t>
            </a:r>
            <a:endParaRPr lang="en-US" altLang="zh-CN" sz="1800" dirty="0"/>
          </a:p>
          <a:p>
            <a:pPr marL="0" indent="0">
              <a:lnSpc>
                <a:spcPct val="100000"/>
              </a:lnSpc>
              <a:buNone/>
            </a:pPr>
            <a:endParaRPr lang="en-US" altLang="zh-CN" sz="2400" dirty="0"/>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endParaRPr lang="en-US" altLang="zh-CN" dirty="0"/>
          </a:p>
        </p:txBody>
      </p:sp>
      <p:sp>
        <p:nvSpPr>
          <p:cNvPr id="3" name="标题 2"/>
          <p:cNvSpPr>
            <a:spLocks noGrp="1"/>
          </p:cNvSpPr>
          <p:nvPr>
            <p:ph type="title"/>
          </p:nvPr>
        </p:nvSpPr>
        <p:spPr/>
        <p:txBody>
          <a:bodyPr>
            <a:normAutofit fontScale="90000"/>
          </a:bodyPr>
          <a:lstStyle/>
          <a:p>
            <a:r>
              <a:rPr lang="zh-CN" altLang="en-US" dirty="0"/>
              <a:t>研究内容二 离散顺序系统的分布式卡尔曼滤波</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4490720" y="6177534"/>
            <a:ext cx="4545112" cy="338554"/>
          </a:xfrm>
          <a:prstGeom prst="rect">
            <a:avLst/>
          </a:prstGeom>
          <a:noFill/>
        </p:spPr>
        <p:txBody>
          <a:bodyPr wrap="square" rtlCol="0">
            <a:spAutoFit/>
          </a:bodyPr>
          <a:lstStyle/>
          <a:p>
            <a:pPr algn="ctr"/>
            <a:r>
              <a:rPr lang="zh-CN" altLang="en-US" sz="1600" b="1" dirty="0"/>
              <a:t>图</a:t>
            </a:r>
            <a:r>
              <a:rPr lang="en-US" altLang="zh-CN" sz="1600" b="1" dirty="0"/>
              <a:t>16</a:t>
            </a:r>
            <a:r>
              <a:rPr lang="zh-CN" altLang="en-US" sz="1600" b="1" dirty="0"/>
              <a:t> 板头位置信息测量及部分估计方法性能比较</a:t>
            </a:r>
          </a:p>
        </p:txBody>
      </p:sp>
      <p:pic>
        <p:nvPicPr>
          <p:cNvPr id="7" name="图片 6">
            <a:extLst>
              <a:ext uri="{FF2B5EF4-FFF2-40B4-BE49-F238E27FC236}">
                <a16:creationId xmlns:a16="http://schemas.microsoft.com/office/drawing/2014/main" id="{A508D377-D64E-427F-AB96-72D51944B03C}"/>
              </a:ext>
            </a:extLst>
          </p:cNvPr>
          <p:cNvPicPr>
            <a:picLocks noChangeAspect="1"/>
          </p:cNvPicPr>
          <p:nvPr/>
        </p:nvPicPr>
        <p:blipFill>
          <a:blip r:embed="rId4"/>
          <a:stretch>
            <a:fillRect/>
          </a:stretch>
        </p:blipFill>
        <p:spPr>
          <a:xfrm>
            <a:off x="4309303" y="1986353"/>
            <a:ext cx="4635090" cy="4191182"/>
          </a:xfrm>
          <a:prstGeom prst="rect">
            <a:avLst/>
          </a:prstGeom>
        </p:spPr>
      </p:pic>
      <p:sp>
        <p:nvSpPr>
          <p:cNvPr id="15" name="内容占位符 3">
            <a:extLst>
              <a:ext uri="{FF2B5EF4-FFF2-40B4-BE49-F238E27FC236}">
                <a16:creationId xmlns:a16="http://schemas.microsoft.com/office/drawing/2014/main" id="{A6DA57BE-F052-456B-92CF-3128797FD89F}"/>
              </a:ext>
            </a:extLst>
          </p:cNvPr>
          <p:cNvSpPr txBox="1">
            <a:spLocks/>
          </p:cNvSpPr>
          <p:nvPr/>
        </p:nvSpPr>
        <p:spPr>
          <a:xfrm>
            <a:off x="1719064" y="3622039"/>
            <a:ext cx="1943090" cy="18589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r>
              <a:rPr lang="zh-CN" altLang="en-US" sz="1800" dirty="0"/>
              <a:t>的概率为</a:t>
            </a:r>
            <a:r>
              <a:rPr lang="en-US" altLang="zh-CN" sz="1800" dirty="0"/>
              <a:t>0.62</a:t>
            </a:r>
          </a:p>
          <a:p>
            <a:pPr marL="0" indent="0">
              <a:lnSpc>
                <a:spcPct val="100000"/>
              </a:lnSpc>
              <a:buNone/>
            </a:pPr>
            <a:r>
              <a:rPr lang="zh-CN" altLang="en-US" sz="1800" dirty="0"/>
              <a:t>的概率为</a:t>
            </a:r>
            <a:r>
              <a:rPr lang="en-US" altLang="zh-CN" sz="1800" dirty="0"/>
              <a:t>0.7</a:t>
            </a:r>
          </a:p>
          <a:p>
            <a:pPr marL="0" indent="0">
              <a:lnSpc>
                <a:spcPct val="100000"/>
              </a:lnSpc>
              <a:buNone/>
            </a:pPr>
            <a:r>
              <a:rPr lang="zh-CN" altLang="en-US" sz="1800" dirty="0"/>
              <a:t>的概率为</a:t>
            </a:r>
            <a:r>
              <a:rPr lang="en-US" altLang="zh-CN" sz="1800" dirty="0"/>
              <a:t>0.75</a:t>
            </a:r>
          </a:p>
          <a:p>
            <a:pPr marL="0" indent="0">
              <a:lnSpc>
                <a:spcPct val="100000"/>
              </a:lnSpc>
              <a:buNone/>
            </a:pPr>
            <a:r>
              <a:rPr lang="zh-CN" altLang="en-US" sz="1800" dirty="0"/>
              <a:t>的概率为</a:t>
            </a:r>
            <a:r>
              <a:rPr lang="en-US" altLang="zh-CN" sz="1800" dirty="0"/>
              <a:t>0.83</a:t>
            </a:r>
          </a:p>
          <a:p>
            <a:pPr marL="0" indent="0">
              <a:lnSpc>
                <a:spcPct val="100000"/>
              </a:lnSpc>
              <a:buFont typeface="Calibri" panose="020F0502020204030204" pitchFamily="34" charset="0"/>
              <a:buNone/>
            </a:pPr>
            <a:endParaRPr lang="en-US" altLang="zh-CN" dirty="0"/>
          </a:p>
        </p:txBody>
      </p:sp>
      <p:graphicFrame>
        <p:nvGraphicFramePr>
          <p:cNvPr id="21" name="对象 20">
            <a:extLst>
              <a:ext uri="{FF2B5EF4-FFF2-40B4-BE49-F238E27FC236}">
                <a16:creationId xmlns:a16="http://schemas.microsoft.com/office/drawing/2014/main" id="{2D428162-9F6D-461F-9B63-2746F63B78C9}"/>
              </a:ext>
            </a:extLst>
          </p:cNvPr>
          <p:cNvGraphicFramePr>
            <a:graphicFrameLocks noChangeAspect="1"/>
          </p:cNvGraphicFramePr>
          <p:nvPr>
            <p:extLst>
              <p:ext uri="{D42A27DB-BD31-4B8C-83A1-F6EECF244321}">
                <p14:modId xmlns:p14="http://schemas.microsoft.com/office/powerpoint/2010/main" val="530466628"/>
              </p:ext>
            </p:extLst>
          </p:nvPr>
        </p:nvGraphicFramePr>
        <p:xfrm>
          <a:off x="463056" y="2450200"/>
          <a:ext cx="3687704" cy="1042597"/>
        </p:xfrm>
        <a:graphic>
          <a:graphicData uri="http://schemas.openxmlformats.org/presentationml/2006/ole">
            <mc:AlternateContent xmlns:mc="http://schemas.openxmlformats.org/markup-compatibility/2006">
              <mc:Choice xmlns:v="urn:schemas-microsoft-com:vml" Requires="v">
                <p:oleObj spid="_x0000_s35389" name="Equation" r:id="rId5" imgW="2425680" imgH="685800" progId="Equation.DSMT4">
                  <p:embed/>
                </p:oleObj>
              </mc:Choice>
              <mc:Fallback>
                <p:oleObj name="Equation" r:id="rId5" imgW="2425680" imgH="685800" progId="Equation.DSMT4">
                  <p:embed/>
                  <p:pic>
                    <p:nvPicPr>
                      <p:cNvPr id="0" name=""/>
                      <p:cNvPicPr/>
                      <p:nvPr/>
                    </p:nvPicPr>
                    <p:blipFill>
                      <a:blip r:embed="rId6"/>
                      <a:stretch>
                        <a:fillRect/>
                      </a:stretch>
                    </p:blipFill>
                    <p:spPr>
                      <a:xfrm>
                        <a:off x="463056" y="2450200"/>
                        <a:ext cx="3687704" cy="1042597"/>
                      </a:xfrm>
                      <a:prstGeom prst="rect">
                        <a:avLst/>
                      </a:prstGeom>
                    </p:spPr>
                  </p:pic>
                </p:oleObj>
              </mc:Fallback>
            </mc:AlternateContent>
          </a:graphicData>
        </a:graphic>
      </p:graphicFrame>
      <p:sp>
        <p:nvSpPr>
          <p:cNvPr id="26" name="内容占位符 3">
            <a:extLst>
              <a:ext uri="{FF2B5EF4-FFF2-40B4-BE49-F238E27FC236}">
                <a16:creationId xmlns:a16="http://schemas.microsoft.com/office/drawing/2014/main" id="{3121DEBC-CFF6-48E9-82B5-75150115A683}"/>
              </a:ext>
            </a:extLst>
          </p:cNvPr>
          <p:cNvSpPr txBox="1">
            <a:spLocks/>
          </p:cNvSpPr>
          <p:nvPr/>
        </p:nvSpPr>
        <p:spPr>
          <a:xfrm>
            <a:off x="343861" y="5404401"/>
            <a:ext cx="3806899" cy="10427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1800" dirty="0"/>
              <a:t>3#</a:t>
            </a:r>
            <a:r>
              <a:rPr lang="zh-CN" altLang="en-US" sz="1800" dirty="0"/>
              <a:t>、</a:t>
            </a:r>
            <a:r>
              <a:rPr lang="en-US" altLang="zh-CN" sz="1800" dirty="0"/>
              <a:t>4#</a:t>
            </a:r>
            <a:r>
              <a:rPr lang="zh-CN" altLang="en-US" sz="1800" dirty="0"/>
              <a:t>、</a:t>
            </a:r>
            <a:r>
              <a:rPr lang="en-US" altLang="zh-CN" sz="1800" dirty="0"/>
              <a:t>5#</a:t>
            </a:r>
            <a:r>
              <a:rPr lang="zh-CN" altLang="en-US" sz="1800" dirty="0"/>
              <a:t>和</a:t>
            </a:r>
            <a:r>
              <a:rPr lang="en-US" altLang="zh-CN" sz="1800" dirty="0"/>
              <a:t>6#</a:t>
            </a:r>
            <a:r>
              <a:rPr lang="zh-CN" altLang="en-US" sz="1800" dirty="0"/>
              <a:t>传送锟传感器对钢板速度的测量服从正态分布，期望均为</a:t>
            </a:r>
            <a:r>
              <a:rPr lang="en-US" altLang="zh-CN" sz="1800" dirty="0"/>
              <a:t>5</a:t>
            </a:r>
            <a:r>
              <a:rPr lang="zh-CN" altLang="en-US" sz="1800" dirty="0"/>
              <a:t>，方差分别为</a:t>
            </a:r>
            <a:r>
              <a:rPr lang="en-US" altLang="zh-CN" sz="1800" dirty="0"/>
              <a:t>0.12</a:t>
            </a:r>
            <a:r>
              <a:rPr lang="zh-CN" altLang="en-US" sz="1800" dirty="0"/>
              <a:t>，</a:t>
            </a:r>
            <a:r>
              <a:rPr lang="en-US" altLang="zh-CN" sz="1800" dirty="0"/>
              <a:t>0.1</a:t>
            </a:r>
            <a:r>
              <a:rPr lang="zh-CN" altLang="en-US" sz="1800" dirty="0"/>
              <a:t>，</a:t>
            </a:r>
            <a:r>
              <a:rPr lang="en-US" altLang="zh-CN" sz="1800" dirty="0"/>
              <a:t>0.06</a:t>
            </a:r>
            <a:r>
              <a:rPr lang="zh-CN" altLang="en-US" sz="1800" dirty="0"/>
              <a:t>，</a:t>
            </a:r>
            <a:r>
              <a:rPr lang="en-US" altLang="zh-CN" sz="1800" dirty="0"/>
              <a:t>0.03</a:t>
            </a:r>
            <a:endParaRPr lang="en-US" altLang="zh-CN" dirty="0"/>
          </a:p>
        </p:txBody>
      </p:sp>
      <p:graphicFrame>
        <p:nvGraphicFramePr>
          <p:cNvPr id="22" name="对象 21">
            <a:extLst>
              <a:ext uri="{FF2B5EF4-FFF2-40B4-BE49-F238E27FC236}">
                <a16:creationId xmlns:a16="http://schemas.microsoft.com/office/drawing/2014/main" id="{F37EAB2E-9D32-4478-88F7-E15061640E91}"/>
              </a:ext>
            </a:extLst>
          </p:cNvPr>
          <p:cNvGraphicFramePr>
            <a:graphicFrameLocks noChangeAspect="1"/>
          </p:cNvGraphicFramePr>
          <p:nvPr>
            <p:extLst>
              <p:ext uri="{D42A27DB-BD31-4B8C-83A1-F6EECF244321}">
                <p14:modId xmlns:p14="http://schemas.microsoft.com/office/powerpoint/2010/main" val="2169943458"/>
              </p:ext>
            </p:extLst>
          </p:nvPr>
        </p:nvGraphicFramePr>
        <p:xfrm>
          <a:off x="695806" y="3649011"/>
          <a:ext cx="1023258" cy="388838"/>
        </p:xfrm>
        <a:graphic>
          <a:graphicData uri="http://schemas.openxmlformats.org/presentationml/2006/ole">
            <mc:AlternateContent xmlns:mc="http://schemas.openxmlformats.org/markup-compatibility/2006">
              <mc:Choice xmlns:v="urn:schemas-microsoft-com:vml" Requires="v">
                <p:oleObj spid="_x0000_s35390" name="Equation" r:id="rId7" imgW="634680" imgH="241200" progId="Equation.DSMT4">
                  <p:embed/>
                </p:oleObj>
              </mc:Choice>
              <mc:Fallback>
                <p:oleObj name="Equation" r:id="rId7" imgW="634680" imgH="241200" progId="Equation.DSMT4">
                  <p:embed/>
                  <p:pic>
                    <p:nvPicPr>
                      <p:cNvPr id="0" name=""/>
                      <p:cNvPicPr/>
                      <p:nvPr/>
                    </p:nvPicPr>
                    <p:blipFill>
                      <a:blip r:embed="rId8"/>
                      <a:stretch>
                        <a:fillRect/>
                      </a:stretch>
                    </p:blipFill>
                    <p:spPr>
                      <a:xfrm>
                        <a:off x="695806" y="3649011"/>
                        <a:ext cx="1023258" cy="38883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77EEA569-2D23-41AB-8690-B01CA7FFD823}"/>
              </a:ext>
            </a:extLst>
          </p:cNvPr>
          <p:cNvGraphicFramePr>
            <a:graphicFrameLocks noChangeAspect="1"/>
          </p:cNvGraphicFramePr>
          <p:nvPr>
            <p:extLst>
              <p:ext uri="{D42A27DB-BD31-4B8C-83A1-F6EECF244321}">
                <p14:modId xmlns:p14="http://schemas.microsoft.com/office/powerpoint/2010/main" val="1827716703"/>
              </p:ext>
            </p:extLst>
          </p:nvPr>
        </p:nvGraphicFramePr>
        <p:xfrm>
          <a:off x="703255" y="4048009"/>
          <a:ext cx="1023258" cy="388838"/>
        </p:xfrm>
        <a:graphic>
          <a:graphicData uri="http://schemas.openxmlformats.org/presentationml/2006/ole">
            <mc:AlternateContent xmlns:mc="http://schemas.openxmlformats.org/markup-compatibility/2006">
              <mc:Choice xmlns:v="urn:schemas-microsoft-com:vml" Requires="v">
                <p:oleObj spid="_x0000_s35391" name="Equation" r:id="rId9" imgW="634680" imgH="241200" progId="Equation.DSMT4">
                  <p:embed/>
                </p:oleObj>
              </mc:Choice>
              <mc:Fallback>
                <p:oleObj name="Equation" r:id="rId9" imgW="634680" imgH="241200" progId="Equation.DSMT4">
                  <p:embed/>
                  <p:pic>
                    <p:nvPicPr>
                      <p:cNvPr id="22" name="对象 21">
                        <a:extLst>
                          <a:ext uri="{FF2B5EF4-FFF2-40B4-BE49-F238E27FC236}">
                            <a16:creationId xmlns:a16="http://schemas.microsoft.com/office/drawing/2014/main" id="{F37EAB2E-9D32-4478-88F7-E15061640E91}"/>
                          </a:ext>
                        </a:extLst>
                      </p:cNvPr>
                      <p:cNvPicPr/>
                      <p:nvPr/>
                    </p:nvPicPr>
                    <p:blipFill>
                      <a:blip r:embed="rId10"/>
                      <a:stretch>
                        <a:fillRect/>
                      </a:stretch>
                    </p:blipFill>
                    <p:spPr>
                      <a:xfrm>
                        <a:off x="703255" y="4048009"/>
                        <a:ext cx="1023258" cy="388838"/>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6499E4E1-7FFE-4415-A65D-E2745D7CB8BC}"/>
              </a:ext>
            </a:extLst>
          </p:cNvPr>
          <p:cNvGraphicFramePr>
            <a:graphicFrameLocks noChangeAspect="1"/>
          </p:cNvGraphicFramePr>
          <p:nvPr>
            <p:extLst>
              <p:ext uri="{D42A27DB-BD31-4B8C-83A1-F6EECF244321}">
                <p14:modId xmlns:p14="http://schemas.microsoft.com/office/powerpoint/2010/main" val="2579668756"/>
              </p:ext>
            </p:extLst>
          </p:nvPr>
        </p:nvGraphicFramePr>
        <p:xfrm>
          <a:off x="715328" y="4452303"/>
          <a:ext cx="1023258" cy="388838"/>
        </p:xfrm>
        <a:graphic>
          <a:graphicData uri="http://schemas.openxmlformats.org/presentationml/2006/ole">
            <mc:AlternateContent xmlns:mc="http://schemas.openxmlformats.org/markup-compatibility/2006">
              <mc:Choice xmlns:v="urn:schemas-microsoft-com:vml" Requires="v">
                <p:oleObj spid="_x0000_s35392" name="Equation" r:id="rId11" imgW="634680" imgH="241200" progId="Equation.DSMT4">
                  <p:embed/>
                </p:oleObj>
              </mc:Choice>
              <mc:Fallback>
                <p:oleObj name="Equation" r:id="rId11" imgW="634680" imgH="241200" progId="Equation.DSMT4">
                  <p:embed/>
                  <p:pic>
                    <p:nvPicPr>
                      <p:cNvPr id="0" name=""/>
                      <p:cNvPicPr/>
                      <p:nvPr/>
                    </p:nvPicPr>
                    <p:blipFill>
                      <a:blip r:embed="rId12"/>
                      <a:stretch>
                        <a:fillRect/>
                      </a:stretch>
                    </p:blipFill>
                    <p:spPr>
                      <a:xfrm>
                        <a:off x="715328" y="4452303"/>
                        <a:ext cx="1023258" cy="388838"/>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37325653-0164-48FD-AE7B-B6501E136E27}"/>
              </a:ext>
            </a:extLst>
          </p:cNvPr>
          <p:cNvGraphicFramePr>
            <a:graphicFrameLocks noChangeAspect="1"/>
          </p:cNvGraphicFramePr>
          <p:nvPr>
            <p:extLst>
              <p:ext uri="{D42A27DB-BD31-4B8C-83A1-F6EECF244321}">
                <p14:modId xmlns:p14="http://schemas.microsoft.com/office/powerpoint/2010/main" val="1200912270"/>
              </p:ext>
            </p:extLst>
          </p:nvPr>
        </p:nvGraphicFramePr>
        <p:xfrm>
          <a:off x="715764" y="4822523"/>
          <a:ext cx="1023258" cy="388838"/>
        </p:xfrm>
        <a:graphic>
          <a:graphicData uri="http://schemas.openxmlformats.org/presentationml/2006/ole">
            <mc:AlternateContent xmlns:mc="http://schemas.openxmlformats.org/markup-compatibility/2006">
              <mc:Choice xmlns:v="urn:schemas-microsoft-com:vml" Requires="v">
                <p:oleObj spid="_x0000_s35393" name="Equation" r:id="rId13" imgW="634680" imgH="241200" progId="Equation.DSMT4">
                  <p:embed/>
                </p:oleObj>
              </mc:Choice>
              <mc:Fallback>
                <p:oleObj name="Equation" r:id="rId13" imgW="634680" imgH="241200" progId="Equation.DSMT4">
                  <p:embed/>
                  <p:pic>
                    <p:nvPicPr>
                      <p:cNvPr id="0" name=""/>
                      <p:cNvPicPr/>
                      <p:nvPr/>
                    </p:nvPicPr>
                    <p:blipFill>
                      <a:blip r:embed="rId14"/>
                      <a:stretch>
                        <a:fillRect/>
                      </a:stretch>
                    </p:blipFill>
                    <p:spPr>
                      <a:xfrm>
                        <a:off x="715764" y="4822523"/>
                        <a:ext cx="1023258" cy="388838"/>
                      </a:xfrm>
                      <a:prstGeom prst="rect">
                        <a:avLst/>
                      </a:prstGeom>
                    </p:spPr>
                  </p:pic>
                </p:oleObj>
              </mc:Fallback>
            </mc:AlternateContent>
          </a:graphicData>
        </a:graphic>
      </p:graphicFrame>
    </p:spTree>
    <p:extLst>
      <p:ext uri="{BB962C8B-B14F-4D97-AF65-F5344CB8AC3E}">
        <p14:creationId xmlns:p14="http://schemas.microsoft.com/office/powerpoint/2010/main" val="1286039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322453C-7ACE-4E21-9E0E-98B3C655F039}"/>
              </a:ext>
            </a:extLst>
          </p:cNvPr>
          <p:cNvPicPr>
            <a:picLocks noChangeAspect="1"/>
          </p:cNvPicPr>
          <p:nvPr/>
        </p:nvPicPr>
        <p:blipFill rotWithShape="1">
          <a:blip r:embed="rId3"/>
          <a:srcRect l="11091" t="-4089"/>
          <a:stretch/>
        </p:blipFill>
        <p:spPr>
          <a:xfrm>
            <a:off x="7342278" y="4644125"/>
            <a:ext cx="1287338" cy="436271"/>
          </a:xfrm>
          <a:prstGeom prst="rect">
            <a:avLst/>
          </a:prstGeom>
        </p:spPr>
      </p:pic>
      <p:sp>
        <p:nvSpPr>
          <p:cNvPr id="14" name="文本框 13">
            <a:extLst>
              <a:ext uri="{FF2B5EF4-FFF2-40B4-BE49-F238E27FC236}">
                <a16:creationId xmlns:a16="http://schemas.microsoft.com/office/drawing/2014/main" id="{0B05233B-A7ED-4CCA-B0A4-F6F98A095E5F}"/>
              </a:ext>
            </a:extLst>
          </p:cNvPr>
          <p:cNvSpPr txBox="1"/>
          <p:nvPr/>
        </p:nvSpPr>
        <p:spPr>
          <a:xfrm>
            <a:off x="4347839" y="4333013"/>
            <a:ext cx="4220748" cy="881139"/>
          </a:xfrm>
          <a:prstGeom prst="rect">
            <a:avLst/>
          </a:prstGeom>
          <a:noFill/>
        </p:spPr>
        <p:txBody>
          <a:bodyPr wrap="square" rtlCol="0">
            <a:spAutoFit/>
          </a:bodyPr>
          <a:lstStyle/>
          <a:p>
            <a:pPr>
              <a:lnSpc>
                <a:spcPct val="150000"/>
              </a:lnSpc>
            </a:pPr>
            <a:r>
              <a:rPr lang="zh-CN" altLang="en-US" b="1" dirty="0"/>
              <a:t>无线传感器网络</a:t>
            </a:r>
            <a:r>
              <a:rPr lang="zh-CN" altLang="en-US" dirty="0"/>
              <a:t>解决方案是新型工业的趋势之一！</a:t>
            </a:r>
          </a:p>
        </p:txBody>
      </p:sp>
      <p:pic>
        <p:nvPicPr>
          <p:cNvPr id="6" name="图片 5">
            <a:extLst>
              <a:ext uri="{FF2B5EF4-FFF2-40B4-BE49-F238E27FC236}">
                <a16:creationId xmlns:a16="http://schemas.microsoft.com/office/drawing/2014/main" id="{27D6331B-B73E-47E9-B4E9-79CA36B6929E}"/>
              </a:ext>
            </a:extLst>
          </p:cNvPr>
          <p:cNvPicPr>
            <a:picLocks noChangeAspect="1"/>
          </p:cNvPicPr>
          <p:nvPr/>
        </p:nvPicPr>
        <p:blipFill>
          <a:blip r:embed="rId4"/>
          <a:stretch>
            <a:fillRect/>
          </a:stretch>
        </p:blipFill>
        <p:spPr>
          <a:xfrm>
            <a:off x="106772" y="2449624"/>
            <a:ext cx="4270259" cy="3571291"/>
          </a:xfrm>
          <a:prstGeom prst="rect">
            <a:avLst/>
          </a:prstGeom>
        </p:spPr>
      </p:pic>
      <p:sp>
        <p:nvSpPr>
          <p:cNvPr id="4" name="内容占位符 3"/>
          <p:cNvSpPr>
            <a:spLocks noGrp="1"/>
          </p:cNvSpPr>
          <p:nvPr>
            <p:ph sz="quarter" idx="10"/>
          </p:nvPr>
        </p:nvSpPr>
        <p:spPr/>
        <p:txBody>
          <a:bodyPr>
            <a:normAutofit/>
          </a:bodyPr>
          <a:lstStyle/>
          <a:p>
            <a:pPr marL="0" indent="0">
              <a:lnSpc>
                <a:spcPct val="150000"/>
              </a:lnSpc>
              <a:buNone/>
            </a:pPr>
            <a:r>
              <a:rPr lang="zh-CN" altLang="en-US" b="1" dirty="0"/>
              <a:t>        网络化</a:t>
            </a:r>
            <a:r>
              <a:rPr lang="zh-CN" altLang="en-US" dirty="0"/>
              <a:t>作为新一轮工业革命和技术革新的核心之一，为现代工业生产带来了</a:t>
            </a:r>
            <a:r>
              <a:rPr lang="zh-CN" altLang="en-US" b="1" dirty="0">
                <a:solidFill>
                  <a:srgbClr val="FF0000"/>
                </a:solidFill>
              </a:rPr>
              <a:t>巨变</a:t>
            </a:r>
            <a:r>
              <a:rPr lang="zh-CN" altLang="en-US" b="1" dirty="0"/>
              <a:t>！</a:t>
            </a: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10" name="文本框 9">
            <a:extLst>
              <a:ext uri="{FF2B5EF4-FFF2-40B4-BE49-F238E27FC236}">
                <a16:creationId xmlns:a16="http://schemas.microsoft.com/office/drawing/2014/main" id="{D6199468-22B6-4FEA-9A8A-179FD22E9BE8}"/>
              </a:ext>
            </a:extLst>
          </p:cNvPr>
          <p:cNvSpPr txBox="1"/>
          <p:nvPr/>
        </p:nvSpPr>
        <p:spPr>
          <a:xfrm>
            <a:off x="584289" y="6077691"/>
            <a:ext cx="3424335" cy="369332"/>
          </a:xfrm>
          <a:prstGeom prst="rect">
            <a:avLst/>
          </a:prstGeom>
          <a:noFill/>
        </p:spPr>
        <p:txBody>
          <a:bodyPr wrap="none" rtlCol="0">
            <a:spAutoFit/>
          </a:bodyPr>
          <a:lstStyle/>
          <a:p>
            <a:r>
              <a:rPr lang="zh-CN" altLang="en-US" dirty="0"/>
              <a:t>图</a:t>
            </a:r>
            <a:r>
              <a:rPr lang="en-US" altLang="zh-CN" dirty="0"/>
              <a:t>1 </a:t>
            </a:r>
            <a:r>
              <a:rPr lang="zh-CN" altLang="en-US" dirty="0"/>
              <a:t>工业场景中的网络系统架构</a:t>
            </a:r>
          </a:p>
        </p:txBody>
      </p:sp>
      <p:sp>
        <p:nvSpPr>
          <p:cNvPr id="11" name="文本框 10">
            <a:extLst>
              <a:ext uri="{FF2B5EF4-FFF2-40B4-BE49-F238E27FC236}">
                <a16:creationId xmlns:a16="http://schemas.microsoft.com/office/drawing/2014/main" id="{FF9CADF4-933F-4C5F-83AC-1A922AA90EFE}"/>
              </a:ext>
            </a:extLst>
          </p:cNvPr>
          <p:cNvSpPr txBox="1"/>
          <p:nvPr/>
        </p:nvSpPr>
        <p:spPr>
          <a:xfrm>
            <a:off x="4330987" y="2235101"/>
            <a:ext cx="4331288" cy="646331"/>
          </a:xfrm>
          <a:prstGeom prst="rect">
            <a:avLst/>
          </a:prstGeom>
          <a:noFill/>
        </p:spPr>
        <p:txBody>
          <a:bodyPr wrap="square" rtlCol="0">
            <a:spAutoFit/>
          </a:bodyPr>
          <a:lstStyle/>
          <a:p>
            <a:r>
              <a:rPr lang="zh-CN" altLang="en-US" dirty="0"/>
              <a:t>工业现场环境复杂、高温高湿不利于大规模有线网络的部署。</a:t>
            </a:r>
            <a:endParaRPr lang="zh-CN" altLang="en-US" b="1" dirty="0"/>
          </a:p>
        </p:txBody>
      </p:sp>
      <p:sp>
        <p:nvSpPr>
          <p:cNvPr id="12" name="文本框 11">
            <a:extLst>
              <a:ext uri="{FF2B5EF4-FFF2-40B4-BE49-F238E27FC236}">
                <a16:creationId xmlns:a16="http://schemas.microsoft.com/office/drawing/2014/main" id="{FC277FB7-F90B-4C2C-9A71-F810368172F3}"/>
              </a:ext>
            </a:extLst>
          </p:cNvPr>
          <p:cNvSpPr txBox="1"/>
          <p:nvPr/>
        </p:nvSpPr>
        <p:spPr>
          <a:xfrm>
            <a:off x="4330810" y="2889340"/>
            <a:ext cx="4461880" cy="1296637"/>
          </a:xfrm>
          <a:prstGeom prst="rect">
            <a:avLst/>
          </a:prstGeom>
          <a:noFill/>
        </p:spPr>
        <p:txBody>
          <a:bodyPr wrap="square" rtlCol="0">
            <a:spAutoFit/>
          </a:bodyPr>
          <a:lstStyle/>
          <a:p>
            <a:pPr>
              <a:lnSpc>
                <a:spcPct val="150000"/>
              </a:lnSpc>
            </a:pPr>
            <a:r>
              <a:rPr lang="zh-CN" altLang="en-US" b="1" dirty="0"/>
              <a:t>无线网络可以节约</a:t>
            </a:r>
            <a:r>
              <a:rPr lang="en-US" altLang="zh-CN" b="1" dirty="0">
                <a:solidFill>
                  <a:srgbClr val="FF0000"/>
                </a:solidFill>
              </a:rPr>
              <a:t>90%</a:t>
            </a:r>
            <a:r>
              <a:rPr lang="zh-CN" altLang="en-US" b="1" dirty="0"/>
              <a:t>的成本！</a:t>
            </a:r>
            <a:endParaRPr lang="en-US" altLang="zh-CN" b="1" dirty="0"/>
          </a:p>
          <a:p>
            <a:pPr>
              <a:lnSpc>
                <a:spcPct val="150000"/>
              </a:lnSpc>
            </a:pPr>
            <a:r>
              <a:rPr lang="zh-CN" altLang="en-US" dirty="0"/>
              <a:t>此外，无线网络的优点还包括：</a:t>
            </a:r>
            <a:r>
              <a:rPr lang="zh-CN" altLang="en-US" b="1" dirty="0"/>
              <a:t>灵活性强、无盲区覆盖</a:t>
            </a:r>
            <a:r>
              <a:rPr lang="zh-CN" altLang="en-US" dirty="0"/>
              <a:t>和</a:t>
            </a:r>
            <a:r>
              <a:rPr lang="zh-CN" altLang="en-US" b="1" dirty="0"/>
              <a:t>无间断监控</a:t>
            </a:r>
            <a:r>
              <a:rPr lang="zh-CN" altLang="en-US" dirty="0"/>
              <a:t>等</a:t>
            </a:r>
            <a:r>
              <a:rPr lang="zh-CN" altLang="en-US" b="1" dirty="0"/>
              <a:t>。</a:t>
            </a:r>
          </a:p>
        </p:txBody>
      </p:sp>
      <p:sp>
        <p:nvSpPr>
          <p:cNvPr id="13" name="箭头: 下 12">
            <a:extLst>
              <a:ext uri="{FF2B5EF4-FFF2-40B4-BE49-F238E27FC236}">
                <a16:creationId xmlns:a16="http://schemas.microsoft.com/office/drawing/2014/main" id="{01ADEF55-18D2-46E5-A5AC-31D4A1E0A7A1}"/>
              </a:ext>
            </a:extLst>
          </p:cNvPr>
          <p:cNvSpPr/>
          <p:nvPr/>
        </p:nvSpPr>
        <p:spPr>
          <a:xfrm>
            <a:off x="6517602" y="2762892"/>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74E8EDE0-4E94-4423-8DFB-28F7268B596E}"/>
              </a:ext>
            </a:extLst>
          </p:cNvPr>
          <p:cNvSpPr/>
          <p:nvPr/>
        </p:nvSpPr>
        <p:spPr>
          <a:xfrm>
            <a:off x="6514659" y="4202936"/>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7D0219FA-1546-4D88-8BF3-CCB70D38BD9C}"/>
              </a:ext>
            </a:extLst>
          </p:cNvPr>
          <p:cNvPicPr>
            <a:picLocks noChangeAspect="1"/>
          </p:cNvPicPr>
          <p:nvPr/>
        </p:nvPicPr>
        <p:blipFill>
          <a:blip r:embed="rId5"/>
          <a:stretch>
            <a:fillRect/>
          </a:stretch>
        </p:blipFill>
        <p:spPr>
          <a:xfrm>
            <a:off x="7527047" y="2959599"/>
            <a:ext cx="1041539" cy="438864"/>
          </a:xfrm>
          <a:prstGeom prst="rect">
            <a:avLst/>
          </a:prstGeom>
        </p:spPr>
      </p:pic>
      <p:sp>
        <p:nvSpPr>
          <p:cNvPr id="16" name="文本框 15">
            <a:extLst>
              <a:ext uri="{FF2B5EF4-FFF2-40B4-BE49-F238E27FC236}">
                <a16:creationId xmlns:a16="http://schemas.microsoft.com/office/drawing/2014/main" id="{163E9F30-9B10-464E-95F2-57F9EE674B1D}"/>
              </a:ext>
            </a:extLst>
          </p:cNvPr>
          <p:cNvSpPr txBox="1"/>
          <p:nvPr/>
        </p:nvSpPr>
        <p:spPr>
          <a:xfrm>
            <a:off x="4359357" y="5310281"/>
            <a:ext cx="3220237" cy="1477328"/>
          </a:xfrm>
          <a:prstGeom prst="rect">
            <a:avLst/>
          </a:prstGeom>
          <a:noFill/>
        </p:spPr>
        <p:txBody>
          <a:bodyPr wrap="square" rtlCol="0">
            <a:spAutoFit/>
          </a:bodyPr>
          <a:lstStyle/>
          <a:p>
            <a:r>
              <a:rPr lang="zh-CN" altLang="en-US" dirty="0"/>
              <a:t>物联网节点的感知、传输和计算能力将高度集成化，未来网络架构将出现革命性演变，形成</a:t>
            </a:r>
            <a:r>
              <a:rPr lang="zh-CN" altLang="en-US" b="1" dirty="0"/>
              <a:t>感知</a:t>
            </a:r>
            <a:r>
              <a:rPr lang="en-US" altLang="zh-CN" b="1" dirty="0"/>
              <a:t>-</a:t>
            </a:r>
            <a:r>
              <a:rPr lang="zh-CN" altLang="en-US" b="1" dirty="0"/>
              <a:t>通信</a:t>
            </a:r>
            <a:r>
              <a:rPr lang="en-US" altLang="zh-CN" b="1" dirty="0"/>
              <a:t>-</a:t>
            </a:r>
            <a:r>
              <a:rPr lang="zh-CN" altLang="en-US" b="1" dirty="0"/>
              <a:t>计算</a:t>
            </a:r>
            <a:r>
              <a:rPr lang="en-US" altLang="zh-CN" b="1" dirty="0"/>
              <a:t>-</a:t>
            </a:r>
            <a:r>
              <a:rPr lang="zh-CN" altLang="en-US" b="1" dirty="0"/>
              <a:t>控制协同融合网络</a:t>
            </a:r>
            <a:r>
              <a:rPr lang="zh-CN" altLang="en-US" dirty="0"/>
              <a:t>。</a:t>
            </a:r>
          </a:p>
        </p:txBody>
      </p:sp>
      <p:sp>
        <p:nvSpPr>
          <p:cNvPr id="17" name="箭头: 下 16">
            <a:extLst>
              <a:ext uri="{FF2B5EF4-FFF2-40B4-BE49-F238E27FC236}">
                <a16:creationId xmlns:a16="http://schemas.microsoft.com/office/drawing/2014/main" id="{911929E3-0464-4378-8945-05A102B8845C}"/>
              </a:ext>
            </a:extLst>
          </p:cNvPr>
          <p:cNvSpPr/>
          <p:nvPr/>
        </p:nvSpPr>
        <p:spPr>
          <a:xfrm>
            <a:off x="6509143" y="5069247"/>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2E6363CF-C825-49D2-8C0E-870E1AFC02C3}"/>
              </a:ext>
            </a:extLst>
          </p:cNvPr>
          <p:cNvPicPr>
            <a:picLocks noChangeAspect="1"/>
          </p:cNvPicPr>
          <p:nvPr/>
        </p:nvPicPr>
        <p:blipFill>
          <a:blip r:embed="rId6"/>
          <a:stretch>
            <a:fillRect/>
          </a:stretch>
        </p:blipFill>
        <p:spPr>
          <a:xfrm>
            <a:off x="7579594" y="5357304"/>
            <a:ext cx="995801" cy="1327221"/>
          </a:xfrm>
          <a:prstGeom prst="rect">
            <a:avLst/>
          </a:prstGeom>
        </p:spPr>
      </p:pic>
    </p:spTree>
    <p:extLst>
      <p:ext uri="{BB962C8B-B14F-4D97-AF65-F5344CB8AC3E}">
        <p14:creationId xmlns:p14="http://schemas.microsoft.com/office/powerpoint/2010/main" val="2670347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a:bodyPr>
          <a:lstStyle/>
          <a:p>
            <a:pPr>
              <a:lnSpc>
                <a:spcPct val="100000"/>
              </a:lnSpc>
            </a:pPr>
            <a:r>
              <a:rPr lang="zh-CN" altLang="en-US" sz="2400" b="1" dirty="0"/>
              <a:t>仿真分析</a:t>
            </a:r>
            <a:endParaRPr lang="en-US" altLang="zh-CN" sz="2800" dirty="0"/>
          </a:p>
          <a:p>
            <a:pPr marL="0" indent="0">
              <a:lnSpc>
                <a:spcPct val="100000"/>
              </a:lnSpc>
              <a:buNone/>
            </a:pPr>
            <a:r>
              <a:rPr lang="zh-CN" altLang="en-US" sz="1600" dirty="0"/>
              <a:t>     </a:t>
            </a:r>
            <a:r>
              <a:rPr lang="zh-CN" altLang="en-US" sz="1800" dirty="0"/>
              <a:t>以</a:t>
            </a:r>
            <a:r>
              <a:rPr lang="en-US" altLang="zh-CN" sz="1800" dirty="0"/>
              <a:t>8#</a:t>
            </a:r>
            <a:r>
              <a:rPr lang="zh-CN" altLang="en-US" sz="1800" dirty="0"/>
              <a:t>传送锟为例</a:t>
            </a:r>
            <a:endParaRPr lang="en-US" altLang="zh-CN" sz="1800" dirty="0"/>
          </a:p>
          <a:p>
            <a:pPr marL="0" indent="0">
              <a:lnSpc>
                <a:spcPct val="100000"/>
              </a:lnSpc>
              <a:buNone/>
            </a:pPr>
            <a:endParaRPr lang="en-US" altLang="zh-CN" sz="2400" dirty="0"/>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endParaRPr lang="en-US" altLang="zh-CN" dirty="0"/>
          </a:p>
        </p:txBody>
      </p:sp>
      <p:sp>
        <p:nvSpPr>
          <p:cNvPr id="3" name="标题 2"/>
          <p:cNvSpPr>
            <a:spLocks noGrp="1"/>
          </p:cNvSpPr>
          <p:nvPr>
            <p:ph type="title"/>
          </p:nvPr>
        </p:nvSpPr>
        <p:spPr/>
        <p:txBody>
          <a:bodyPr>
            <a:normAutofit fontScale="90000"/>
          </a:bodyPr>
          <a:lstStyle/>
          <a:p>
            <a:r>
              <a:rPr lang="zh-CN" altLang="en-US" dirty="0"/>
              <a:t>研究内容二 离散顺序系统的分布式卡尔曼滤波</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1719064" y="6246134"/>
            <a:ext cx="5670848" cy="338554"/>
          </a:xfrm>
          <a:prstGeom prst="rect">
            <a:avLst/>
          </a:prstGeom>
          <a:noFill/>
        </p:spPr>
        <p:txBody>
          <a:bodyPr wrap="square" rtlCol="0">
            <a:spAutoFit/>
          </a:bodyPr>
          <a:lstStyle/>
          <a:p>
            <a:pPr algn="ctr"/>
            <a:r>
              <a:rPr lang="zh-CN" altLang="en-US" sz="1600" b="1" dirty="0"/>
              <a:t>图</a:t>
            </a:r>
            <a:r>
              <a:rPr lang="en-US" altLang="zh-CN" sz="1600" b="1" dirty="0"/>
              <a:t>17</a:t>
            </a:r>
            <a:r>
              <a:rPr lang="zh-CN" altLang="en-US" sz="1600" b="1" dirty="0"/>
              <a:t> 基于不同传输方式的卡尔曼滤波估计方法性能比较</a:t>
            </a:r>
          </a:p>
        </p:txBody>
      </p:sp>
      <p:pic>
        <p:nvPicPr>
          <p:cNvPr id="7" name="图片 6">
            <a:extLst>
              <a:ext uri="{FF2B5EF4-FFF2-40B4-BE49-F238E27FC236}">
                <a16:creationId xmlns:a16="http://schemas.microsoft.com/office/drawing/2014/main" id="{A508D377-D64E-427F-AB96-72D51944B03C}"/>
              </a:ext>
            </a:extLst>
          </p:cNvPr>
          <p:cNvPicPr>
            <a:picLocks noChangeAspect="1"/>
          </p:cNvPicPr>
          <p:nvPr/>
        </p:nvPicPr>
        <p:blipFill>
          <a:blip r:embed="rId4"/>
          <a:stretch>
            <a:fillRect/>
          </a:stretch>
        </p:blipFill>
        <p:spPr>
          <a:xfrm>
            <a:off x="4309303" y="1986353"/>
            <a:ext cx="4635090" cy="4191182"/>
          </a:xfrm>
          <a:prstGeom prst="rect">
            <a:avLst/>
          </a:prstGeom>
        </p:spPr>
      </p:pic>
      <p:sp>
        <p:nvSpPr>
          <p:cNvPr id="15" name="内容占位符 3">
            <a:extLst>
              <a:ext uri="{FF2B5EF4-FFF2-40B4-BE49-F238E27FC236}">
                <a16:creationId xmlns:a16="http://schemas.microsoft.com/office/drawing/2014/main" id="{A6DA57BE-F052-456B-92CF-3128797FD89F}"/>
              </a:ext>
            </a:extLst>
          </p:cNvPr>
          <p:cNvSpPr txBox="1">
            <a:spLocks/>
          </p:cNvSpPr>
          <p:nvPr/>
        </p:nvSpPr>
        <p:spPr>
          <a:xfrm>
            <a:off x="1719064" y="3622039"/>
            <a:ext cx="1943090" cy="18589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r>
              <a:rPr lang="zh-CN" altLang="en-US" sz="1800" dirty="0"/>
              <a:t>的概率为</a:t>
            </a:r>
            <a:r>
              <a:rPr lang="en-US" altLang="zh-CN" sz="1800" dirty="0"/>
              <a:t>0.62</a:t>
            </a:r>
          </a:p>
          <a:p>
            <a:pPr marL="0" indent="0">
              <a:lnSpc>
                <a:spcPct val="100000"/>
              </a:lnSpc>
              <a:buNone/>
            </a:pPr>
            <a:r>
              <a:rPr lang="zh-CN" altLang="en-US" sz="1800" dirty="0"/>
              <a:t>的概率为</a:t>
            </a:r>
            <a:r>
              <a:rPr lang="en-US" altLang="zh-CN" sz="1800" dirty="0"/>
              <a:t>0.7</a:t>
            </a:r>
          </a:p>
          <a:p>
            <a:pPr marL="0" indent="0">
              <a:lnSpc>
                <a:spcPct val="100000"/>
              </a:lnSpc>
              <a:buNone/>
            </a:pPr>
            <a:r>
              <a:rPr lang="zh-CN" altLang="en-US" sz="1800" dirty="0"/>
              <a:t>的概率为</a:t>
            </a:r>
            <a:r>
              <a:rPr lang="en-US" altLang="zh-CN" sz="1800" dirty="0"/>
              <a:t>0.75</a:t>
            </a:r>
          </a:p>
          <a:p>
            <a:pPr marL="0" indent="0">
              <a:lnSpc>
                <a:spcPct val="100000"/>
              </a:lnSpc>
              <a:buNone/>
            </a:pPr>
            <a:r>
              <a:rPr lang="zh-CN" altLang="en-US" sz="1800" dirty="0"/>
              <a:t>的概率为</a:t>
            </a:r>
            <a:r>
              <a:rPr lang="en-US" altLang="zh-CN" sz="1800" dirty="0"/>
              <a:t>0.83</a:t>
            </a:r>
          </a:p>
          <a:p>
            <a:pPr marL="0" indent="0">
              <a:lnSpc>
                <a:spcPct val="100000"/>
              </a:lnSpc>
              <a:buFont typeface="Calibri" panose="020F0502020204030204" pitchFamily="34" charset="0"/>
              <a:buNone/>
            </a:pPr>
            <a:endParaRPr lang="en-US" altLang="zh-CN" dirty="0"/>
          </a:p>
        </p:txBody>
      </p:sp>
      <p:graphicFrame>
        <p:nvGraphicFramePr>
          <p:cNvPr id="21" name="对象 20">
            <a:extLst>
              <a:ext uri="{FF2B5EF4-FFF2-40B4-BE49-F238E27FC236}">
                <a16:creationId xmlns:a16="http://schemas.microsoft.com/office/drawing/2014/main" id="{2D428162-9F6D-461F-9B63-2746F63B78C9}"/>
              </a:ext>
            </a:extLst>
          </p:cNvPr>
          <p:cNvGraphicFramePr>
            <a:graphicFrameLocks noChangeAspect="1"/>
          </p:cNvGraphicFramePr>
          <p:nvPr/>
        </p:nvGraphicFramePr>
        <p:xfrm>
          <a:off x="463056" y="2386402"/>
          <a:ext cx="3687704" cy="1042597"/>
        </p:xfrm>
        <a:graphic>
          <a:graphicData uri="http://schemas.openxmlformats.org/presentationml/2006/ole">
            <mc:AlternateContent xmlns:mc="http://schemas.openxmlformats.org/markup-compatibility/2006">
              <mc:Choice xmlns:v="urn:schemas-microsoft-com:vml" Requires="v">
                <p:oleObj spid="_x0000_s36397" name="Equation" r:id="rId5" imgW="2425680" imgH="685800" progId="Equation.DSMT4">
                  <p:embed/>
                </p:oleObj>
              </mc:Choice>
              <mc:Fallback>
                <p:oleObj name="Equation" r:id="rId5" imgW="2425680" imgH="685800" progId="Equation.DSMT4">
                  <p:embed/>
                  <p:pic>
                    <p:nvPicPr>
                      <p:cNvPr id="21" name="对象 20">
                        <a:extLst>
                          <a:ext uri="{FF2B5EF4-FFF2-40B4-BE49-F238E27FC236}">
                            <a16:creationId xmlns:a16="http://schemas.microsoft.com/office/drawing/2014/main" id="{2D428162-9F6D-461F-9B63-2746F63B78C9}"/>
                          </a:ext>
                        </a:extLst>
                      </p:cNvPr>
                      <p:cNvPicPr/>
                      <p:nvPr/>
                    </p:nvPicPr>
                    <p:blipFill>
                      <a:blip r:embed="rId6"/>
                      <a:stretch>
                        <a:fillRect/>
                      </a:stretch>
                    </p:blipFill>
                    <p:spPr>
                      <a:xfrm>
                        <a:off x="463056" y="2386402"/>
                        <a:ext cx="3687704" cy="1042597"/>
                      </a:xfrm>
                      <a:prstGeom prst="rect">
                        <a:avLst/>
                      </a:prstGeom>
                    </p:spPr>
                  </p:pic>
                </p:oleObj>
              </mc:Fallback>
            </mc:AlternateContent>
          </a:graphicData>
        </a:graphic>
      </p:graphicFrame>
      <p:sp>
        <p:nvSpPr>
          <p:cNvPr id="26" name="内容占位符 3">
            <a:extLst>
              <a:ext uri="{FF2B5EF4-FFF2-40B4-BE49-F238E27FC236}">
                <a16:creationId xmlns:a16="http://schemas.microsoft.com/office/drawing/2014/main" id="{3121DEBC-CFF6-48E9-82B5-75150115A683}"/>
              </a:ext>
            </a:extLst>
          </p:cNvPr>
          <p:cNvSpPr txBox="1">
            <a:spLocks/>
          </p:cNvSpPr>
          <p:nvPr/>
        </p:nvSpPr>
        <p:spPr>
          <a:xfrm>
            <a:off x="343861" y="5404401"/>
            <a:ext cx="3806899" cy="10427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1800" dirty="0"/>
              <a:t>3#</a:t>
            </a:r>
            <a:r>
              <a:rPr lang="zh-CN" altLang="en-US" sz="1800" dirty="0"/>
              <a:t>、</a:t>
            </a:r>
            <a:r>
              <a:rPr lang="en-US" altLang="zh-CN" sz="1800" dirty="0"/>
              <a:t>4#</a:t>
            </a:r>
            <a:r>
              <a:rPr lang="zh-CN" altLang="en-US" sz="1800" dirty="0"/>
              <a:t>、</a:t>
            </a:r>
            <a:r>
              <a:rPr lang="en-US" altLang="zh-CN" sz="1800" dirty="0"/>
              <a:t>5#</a:t>
            </a:r>
            <a:r>
              <a:rPr lang="zh-CN" altLang="en-US" sz="1800" dirty="0"/>
              <a:t>和</a:t>
            </a:r>
            <a:r>
              <a:rPr lang="en-US" altLang="zh-CN" sz="1800" dirty="0"/>
              <a:t>6#</a:t>
            </a:r>
            <a:r>
              <a:rPr lang="zh-CN" altLang="en-US" sz="1800" dirty="0"/>
              <a:t>传送锟传感器对钢板速度的测量服从正态分布，期望均为</a:t>
            </a:r>
            <a:r>
              <a:rPr lang="en-US" altLang="zh-CN" sz="1800" dirty="0"/>
              <a:t>5</a:t>
            </a:r>
            <a:r>
              <a:rPr lang="zh-CN" altLang="en-US" sz="1800" dirty="0"/>
              <a:t>，方差分别为</a:t>
            </a:r>
            <a:r>
              <a:rPr lang="en-US" altLang="zh-CN" sz="1800" dirty="0"/>
              <a:t>0.12</a:t>
            </a:r>
            <a:r>
              <a:rPr lang="zh-CN" altLang="en-US" sz="1800" dirty="0"/>
              <a:t>，</a:t>
            </a:r>
            <a:r>
              <a:rPr lang="en-US" altLang="zh-CN" sz="1800" dirty="0"/>
              <a:t>0.1</a:t>
            </a:r>
            <a:r>
              <a:rPr lang="zh-CN" altLang="en-US" sz="1800" dirty="0"/>
              <a:t>，</a:t>
            </a:r>
            <a:r>
              <a:rPr lang="en-US" altLang="zh-CN" sz="1800" dirty="0"/>
              <a:t>0.06</a:t>
            </a:r>
            <a:r>
              <a:rPr lang="zh-CN" altLang="en-US" sz="1800" dirty="0"/>
              <a:t>，</a:t>
            </a:r>
            <a:r>
              <a:rPr lang="en-US" altLang="zh-CN" sz="1800" dirty="0"/>
              <a:t>0.03</a:t>
            </a:r>
            <a:endParaRPr lang="en-US" altLang="zh-CN" dirty="0"/>
          </a:p>
        </p:txBody>
      </p:sp>
      <p:graphicFrame>
        <p:nvGraphicFramePr>
          <p:cNvPr id="22" name="对象 21">
            <a:extLst>
              <a:ext uri="{FF2B5EF4-FFF2-40B4-BE49-F238E27FC236}">
                <a16:creationId xmlns:a16="http://schemas.microsoft.com/office/drawing/2014/main" id="{F37EAB2E-9D32-4478-88F7-E15061640E91}"/>
              </a:ext>
            </a:extLst>
          </p:cNvPr>
          <p:cNvGraphicFramePr>
            <a:graphicFrameLocks noChangeAspect="1"/>
          </p:cNvGraphicFramePr>
          <p:nvPr/>
        </p:nvGraphicFramePr>
        <p:xfrm>
          <a:off x="695806" y="3649011"/>
          <a:ext cx="1023258" cy="388838"/>
        </p:xfrm>
        <a:graphic>
          <a:graphicData uri="http://schemas.openxmlformats.org/presentationml/2006/ole">
            <mc:AlternateContent xmlns:mc="http://schemas.openxmlformats.org/markup-compatibility/2006">
              <mc:Choice xmlns:v="urn:schemas-microsoft-com:vml" Requires="v">
                <p:oleObj spid="_x0000_s36398" name="Equation" r:id="rId7" imgW="634680" imgH="241200" progId="Equation.DSMT4">
                  <p:embed/>
                </p:oleObj>
              </mc:Choice>
              <mc:Fallback>
                <p:oleObj name="Equation" r:id="rId7" imgW="634680" imgH="241200" progId="Equation.DSMT4">
                  <p:embed/>
                  <p:pic>
                    <p:nvPicPr>
                      <p:cNvPr id="22" name="对象 21">
                        <a:extLst>
                          <a:ext uri="{FF2B5EF4-FFF2-40B4-BE49-F238E27FC236}">
                            <a16:creationId xmlns:a16="http://schemas.microsoft.com/office/drawing/2014/main" id="{F37EAB2E-9D32-4478-88F7-E15061640E91}"/>
                          </a:ext>
                        </a:extLst>
                      </p:cNvPr>
                      <p:cNvPicPr/>
                      <p:nvPr/>
                    </p:nvPicPr>
                    <p:blipFill>
                      <a:blip r:embed="rId8"/>
                      <a:stretch>
                        <a:fillRect/>
                      </a:stretch>
                    </p:blipFill>
                    <p:spPr>
                      <a:xfrm>
                        <a:off x="695806" y="3649011"/>
                        <a:ext cx="1023258" cy="38883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77EEA569-2D23-41AB-8690-B01CA7FFD823}"/>
              </a:ext>
            </a:extLst>
          </p:cNvPr>
          <p:cNvGraphicFramePr>
            <a:graphicFrameLocks noChangeAspect="1"/>
          </p:cNvGraphicFramePr>
          <p:nvPr/>
        </p:nvGraphicFramePr>
        <p:xfrm>
          <a:off x="703255" y="4048009"/>
          <a:ext cx="1023258" cy="388838"/>
        </p:xfrm>
        <a:graphic>
          <a:graphicData uri="http://schemas.openxmlformats.org/presentationml/2006/ole">
            <mc:AlternateContent xmlns:mc="http://schemas.openxmlformats.org/markup-compatibility/2006">
              <mc:Choice xmlns:v="urn:schemas-microsoft-com:vml" Requires="v">
                <p:oleObj spid="_x0000_s36399" name="Equation" r:id="rId9" imgW="634680" imgH="241200" progId="Equation.DSMT4">
                  <p:embed/>
                </p:oleObj>
              </mc:Choice>
              <mc:Fallback>
                <p:oleObj name="Equation" r:id="rId9" imgW="634680" imgH="241200" progId="Equation.DSMT4">
                  <p:embed/>
                  <p:pic>
                    <p:nvPicPr>
                      <p:cNvPr id="27" name="对象 26">
                        <a:extLst>
                          <a:ext uri="{FF2B5EF4-FFF2-40B4-BE49-F238E27FC236}">
                            <a16:creationId xmlns:a16="http://schemas.microsoft.com/office/drawing/2014/main" id="{77EEA569-2D23-41AB-8690-B01CA7FFD823}"/>
                          </a:ext>
                        </a:extLst>
                      </p:cNvPr>
                      <p:cNvPicPr/>
                      <p:nvPr/>
                    </p:nvPicPr>
                    <p:blipFill>
                      <a:blip r:embed="rId10"/>
                      <a:stretch>
                        <a:fillRect/>
                      </a:stretch>
                    </p:blipFill>
                    <p:spPr>
                      <a:xfrm>
                        <a:off x="703255" y="4048009"/>
                        <a:ext cx="1023258" cy="388838"/>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6499E4E1-7FFE-4415-A65D-E2745D7CB8BC}"/>
              </a:ext>
            </a:extLst>
          </p:cNvPr>
          <p:cNvGraphicFramePr>
            <a:graphicFrameLocks noChangeAspect="1"/>
          </p:cNvGraphicFramePr>
          <p:nvPr/>
        </p:nvGraphicFramePr>
        <p:xfrm>
          <a:off x="715328" y="4452303"/>
          <a:ext cx="1023258" cy="388838"/>
        </p:xfrm>
        <a:graphic>
          <a:graphicData uri="http://schemas.openxmlformats.org/presentationml/2006/ole">
            <mc:AlternateContent xmlns:mc="http://schemas.openxmlformats.org/markup-compatibility/2006">
              <mc:Choice xmlns:v="urn:schemas-microsoft-com:vml" Requires="v">
                <p:oleObj spid="_x0000_s36400" name="Equation" r:id="rId11" imgW="634680" imgH="241200" progId="Equation.DSMT4">
                  <p:embed/>
                </p:oleObj>
              </mc:Choice>
              <mc:Fallback>
                <p:oleObj name="Equation" r:id="rId11" imgW="634680" imgH="241200" progId="Equation.DSMT4">
                  <p:embed/>
                  <p:pic>
                    <p:nvPicPr>
                      <p:cNvPr id="28" name="对象 27">
                        <a:extLst>
                          <a:ext uri="{FF2B5EF4-FFF2-40B4-BE49-F238E27FC236}">
                            <a16:creationId xmlns:a16="http://schemas.microsoft.com/office/drawing/2014/main" id="{6499E4E1-7FFE-4415-A65D-E2745D7CB8BC}"/>
                          </a:ext>
                        </a:extLst>
                      </p:cNvPr>
                      <p:cNvPicPr/>
                      <p:nvPr/>
                    </p:nvPicPr>
                    <p:blipFill>
                      <a:blip r:embed="rId12"/>
                      <a:stretch>
                        <a:fillRect/>
                      </a:stretch>
                    </p:blipFill>
                    <p:spPr>
                      <a:xfrm>
                        <a:off x="715328" y="4452303"/>
                        <a:ext cx="1023258" cy="388838"/>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37325653-0164-48FD-AE7B-B6501E136E27}"/>
              </a:ext>
            </a:extLst>
          </p:cNvPr>
          <p:cNvGraphicFramePr>
            <a:graphicFrameLocks noChangeAspect="1"/>
          </p:cNvGraphicFramePr>
          <p:nvPr/>
        </p:nvGraphicFramePr>
        <p:xfrm>
          <a:off x="715764" y="4822523"/>
          <a:ext cx="1023258" cy="388838"/>
        </p:xfrm>
        <a:graphic>
          <a:graphicData uri="http://schemas.openxmlformats.org/presentationml/2006/ole">
            <mc:AlternateContent xmlns:mc="http://schemas.openxmlformats.org/markup-compatibility/2006">
              <mc:Choice xmlns:v="urn:schemas-microsoft-com:vml" Requires="v">
                <p:oleObj spid="_x0000_s36401" name="Equation" r:id="rId13" imgW="634680" imgH="241200" progId="Equation.DSMT4">
                  <p:embed/>
                </p:oleObj>
              </mc:Choice>
              <mc:Fallback>
                <p:oleObj name="Equation" r:id="rId13" imgW="634680" imgH="241200" progId="Equation.DSMT4">
                  <p:embed/>
                  <p:pic>
                    <p:nvPicPr>
                      <p:cNvPr id="29" name="对象 28">
                        <a:extLst>
                          <a:ext uri="{FF2B5EF4-FFF2-40B4-BE49-F238E27FC236}">
                            <a16:creationId xmlns:a16="http://schemas.microsoft.com/office/drawing/2014/main" id="{37325653-0164-48FD-AE7B-B6501E136E27}"/>
                          </a:ext>
                        </a:extLst>
                      </p:cNvPr>
                      <p:cNvPicPr/>
                      <p:nvPr/>
                    </p:nvPicPr>
                    <p:blipFill>
                      <a:blip r:embed="rId14"/>
                      <a:stretch>
                        <a:fillRect/>
                      </a:stretch>
                    </p:blipFill>
                    <p:spPr>
                      <a:xfrm>
                        <a:off x="715764" y="4822523"/>
                        <a:ext cx="1023258" cy="38883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FBD11E42-5F07-4EDC-889F-4F5C03F9E836}"/>
              </a:ext>
            </a:extLst>
          </p:cNvPr>
          <p:cNvPicPr>
            <a:picLocks noChangeAspect="1"/>
          </p:cNvPicPr>
          <p:nvPr/>
        </p:nvPicPr>
        <p:blipFill>
          <a:blip r:embed="rId15"/>
          <a:stretch>
            <a:fillRect/>
          </a:stretch>
        </p:blipFill>
        <p:spPr>
          <a:xfrm>
            <a:off x="200617" y="1986353"/>
            <a:ext cx="8774274" cy="4222136"/>
          </a:xfrm>
          <a:prstGeom prst="rect">
            <a:avLst/>
          </a:prstGeom>
        </p:spPr>
      </p:pic>
    </p:spTree>
    <p:extLst>
      <p:ext uri="{BB962C8B-B14F-4D97-AF65-F5344CB8AC3E}">
        <p14:creationId xmlns:p14="http://schemas.microsoft.com/office/powerpoint/2010/main" val="3396724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670F691-F253-4093-8B60-391CF2DCB2B1}"/>
              </a:ext>
            </a:extLst>
          </p:cNvPr>
          <p:cNvPicPr>
            <a:picLocks noChangeAspect="1"/>
          </p:cNvPicPr>
          <p:nvPr/>
        </p:nvPicPr>
        <p:blipFill>
          <a:blip r:embed="rId3"/>
          <a:stretch>
            <a:fillRect/>
          </a:stretch>
        </p:blipFill>
        <p:spPr>
          <a:xfrm>
            <a:off x="4384556" y="3345084"/>
            <a:ext cx="4759444" cy="2801209"/>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06105" y="1667014"/>
            <a:ext cx="8372163" cy="4921498"/>
          </a:xfrm>
        </p:spPr>
        <p:txBody>
          <a:bodyPr>
            <a:normAutofit fontScale="85000" lnSpcReduction="20000"/>
          </a:bodyPr>
          <a:lstStyle/>
          <a:p>
            <a:pPr>
              <a:lnSpc>
                <a:spcPct val="100000"/>
              </a:lnSpc>
            </a:pPr>
            <a:r>
              <a:rPr lang="zh-CN" altLang="en-US" sz="2200" b="1" dirty="0"/>
              <a:t>发射功率</a:t>
            </a:r>
            <a:r>
              <a:rPr lang="en-US" altLang="zh-CN" sz="2200" b="1" i="1" dirty="0">
                <a:latin typeface="Times New Roman" panose="02020603050405020304" pitchFamily="18" charset="0"/>
                <a:cs typeface="Times New Roman" panose="02020603050405020304" pitchFamily="18" charset="0"/>
              </a:rPr>
              <a:t>E</a:t>
            </a:r>
            <a:r>
              <a:rPr lang="en-US" altLang="zh-CN" sz="2200" b="1" i="1" baseline="-25000" dirty="0">
                <a:latin typeface="Times New Roman" panose="02020603050405020304" pitchFamily="18" charset="0"/>
                <a:cs typeface="Times New Roman" panose="02020603050405020304" pitchFamily="18" charset="0"/>
              </a:rPr>
              <a:t>T</a:t>
            </a:r>
            <a:r>
              <a:rPr lang="zh-CN" altLang="en-US" sz="2200" b="1" dirty="0">
                <a:latin typeface="Times New Roman" panose="02020603050405020304" pitchFamily="18" charset="0"/>
                <a:cs typeface="Times New Roman" panose="02020603050405020304" pitchFamily="18" charset="0"/>
              </a:rPr>
              <a:t>为</a:t>
            </a:r>
            <a:endParaRPr lang="en-US" altLang="zh-CN" sz="2600" dirty="0">
              <a:latin typeface="Times New Roman" panose="02020603050405020304" pitchFamily="18" charset="0"/>
              <a:cs typeface="Times New Roman" panose="02020603050405020304" pitchFamily="18" charset="0"/>
            </a:endParaRPr>
          </a:p>
          <a:p>
            <a:pPr>
              <a:lnSpc>
                <a:spcPct val="100000"/>
              </a:lnSpc>
            </a:pPr>
            <a:endParaRPr lang="en-US" altLang="zh-CN" dirty="0"/>
          </a:p>
          <a:p>
            <a:pPr>
              <a:lnSpc>
                <a:spcPct val="100000"/>
              </a:lnSpc>
            </a:pPr>
            <a:r>
              <a:rPr lang="zh-CN" altLang="en-US" sz="2200" b="1" dirty="0"/>
              <a:t>接收功率</a:t>
            </a:r>
            <a:r>
              <a:rPr lang="en-US" altLang="zh-CN" sz="2200" b="1" i="1" dirty="0">
                <a:latin typeface="Times New Roman" panose="02020603050405020304" pitchFamily="18" charset="0"/>
                <a:cs typeface="Times New Roman" panose="02020603050405020304" pitchFamily="18" charset="0"/>
              </a:rPr>
              <a:t>E</a:t>
            </a:r>
            <a:r>
              <a:rPr lang="en-US" altLang="zh-CN" sz="2200" b="1" i="1" baseline="-25000" dirty="0">
                <a:latin typeface="Times New Roman" panose="02020603050405020304" pitchFamily="18" charset="0"/>
                <a:cs typeface="Times New Roman" panose="02020603050405020304" pitchFamily="18" charset="0"/>
              </a:rPr>
              <a:t>R</a:t>
            </a:r>
            <a:r>
              <a:rPr lang="zh-CN" altLang="en-US" sz="2200" b="1" dirty="0">
                <a:latin typeface="Times New Roman" panose="02020603050405020304" pitchFamily="18" charset="0"/>
                <a:cs typeface="Times New Roman" panose="02020603050405020304" pitchFamily="18" charset="0"/>
              </a:rPr>
              <a:t>为</a:t>
            </a:r>
            <a:endParaRPr lang="en-US" altLang="zh-CN" sz="2200"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p>
          <a:p>
            <a:pPr>
              <a:lnSpc>
                <a:spcPct val="100000"/>
              </a:lnSpc>
            </a:pPr>
            <a:r>
              <a:rPr lang="zh-CN" altLang="en-US" sz="2200" b="1" dirty="0"/>
              <a:t>每个采样周期传感器网络的能耗</a:t>
            </a:r>
            <a:r>
              <a:rPr lang="en-US" altLang="zh-CN" sz="2200" b="1" i="1" dirty="0" err="1">
                <a:latin typeface="Times New Roman" panose="02020603050405020304" pitchFamily="18" charset="0"/>
                <a:cs typeface="Times New Roman" panose="02020603050405020304" pitchFamily="18" charset="0"/>
              </a:rPr>
              <a:t>E</a:t>
            </a:r>
            <a:r>
              <a:rPr lang="en-US" altLang="zh-CN" sz="2200" b="1" i="1" baseline="-25000" dirty="0" err="1">
                <a:latin typeface="Times New Roman" panose="02020603050405020304" pitchFamily="18" charset="0"/>
                <a:cs typeface="Times New Roman" panose="02020603050405020304" pitchFamily="18" charset="0"/>
              </a:rPr>
              <a:t>comm</a:t>
            </a:r>
            <a:r>
              <a:rPr lang="zh-CN" altLang="en-US" sz="2200" b="1" dirty="0"/>
              <a:t>为</a:t>
            </a:r>
            <a:endParaRPr lang="en-US" altLang="zh-CN" sz="2200" b="1" dirty="0"/>
          </a:p>
          <a:p>
            <a:pPr>
              <a:lnSpc>
                <a:spcPct val="100000"/>
              </a:lnSpc>
            </a:pPr>
            <a:endParaRPr lang="en-US" altLang="zh-CN" sz="2200" b="1" dirty="0"/>
          </a:p>
          <a:p>
            <a:pPr marL="0" indent="0">
              <a:lnSpc>
                <a:spcPct val="100000"/>
              </a:lnSpc>
              <a:buNone/>
            </a:pPr>
            <a:r>
              <a:rPr lang="el-GR" altLang="zh-CN" sz="2200" b="1" dirty="0">
                <a:latin typeface="Gabriola" panose="04040605051002020D02" pitchFamily="82" charset="0"/>
              </a:rPr>
              <a:t>ε</a:t>
            </a:r>
            <a:r>
              <a:rPr lang="en-US" altLang="zh-CN" sz="1700" b="1" i="1" baseline="-25000" dirty="0">
                <a:latin typeface="Times New Roman" panose="02020603050405020304" pitchFamily="18" charset="0"/>
                <a:cs typeface="Times New Roman" panose="02020603050405020304" pitchFamily="18" charset="0"/>
              </a:rPr>
              <a:t>amp</a:t>
            </a:r>
            <a:r>
              <a:rPr lang="zh-CN" altLang="en-US" sz="1700" b="1" dirty="0">
                <a:latin typeface="Times New Roman" panose="02020603050405020304" pitchFamily="18" charset="0"/>
                <a:cs typeface="Times New Roman" panose="02020603050405020304" pitchFamily="18" charset="0"/>
              </a:rPr>
              <a:t>为发射放大器的能量耗散</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err="1">
                <a:latin typeface="Times New Roman" panose="02020603050405020304" pitchFamily="18" charset="0"/>
                <a:cs typeface="Times New Roman" panose="02020603050405020304" pitchFamily="18" charset="0"/>
              </a:rPr>
              <a:t>E</a:t>
            </a:r>
            <a:r>
              <a:rPr lang="en-US" altLang="zh-CN" sz="1700" b="1" i="1" baseline="-25000" dirty="0" err="1">
                <a:latin typeface="Times New Roman" panose="02020603050405020304" pitchFamily="18" charset="0"/>
                <a:cs typeface="Times New Roman" panose="02020603050405020304" pitchFamily="18" charset="0"/>
              </a:rPr>
              <a:t>elec</a:t>
            </a:r>
            <a:r>
              <a:rPr lang="en-US" altLang="zh-CN" sz="1700" b="1" i="1" baseline="-25000" dirty="0">
                <a:latin typeface="Times New Roman" panose="02020603050405020304" pitchFamily="18" charset="0"/>
                <a:cs typeface="Times New Roman" panose="02020603050405020304" pitchFamily="18" charset="0"/>
              </a:rPr>
              <a:t> </a:t>
            </a:r>
            <a:r>
              <a:rPr lang="zh-CN" altLang="en-US" sz="1700" b="1" dirty="0">
                <a:latin typeface="Times New Roman" panose="02020603050405020304" pitchFamily="18" charset="0"/>
                <a:cs typeface="Times New Roman" panose="02020603050405020304" pitchFamily="18" charset="0"/>
              </a:rPr>
              <a:t>传感器基本能耗</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d</a:t>
            </a:r>
            <a:r>
              <a:rPr lang="zh-CN" altLang="en-US" sz="1700" b="1" dirty="0">
                <a:latin typeface="Times New Roman" panose="02020603050405020304" pitchFamily="18" charset="0"/>
                <a:cs typeface="Times New Roman" panose="02020603050405020304" pitchFamily="18" charset="0"/>
              </a:rPr>
              <a:t>传输距离</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l-GR" altLang="zh-CN" sz="1700" b="1" dirty="0">
                <a:latin typeface="Times New Roman" panose="02020603050405020304" pitchFamily="18" charset="0"/>
                <a:cs typeface="Times New Roman" panose="02020603050405020304" pitchFamily="18" charset="0"/>
              </a:rPr>
              <a:t>τ</a:t>
            </a:r>
            <a:r>
              <a:rPr lang="zh-CN" altLang="en-US" sz="1700" b="1" dirty="0">
                <a:latin typeface="Times New Roman" panose="02020603050405020304" pitchFamily="18" charset="0"/>
                <a:cs typeface="Times New Roman" panose="02020603050405020304" pitchFamily="18" charset="0"/>
              </a:rPr>
              <a:t>为信道路径损耗</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dirty="0">
                <a:latin typeface="Times New Roman" panose="02020603050405020304" pitchFamily="18" charset="0"/>
                <a:cs typeface="Times New Roman" panose="02020603050405020304" pitchFamily="18" charset="0"/>
              </a:rPr>
              <a:t>B</a:t>
            </a:r>
            <a:r>
              <a:rPr lang="zh-CN" altLang="en-US" sz="1700" b="1" dirty="0">
                <a:latin typeface="Times New Roman" panose="02020603050405020304" pitchFamily="18" charset="0"/>
                <a:cs typeface="Times New Roman" panose="02020603050405020304" pitchFamily="18" charset="0"/>
              </a:rPr>
              <a:t>为传输和接收的比特数</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E</a:t>
            </a:r>
            <a:r>
              <a:rPr lang="en-US" altLang="zh-CN" sz="1700" b="1" i="1" baseline="-25000" dirty="0">
                <a:latin typeface="Times New Roman" panose="02020603050405020304" pitchFamily="18" charset="0"/>
                <a:cs typeface="Times New Roman" panose="02020603050405020304" pitchFamily="18" charset="0"/>
              </a:rPr>
              <a:t>S </a:t>
            </a:r>
            <a:r>
              <a:rPr lang="zh-CN" altLang="en-US" sz="1700" b="1" dirty="0">
                <a:latin typeface="Times New Roman" panose="02020603050405020304" pitchFamily="18" charset="0"/>
                <a:cs typeface="Times New Roman" panose="02020603050405020304" pitchFamily="18" charset="0"/>
              </a:rPr>
              <a:t>休眠状态传感器功率</a:t>
            </a:r>
            <a:endParaRPr lang="en-US" altLang="zh-CN" sz="17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I</a:t>
            </a:r>
            <a:r>
              <a:rPr lang="en-US" altLang="zh-CN" sz="1700" b="1" i="1" baseline="-25000" dirty="0">
                <a:latin typeface="Times New Roman" panose="02020603050405020304" pitchFamily="18" charset="0"/>
                <a:cs typeface="Times New Roman" panose="02020603050405020304" pitchFamily="18" charset="0"/>
              </a:rPr>
              <a:t>L</a:t>
            </a:r>
            <a:r>
              <a:rPr lang="zh-CN" altLang="en-US" sz="1700" b="1" dirty="0">
                <a:latin typeface="Times New Roman" panose="02020603050405020304" pitchFamily="18" charset="0"/>
                <a:cs typeface="Times New Roman" panose="02020603050405020304" pitchFamily="18" charset="0"/>
              </a:rPr>
              <a:t>表示低速或减速状态运行传送锟的传感器集合，</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Acc</a:t>
            </a:r>
            <a:r>
              <a:rPr lang="zh-CN" altLang="en-US" sz="1700" b="1" dirty="0">
                <a:latin typeface="Times New Roman" panose="02020603050405020304" pitchFamily="18" charset="0"/>
                <a:cs typeface="Times New Roman" panose="02020603050405020304" pitchFamily="18" charset="0"/>
              </a:rPr>
              <a:t>表示被唤醒和加速状态运行传送锟的传感器集合，</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dirty="0">
                <a:latin typeface="Times New Roman" panose="02020603050405020304" pitchFamily="18" charset="0"/>
                <a:cs typeface="Times New Roman" panose="02020603050405020304" pitchFamily="18" charset="0"/>
              </a:rPr>
              <a:t>(</a:t>
            </a:r>
            <a:r>
              <a:rPr lang="en-US" altLang="zh-CN" sz="1700" b="1" i="1" dirty="0">
                <a:latin typeface="Times New Roman" panose="02020603050405020304" pitchFamily="18" charset="0"/>
                <a:cs typeface="Times New Roman" panose="02020603050405020304" pitchFamily="18" charset="0"/>
              </a:rPr>
              <a:t>L+</a:t>
            </a:r>
            <a:r>
              <a:rPr lang="en-US" altLang="zh-CN" sz="1700" b="1" dirty="0">
                <a:latin typeface="Times New Roman" panose="02020603050405020304" pitchFamily="18" charset="0"/>
                <a:cs typeface="Times New Roman" panose="02020603050405020304" pitchFamily="18" charset="0"/>
              </a:rPr>
              <a:t>1)</a:t>
            </a:r>
            <a:r>
              <a:rPr lang="zh-CN" altLang="en-US" sz="1700" b="1" dirty="0">
                <a:latin typeface="Times New Roman" panose="02020603050405020304" pitchFamily="18" charset="0"/>
                <a:cs typeface="Times New Roman" panose="02020603050405020304" pitchFamily="18" charset="0"/>
              </a:rPr>
              <a:t>表示承担传送任务传送锟的传感器集合，</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zh-CN" altLang="en-US" dirty="0"/>
              <a:t>研究内容二 离散顺序系统的传输能耗建模</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4968378" y="6156926"/>
            <a:ext cx="4175622" cy="338554"/>
          </a:xfrm>
          <a:prstGeom prst="rect">
            <a:avLst/>
          </a:prstGeom>
          <a:noFill/>
        </p:spPr>
        <p:txBody>
          <a:bodyPr wrap="square" rtlCol="0">
            <a:spAutoFit/>
          </a:bodyPr>
          <a:lstStyle/>
          <a:p>
            <a:pPr algn="ctr"/>
            <a:r>
              <a:rPr lang="zh-CN" altLang="en-US" sz="1600" b="1" dirty="0"/>
              <a:t>图</a:t>
            </a:r>
            <a:r>
              <a:rPr lang="en-US" altLang="zh-CN" sz="1600" b="1" dirty="0"/>
              <a:t>15</a:t>
            </a:r>
            <a:r>
              <a:rPr lang="zh-CN" altLang="en-US" sz="1600" b="1" dirty="0"/>
              <a:t> 无线传输下的出炉传送锟调速示意图</a:t>
            </a:r>
          </a:p>
        </p:txBody>
      </p:sp>
      <p:pic>
        <p:nvPicPr>
          <p:cNvPr id="6" name="图片 5">
            <a:extLst>
              <a:ext uri="{FF2B5EF4-FFF2-40B4-BE49-F238E27FC236}">
                <a16:creationId xmlns:a16="http://schemas.microsoft.com/office/drawing/2014/main" id="{2ADF1271-C6CA-412F-AA9A-3CC1E73063B0}"/>
              </a:ext>
            </a:extLst>
          </p:cNvPr>
          <p:cNvPicPr>
            <a:picLocks noChangeAspect="1"/>
          </p:cNvPicPr>
          <p:nvPr/>
        </p:nvPicPr>
        <p:blipFill>
          <a:blip r:embed="rId4"/>
          <a:stretch>
            <a:fillRect/>
          </a:stretch>
        </p:blipFill>
        <p:spPr>
          <a:xfrm>
            <a:off x="575941" y="1948049"/>
            <a:ext cx="2442468" cy="296240"/>
          </a:xfrm>
          <a:prstGeom prst="rect">
            <a:avLst/>
          </a:prstGeom>
        </p:spPr>
      </p:pic>
      <p:pic>
        <p:nvPicPr>
          <p:cNvPr id="7" name="图片 6">
            <a:extLst>
              <a:ext uri="{FF2B5EF4-FFF2-40B4-BE49-F238E27FC236}">
                <a16:creationId xmlns:a16="http://schemas.microsoft.com/office/drawing/2014/main" id="{CC686780-FEB5-4298-9826-81FE28165735}"/>
              </a:ext>
            </a:extLst>
          </p:cNvPr>
          <p:cNvPicPr>
            <a:picLocks noChangeAspect="1"/>
          </p:cNvPicPr>
          <p:nvPr/>
        </p:nvPicPr>
        <p:blipFill>
          <a:blip r:embed="rId5"/>
          <a:stretch>
            <a:fillRect/>
          </a:stretch>
        </p:blipFill>
        <p:spPr>
          <a:xfrm>
            <a:off x="581090" y="2690357"/>
            <a:ext cx="1380876" cy="258914"/>
          </a:xfrm>
          <a:prstGeom prst="rect">
            <a:avLst/>
          </a:prstGeom>
        </p:spPr>
      </p:pic>
      <p:pic>
        <p:nvPicPr>
          <p:cNvPr id="8" name="图片 7">
            <a:extLst>
              <a:ext uri="{FF2B5EF4-FFF2-40B4-BE49-F238E27FC236}">
                <a16:creationId xmlns:a16="http://schemas.microsoft.com/office/drawing/2014/main" id="{995ECCC9-1354-4664-AC97-ADF03A6EB60C}"/>
              </a:ext>
            </a:extLst>
          </p:cNvPr>
          <p:cNvPicPr>
            <a:picLocks noChangeAspect="1"/>
          </p:cNvPicPr>
          <p:nvPr/>
        </p:nvPicPr>
        <p:blipFill>
          <a:blip r:embed="rId6"/>
          <a:stretch>
            <a:fillRect/>
          </a:stretch>
        </p:blipFill>
        <p:spPr>
          <a:xfrm>
            <a:off x="581089" y="3364751"/>
            <a:ext cx="5437971" cy="345049"/>
          </a:xfrm>
          <a:prstGeom prst="rect">
            <a:avLst/>
          </a:prstGeom>
        </p:spPr>
      </p:pic>
    </p:spTree>
    <p:extLst>
      <p:ext uri="{BB962C8B-B14F-4D97-AF65-F5344CB8AC3E}">
        <p14:creationId xmlns:p14="http://schemas.microsoft.com/office/powerpoint/2010/main" val="1173402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670F691-F253-4093-8B60-391CF2DCB2B1}"/>
              </a:ext>
            </a:extLst>
          </p:cNvPr>
          <p:cNvPicPr>
            <a:picLocks noChangeAspect="1"/>
          </p:cNvPicPr>
          <p:nvPr/>
        </p:nvPicPr>
        <p:blipFill>
          <a:blip r:embed="rId3"/>
          <a:stretch>
            <a:fillRect/>
          </a:stretch>
        </p:blipFill>
        <p:spPr>
          <a:xfrm>
            <a:off x="3953531" y="3194614"/>
            <a:ext cx="5015105" cy="2951680"/>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31157" y="1676860"/>
            <a:ext cx="8372163" cy="4921498"/>
          </a:xfrm>
        </p:spPr>
        <p:txBody>
          <a:bodyPr>
            <a:normAutofit fontScale="92500" lnSpcReduction="10000"/>
          </a:bodyPr>
          <a:lstStyle/>
          <a:p>
            <a:pPr>
              <a:lnSpc>
                <a:spcPct val="100000"/>
              </a:lnSpc>
            </a:pPr>
            <a:r>
              <a:rPr lang="zh-CN" altLang="en-US" sz="1800" b="1" dirty="0"/>
              <a:t>估计出的板头位置和钢板传送位置和速度信息                     </a:t>
            </a:r>
            <a:endParaRPr lang="en-US" altLang="zh-CN" sz="1800" b="1" dirty="0"/>
          </a:p>
          <a:p>
            <a:pPr>
              <a:lnSpc>
                <a:spcPct val="100000"/>
              </a:lnSpc>
            </a:pPr>
            <a:r>
              <a:rPr lang="zh-CN" altLang="en-US" sz="1800" b="1" dirty="0"/>
              <a:t>实际板头位置和速度为                  ，</a:t>
            </a:r>
            <a:endParaRPr lang="en-US" altLang="zh-CN" sz="1800" b="1" dirty="0"/>
          </a:p>
          <a:p>
            <a:pPr>
              <a:lnSpc>
                <a:spcPct val="100000"/>
              </a:lnSpc>
            </a:pPr>
            <a:r>
              <a:rPr lang="zh-CN" altLang="en-US" sz="1800" b="1" dirty="0"/>
              <a:t>则电机加速度可进行如下调整</a:t>
            </a:r>
            <a:endParaRPr lang="en-US" altLang="zh-CN" sz="1800" b="1" dirty="0"/>
          </a:p>
          <a:p>
            <a:pPr marL="0" indent="0">
              <a:lnSpc>
                <a:spcPct val="100000"/>
              </a:lnSpc>
              <a:buNone/>
            </a:pPr>
            <a:endParaRPr lang="en-US" altLang="zh-CN" sz="1800" b="1" dirty="0"/>
          </a:p>
          <a:p>
            <a:pPr marL="0" indent="0">
              <a:lnSpc>
                <a:spcPct val="100000"/>
              </a:lnSpc>
              <a:buNone/>
            </a:pPr>
            <a:endParaRPr lang="en-US" altLang="zh-CN" sz="1800" b="1" dirty="0"/>
          </a:p>
          <a:p>
            <a:pPr>
              <a:lnSpc>
                <a:spcPct val="100000"/>
              </a:lnSpc>
            </a:pPr>
            <a:r>
              <a:rPr lang="zh-CN" altLang="en-US" sz="1800" b="1" dirty="0"/>
              <a:t>钢板位置的估计</a:t>
            </a:r>
            <a:endParaRPr lang="en-US" altLang="zh-CN" sz="1800" b="1" dirty="0"/>
          </a:p>
          <a:p>
            <a:pPr>
              <a:lnSpc>
                <a:spcPct val="100000"/>
              </a:lnSpc>
            </a:pPr>
            <a:endParaRPr lang="en-US" altLang="zh-CN" sz="1800" b="1" dirty="0"/>
          </a:p>
          <a:p>
            <a:pPr>
              <a:lnSpc>
                <a:spcPct val="100000"/>
              </a:lnSpc>
            </a:pPr>
            <a:r>
              <a:rPr lang="zh-CN" altLang="en-US" sz="1800" b="1" dirty="0"/>
              <a:t>电机功率为</a:t>
            </a:r>
            <a:endParaRPr lang="en-US" altLang="zh-CN" sz="1800" b="1" dirty="0"/>
          </a:p>
          <a:p>
            <a:pPr>
              <a:lnSpc>
                <a:spcPct val="100000"/>
              </a:lnSpc>
            </a:pPr>
            <a:endParaRPr lang="en-US" altLang="zh-CN" sz="1200" dirty="0"/>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T</a:t>
            </a:r>
            <a:r>
              <a:rPr lang="en-US" altLang="zh-CN" sz="1700" b="1" i="1" baseline="-25000" dirty="0">
                <a:latin typeface="Times New Roman" panose="02020603050405020304" pitchFamily="18" charset="0"/>
                <a:cs typeface="Times New Roman" panose="02020603050405020304" pitchFamily="18" charset="0"/>
              </a:rPr>
              <a:t>s</a:t>
            </a:r>
            <a:r>
              <a:rPr lang="zh-CN" altLang="en-US" sz="1700" b="1" dirty="0">
                <a:latin typeface="Times New Roman" panose="02020603050405020304" pitchFamily="18" charset="0"/>
                <a:cs typeface="Times New Roman" panose="02020603050405020304" pitchFamily="18" charset="0"/>
              </a:rPr>
              <a:t>为采样周期</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a</a:t>
            </a:r>
            <a:r>
              <a:rPr lang="en-US" altLang="zh-CN" sz="1700" b="1" dirty="0">
                <a:latin typeface="Times New Roman" panose="02020603050405020304" pitchFamily="18" charset="0"/>
                <a:cs typeface="Times New Roman" panose="02020603050405020304" pitchFamily="18" charset="0"/>
              </a:rPr>
              <a:t> </a:t>
            </a:r>
            <a:r>
              <a:rPr lang="zh-CN" altLang="en-US" sz="1700" b="1" dirty="0">
                <a:latin typeface="Times New Roman" panose="02020603050405020304" pitchFamily="18" charset="0"/>
                <a:cs typeface="Times New Roman" panose="02020603050405020304" pitchFamily="18" charset="0"/>
              </a:rPr>
              <a:t>为电机加速度</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a:t>
            </a:r>
            <a:r>
              <a:rPr lang="el-GR" altLang="zh-CN" sz="1700" b="1" i="1" dirty="0">
                <a:latin typeface="Times New Roman" panose="02020603050405020304" pitchFamily="18" charset="0"/>
                <a:cs typeface="Times New Roman" panose="02020603050405020304" pitchFamily="18" charset="0"/>
              </a:rPr>
              <a:t>η</a:t>
            </a:r>
            <a:r>
              <a:rPr lang="en-US" altLang="zh-CN" sz="1700" b="1" i="1" dirty="0">
                <a:latin typeface="Times New Roman" panose="02020603050405020304" pitchFamily="18" charset="0"/>
                <a:cs typeface="Times New Roman" panose="02020603050405020304" pitchFamily="18" charset="0"/>
              </a:rPr>
              <a:t> </a:t>
            </a:r>
            <a:r>
              <a:rPr lang="zh-CN" altLang="en-US" sz="1700" b="1" dirty="0">
                <a:latin typeface="Times New Roman" panose="02020603050405020304" pitchFamily="18" charset="0"/>
                <a:cs typeface="Times New Roman" panose="02020603050405020304" pitchFamily="18" charset="0"/>
              </a:rPr>
              <a:t>为传动机械效率，一般为</a:t>
            </a:r>
            <a:r>
              <a:rPr lang="en-US" altLang="zh-CN" sz="1700" b="1" dirty="0">
                <a:latin typeface="Times New Roman" panose="02020603050405020304" pitchFamily="18" charset="0"/>
                <a:cs typeface="Times New Roman" panose="02020603050405020304" pitchFamily="18" charset="0"/>
              </a:rPr>
              <a:t>0.8</a:t>
            </a: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v </a:t>
            </a:r>
            <a:r>
              <a:rPr lang="zh-CN" altLang="en-US" sz="1700" b="1" dirty="0">
                <a:latin typeface="Times New Roman" panose="02020603050405020304" pitchFamily="18" charset="0"/>
                <a:cs typeface="Times New Roman" panose="02020603050405020304" pitchFamily="18" charset="0"/>
              </a:rPr>
              <a:t>为电机线速度</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F </a:t>
            </a:r>
            <a:r>
              <a:rPr lang="zh-CN" altLang="en-US" sz="1700" b="1" dirty="0">
                <a:latin typeface="Times New Roman" panose="02020603050405020304" pitchFamily="18" charset="0"/>
                <a:cs typeface="Times New Roman" panose="02020603050405020304" pitchFamily="18" charset="0"/>
              </a:rPr>
              <a:t>为牵引力</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zh-CN" altLang="en-US" dirty="0"/>
              <a:t>研究内容二 离散顺序系统的控制能耗建模</a:t>
            </a:r>
          </a:p>
        </p:txBody>
      </p:sp>
      <p:sp>
        <p:nvSpPr>
          <p:cNvPr id="11" name="文本框 10">
            <a:extLst>
              <a:ext uri="{FF2B5EF4-FFF2-40B4-BE49-F238E27FC236}">
                <a16:creationId xmlns:a16="http://schemas.microsoft.com/office/drawing/2014/main" id="{4656F9FA-A921-4476-9A32-79598936CC4B}"/>
              </a:ext>
            </a:extLst>
          </p:cNvPr>
          <p:cNvSpPr txBox="1"/>
          <p:nvPr/>
        </p:nvSpPr>
        <p:spPr>
          <a:xfrm>
            <a:off x="4500808" y="6177534"/>
            <a:ext cx="4268220" cy="338554"/>
          </a:xfrm>
          <a:prstGeom prst="rect">
            <a:avLst/>
          </a:prstGeom>
          <a:noFill/>
        </p:spPr>
        <p:txBody>
          <a:bodyPr wrap="square" rtlCol="0">
            <a:spAutoFit/>
          </a:bodyPr>
          <a:lstStyle/>
          <a:p>
            <a:pPr algn="ctr"/>
            <a:r>
              <a:rPr lang="zh-CN" altLang="en-US" sz="1600" b="1" dirty="0"/>
              <a:t>图</a:t>
            </a:r>
            <a:r>
              <a:rPr lang="en-US" altLang="zh-CN" sz="1600" b="1" dirty="0"/>
              <a:t>15</a:t>
            </a:r>
            <a:r>
              <a:rPr lang="zh-CN" altLang="en-US" sz="1600" b="1" dirty="0"/>
              <a:t> 无线传输下的出炉传送锟调速示意图</a:t>
            </a:r>
          </a:p>
        </p:txBody>
      </p:sp>
      <p:pic>
        <p:nvPicPr>
          <p:cNvPr id="5" name="图片 4">
            <a:extLst>
              <a:ext uri="{FF2B5EF4-FFF2-40B4-BE49-F238E27FC236}">
                <a16:creationId xmlns:a16="http://schemas.microsoft.com/office/drawing/2014/main" id="{4CA1C1E9-51E9-46D3-8E99-00235DECFDBC}"/>
              </a:ext>
            </a:extLst>
          </p:cNvPr>
          <p:cNvPicPr>
            <a:picLocks noChangeAspect="1"/>
          </p:cNvPicPr>
          <p:nvPr/>
        </p:nvPicPr>
        <p:blipFill>
          <a:blip r:embed="rId4"/>
          <a:stretch>
            <a:fillRect/>
          </a:stretch>
        </p:blipFill>
        <p:spPr>
          <a:xfrm>
            <a:off x="5125396" y="1677049"/>
            <a:ext cx="1279595" cy="309137"/>
          </a:xfrm>
          <a:prstGeom prst="rect">
            <a:avLst/>
          </a:prstGeom>
        </p:spPr>
      </p:pic>
      <p:pic>
        <p:nvPicPr>
          <p:cNvPr id="9" name="图片 8">
            <a:extLst>
              <a:ext uri="{FF2B5EF4-FFF2-40B4-BE49-F238E27FC236}">
                <a16:creationId xmlns:a16="http://schemas.microsoft.com/office/drawing/2014/main" id="{47383B79-F4F8-409B-8189-5EF3D87F54FD}"/>
              </a:ext>
            </a:extLst>
          </p:cNvPr>
          <p:cNvPicPr>
            <a:picLocks noChangeAspect="1"/>
          </p:cNvPicPr>
          <p:nvPr/>
        </p:nvPicPr>
        <p:blipFill>
          <a:blip r:embed="rId5"/>
          <a:stretch>
            <a:fillRect/>
          </a:stretch>
        </p:blipFill>
        <p:spPr>
          <a:xfrm>
            <a:off x="2936598" y="2021277"/>
            <a:ext cx="1240464" cy="316963"/>
          </a:xfrm>
          <a:prstGeom prst="rect">
            <a:avLst/>
          </a:prstGeom>
        </p:spPr>
      </p:pic>
      <p:pic>
        <p:nvPicPr>
          <p:cNvPr id="12" name="图片 11">
            <a:extLst>
              <a:ext uri="{FF2B5EF4-FFF2-40B4-BE49-F238E27FC236}">
                <a16:creationId xmlns:a16="http://schemas.microsoft.com/office/drawing/2014/main" id="{C6C91A0B-FB13-47C6-A4B3-68CE4E799F7C}"/>
              </a:ext>
            </a:extLst>
          </p:cNvPr>
          <p:cNvPicPr>
            <a:picLocks noChangeAspect="1"/>
          </p:cNvPicPr>
          <p:nvPr/>
        </p:nvPicPr>
        <p:blipFill rotWithShape="1">
          <a:blip r:embed="rId6"/>
          <a:srcRect t="9338"/>
          <a:stretch/>
        </p:blipFill>
        <p:spPr>
          <a:xfrm>
            <a:off x="722012" y="2796848"/>
            <a:ext cx="3940088" cy="645094"/>
          </a:xfrm>
          <a:prstGeom prst="rect">
            <a:avLst/>
          </a:prstGeom>
        </p:spPr>
      </p:pic>
      <p:pic>
        <p:nvPicPr>
          <p:cNvPr id="13" name="图片 12">
            <a:extLst>
              <a:ext uri="{FF2B5EF4-FFF2-40B4-BE49-F238E27FC236}">
                <a16:creationId xmlns:a16="http://schemas.microsoft.com/office/drawing/2014/main" id="{07116979-3273-405A-B49E-D9C9BA7BCF5F}"/>
              </a:ext>
            </a:extLst>
          </p:cNvPr>
          <p:cNvPicPr>
            <a:picLocks noChangeAspect="1"/>
          </p:cNvPicPr>
          <p:nvPr/>
        </p:nvPicPr>
        <p:blipFill>
          <a:blip r:embed="rId7"/>
          <a:stretch>
            <a:fillRect/>
          </a:stretch>
        </p:blipFill>
        <p:spPr>
          <a:xfrm>
            <a:off x="798939" y="4567944"/>
            <a:ext cx="1619983" cy="307348"/>
          </a:xfrm>
          <a:prstGeom prst="rect">
            <a:avLst/>
          </a:prstGeom>
        </p:spPr>
      </p:pic>
      <p:pic>
        <p:nvPicPr>
          <p:cNvPr id="15" name="图片 14">
            <a:extLst>
              <a:ext uri="{FF2B5EF4-FFF2-40B4-BE49-F238E27FC236}">
                <a16:creationId xmlns:a16="http://schemas.microsoft.com/office/drawing/2014/main" id="{9184DD08-E7F6-47B4-880F-827F99290AE9}"/>
              </a:ext>
            </a:extLst>
          </p:cNvPr>
          <p:cNvPicPr>
            <a:picLocks noChangeAspect="1"/>
          </p:cNvPicPr>
          <p:nvPr/>
        </p:nvPicPr>
        <p:blipFill>
          <a:blip r:embed="rId8"/>
          <a:stretch>
            <a:fillRect/>
          </a:stretch>
        </p:blipFill>
        <p:spPr>
          <a:xfrm>
            <a:off x="2667311" y="4576549"/>
            <a:ext cx="978411" cy="270260"/>
          </a:xfrm>
          <a:prstGeom prst="rect">
            <a:avLst/>
          </a:prstGeom>
        </p:spPr>
      </p:pic>
      <p:pic>
        <p:nvPicPr>
          <p:cNvPr id="16" name="图片 15">
            <a:extLst>
              <a:ext uri="{FF2B5EF4-FFF2-40B4-BE49-F238E27FC236}">
                <a16:creationId xmlns:a16="http://schemas.microsoft.com/office/drawing/2014/main" id="{8ED857B8-2F07-4779-9FF3-EF9E54593F53}"/>
              </a:ext>
            </a:extLst>
          </p:cNvPr>
          <p:cNvPicPr>
            <a:picLocks noChangeAspect="1"/>
          </p:cNvPicPr>
          <p:nvPr/>
        </p:nvPicPr>
        <p:blipFill>
          <a:blip r:embed="rId9"/>
          <a:stretch>
            <a:fillRect/>
          </a:stretch>
        </p:blipFill>
        <p:spPr>
          <a:xfrm>
            <a:off x="795838" y="3841692"/>
            <a:ext cx="4518822" cy="320809"/>
          </a:xfrm>
          <a:prstGeom prst="rect">
            <a:avLst/>
          </a:prstGeom>
        </p:spPr>
      </p:pic>
    </p:spTree>
    <p:extLst>
      <p:ext uri="{BB962C8B-B14F-4D97-AF65-F5344CB8AC3E}">
        <p14:creationId xmlns:p14="http://schemas.microsoft.com/office/powerpoint/2010/main" val="2277788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fontScale="92500"/>
          </a:bodyPr>
          <a:lstStyle/>
          <a:p>
            <a:pPr>
              <a:lnSpc>
                <a:spcPct val="100000"/>
              </a:lnSpc>
            </a:pPr>
            <a:r>
              <a:rPr lang="en-US" altLang="zh-CN" sz="1800" b="1" i="1" dirty="0" err="1">
                <a:latin typeface="Times New Roman" panose="02020603050405020304" pitchFamily="18" charset="0"/>
                <a:cs typeface="Times New Roman" panose="02020603050405020304" pitchFamily="18" charset="0"/>
              </a:rPr>
              <a:t>i</a:t>
            </a:r>
            <a:r>
              <a:rPr lang="en-US" altLang="zh-CN" sz="1800" b="1" dirty="0"/>
              <a:t># </a:t>
            </a:r>
            <a:r>
              <a:rPr lang="zh-CN" altLang="en-US" sz="1800" b="1" dirty="0"/>
              <a:t>传送锟子系统的加速时间为</a:t>
            </a:r>
            <a:endParaRPr lang="en-US" altLang="zh-CN" sz="1800" b="1" dirty="0"/>
          </a:p>
          <a:p>
            <a:pPr>
              <a:lnSpc>
                <a:spcPct val="100000"/>
              </a:lnSpc>
            </a:pPr>
            <a:endParaRPr lang="en-US" altLang="zh-CN" sz="3200" b="1" dirty="0"/>
          </a:p>
          <a:p>
            <a:pPr>
              <a:lnSpc>
                <a:spcPct val="100000"/>
              </a:lnSpc>
            </a:pPr>
            <a:r>
              <a:rPr lang="zh-CN" altLang="en-US" sz="1800" b="1" dirty="0"/>
              <a:t>整个传送锟系统的控制</a:t>
            </a:r>
            <a:r>
              <a:rPr lang="en-US" altLang="zh-CN" sz="1800" b="1" dirty="0"/>
              <a:t>-</a:t>
            </a:r>
            <a:r>
              <a:rPr lang="zh-CN" altLang="en-US" sz="1800" b="1" dirty="0"/>
              <a:t>传输联合能耗函数可以表示为</a:t>
            </a:r>
            <a:endParaRPr lang="en-US" altLang="zh-CN" sz="1800" b="1" dirty="0"/>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dirty="0">
                <a:latin typeface="Times New Roman" panose="02020603050405020304" pitchFamily="18" charset="0"/>
                <a:cs typeface="Times New Roman" panose="02020603050405020304" pitchFamily="18" charset="0"/>
              </a:rPr>
              <a:t>        (</a:t>
            </a:r>
            <a:r>
              <a:rPr lang="en-US" altLang="zh-CN" sz="1700" b="1" i="1" dirty="0">
                <a:latin typeface="Times New Roman" panose="02020603050405020304" pitchFamily="18" charset="0"/>
                <a:cs typeface="Times New Roman" panose="02020603050405020304" pitchFamily="18" charset="0"/>
              </a:rPr>
              <a:t>i-</a:t>
            </a:r>
            <a:r>
              <a:rPr lang="en-US" altLang="zh-CN" sz="1700" b="1" dirty="0">
                <a:latin typeface="Times New Roman" panose="02020603050405020304" pitchFamily="18" charset="0"/>
                <a:cs typeface="Times New Roman" panose="02020603050405020304" pitchFamily="18" charset="0"/>
              </a:rPr>
              <a:t>1)</a:t>
            </a:r>
            <a:r>
              <a:rPr lang="en-US" altLang="zh-CN" sz="1700" b="1" i="1" dirty="0">
                <a:latin typeface="Times New Roman" panose="02020603050405020304" pitchFamily="18" charset="0"/>
                <a:cs typeface="Times New Roman" panose="02020603050405020304" pitchFamily="18" charset="0"/>
              </a:rPr>
              <a:t>D </a:t>
            </a:r>
            <a:r>
              <a:rPr lang="zh-CN" altLang="en-US" sz="1700" b="1" dirty="0">
                <a:latin typeface="Times New Roman" panose="02020603050405020304" pitchFamily="18" charset="0"/>
                <a:cs typeface="Times New Roman" panose="02020603050405020304" pitchFamily="18" charset="0"/>
              </a:rPr>
              <a:t>为 </a:t>
            </a:r>
            <a:r>
              <a:rPr lang="en-US" altLang="zh-CN" sz="1700" b="1" i="1" dirty="0" err="1">
                <a:latin typeface="Times New Roman" panose="02020603050405020304" pitchFamily="18" charset="0"/>
                <a:cs typeface="Times New Roman" panose="02020603050405020304" pitchFamily="18" charset="0"/>
              </a:rPr>
              <a:t>i</a:t>
            </a:r>
            <a:r>
              <a:rPr lang="en-US" altLang="zh-CN" sz="1700" b="1" dirty="0">
                <a:latin typeface="Times New Roman" panose="02020603050405020304" pitchFamily="18" charset="0"/>
                <a:cs typeface="Times New Roman" panose="02020603050405020304" pitchFamily="18" charset="0"/>
              </a:rPr>
              <a:t># </a:t>
            </a:r>
            <a:r>
              <a:rPr lang="zh-CN" altLang="en-US" sz="1700" b="1" dirty="0">
                <a:latin typeface="Times New Roman" panose="02020603050405020304" pitchFamily="18" charset="0"/>
                <a:cs typeface="Times New Roman" panose="02020603050405020304" pitchFamily="18" charset="0"/>
              </a:rPr>
              <a:t>传送锟的横坐标</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Acc</a:t>
            </a:r>
            <a:r>
              <a:rPr lang="zh-CN" altLang="en-US" sz="1700" b="1" dirty="0">
                <a:latin typeface="Times New Roman" panose="02020603050405020304" pitchFamily="18" charset="0"/>
                <a:cs typeface="Times New Roman" panose="02020603050405020304" pitchFamily="18" charset="0"/>
              </a:rPr>
              <a:t>表示加速状态运行传送锟集合，</a:t>
            </a:r>
            <a:r>
              <a:rPr lang="en-US" altLang="zh-CN" sz="1700" b="1" dirty="0">
                <a:latin typeface="Times New Roman" panose="02020603050405020304" pitchFamily="18" charset="0"/>
                <a:cs typeface="Times New Roman" panose="02020603050405020304" pitchFamily="18" charset="0"/>
              </a:rPr>
              <a:t>|</a:t>
            </a:r>
            <a:r>
              <a:rPr lang="en-US" altLang="zh-CN" sz="1700" b="1" i="1" dirty="0">
                <a:latin typeface="Times New Roman" panose="02020603050405020304" pitchFamily="18" charset="0"/>
                <a:cs typeface="Times New Roman" panose="02020603050405020304" pitchFamily="18" charset="0"/>
              </a:rPr>
              <a:t> </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Acc</a:t>
            </a:r>
            <a:r>
              <a:rPr lang="en-US" altLang="zh-CN" sz="1700" b="1" i="1" baseline="-250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a:t>
            </a:r>
            <a:r>
              <a:rPr lang="zh-CN" altLang="en-US" sz="1700" b="1" dirty="0">
                <a:latin typeface="Times New Roman" panose="02020603050405020304" pitchFamily="18" charset="0"/>
                <a:cs typeface="Times New Roman" panose="02020603050405020304" pitchFamily="18" charset="0"/>
              </a:rPr>
              <a:t>表示集合</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Acc</a:t>
            </a:r>
            <a:r>
              <a:rPr lang="zh-CN" altLang="en-US" sz="1700" b="1" dirty="0">
                <a:latin typeface="Times New Roman" panose="02020603050405020304" pitchFamily="18" charset="0"/>
                <a:cs typeface="Times New Roman" panose="02020603050405020304" pitchFamily="18" charset="0"/>
              </a:rPr>
              <a:t>内的元素个数</a:t>
            </a:r>
            <a:endParaRPr lang="en-US" altLang="zh-CN" sz="17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Dec</a:t>
            </a:r>
            <a:r>
              <a:rPr lang="zh-CN" altLang="en-US" sz="1700" b="1" dirty="0">
                <a:latin typeface="Times New Roman" panose="02020603050405020304" pitchFamily="18" charset="0"/>
                <a:cs typeface="Times New Roman" panose="02020603050405020304" pitchFamily="18" charset="0"/>
              </a:rPr>
              <a:t>表示减速状态运行传送锟集合，</a:t>
            </a:r>
            <a:r>
              <a:rPr lang="en-US" altLang="zh-CN" sz="1700" b="1" dirty="0">
                <a:latin typeface="Times New Roman" panose="02020603050405020304" pitchFamily="18" charset="0"/>
                <a:cs typeface="Times New Roman" panose="02020603050405020304" pitchFamily="18" charset="0"/>
              </a:rPr>
              <a:t>|</a:t>
            </a:r>
            <a:r>
              <a:rPr lang="en-US" altLang="zh-CN" sz="1700" b="1" i="1" dirty="0">
                <a:latin typeface="Times New Roman" panose="02020603050405020304" pitchFamily="18" charset="0"/>
                <a:cs typeface="Times New Roman" panose="02020603050405020304" pitchFamily="18" charset="0"/>
              </a:rPr>
              <a:t> </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Dec</a:t>
            </a:r>
            <a:r>
              <a:rPr lang="en-US" altLang="zh-CN" sz="1700" b="1" i="1" baseline="-250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a:t>
            </a:r>
            <a:r>
              <a:rPr lang="zh-CN" altLang="en-US" sz="1700" b="1" dirty="0">
                <a:latin typeface="Times New Roman" panose="02020603050405020304" pitchFamily="18" charset="0"/>
                <a:cs typeface="Times New Roman" panose="02020603050405020304" pitchFamily="18" charset="0"/>
              </a:rPr>
              <a:t>表示集合</a:t>
            </a:r>
            <a:r>
              <a:rPr lang="en-US" altLang="zh-CN" sz="1700" b="1" i="1" dirty="0" err="1">
                <a:latin typeface="Times New Roman" panose="02020603050405020304" pitchFamily="18" charset="0"/>
                <a:cs typeface="Times New Roman" panose="02020603050405020304" pitchFamily="18" charset="0"/>
              </a:rPr>
              <a:t>I</a:t>
            </a:r>
            <a:r>
              <a:rPr lang="en-US" altLang="zh-CN" sz="1700" b="1" i="1" baseline="-25000" dirty="0" err="1">
                <a:latin typeface="Times New Roman" panose="02020603050405020304" pitchFamily="18" charset="0"/>
                <a:cs typeface="Times New Roman" panose="02020603050405020304" pitchFamily="18" charset="0"/>
              </a:rPr>
              <a:t>Dec</a:t>
            </a:r>
            <a:r>
              <a:rPr lang="zh-CN" altLang="en-US" sz="1700" b="1" dirty="0">
                <a:latin typeface="Times New Roman" panose="02020603050405020304" pitchFamily="18" charset="0"/>
                <a:cs typeface="Times New Roman" panose="02020603050405020304" pitchFamily="18" charset="0"/>
              </a:rPr>
              <a:t>内的元素个数</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I</a:t>
            </a:r>
            <a:r>
              <a:rPr lang="en-US" altLang="zh-CN" sz="1700" b="1" i="1" baseline="-25000" dirty="0">
                <a:latin typeface="Times New Roman" panose="02020603050405020304" pitchFamily="18" charset="0"/>
                <a:cs typeface="Times New Roman" panose="02020603050405020304" pitchFamily="18" charset="0"/>
              </a:rPr>
              <a:t>L</a:t>
            </a:r>
            <a:r>
              <a:rPr lang="zh-CN" altLang="en-US" sz="1700" b="1" dirty="0">
                <a:latin typeface="Times New Roman" panose="02020603050405020304" pitchFamily="18" charset="0"/>
                <a:cs typeface="Times New Roman" panose="02020603050405020304" pitchFamily="18" charset="0"/>
              </a:rPr>
              <a:t>表示低速状态运行传送锟集合，</a:t>
            </a:r>
            <a:r>
              <a:rPr lang="en-US" altLang="zh-CN" sz="1700" b="1" dirty="0">
                <a:latin typeface="Times New Roman" panose="02020603050405020304" pitchFamily="18" charset="0"/>
                <a:cs typeface="Times New Roman" panose="02020603050405020304" pitchFamily="18" charset="0"/>
              </a:rPr>
              <a:t>|</a:t>
            </a:r>
            <a:r>
              <a:rPr lang="en-US" altLang="zh-CN" sz="1700" b="1" i="1" dirty="0">
                <a:latin typeface="Times New Roman" panose="02020603050405020304" pitchFamily="18" charset="0"/>
                <a:cs typeface="Times New Roman" panose="02020603050405020304" pitchFamily="18" charset="0"/>
              </a:rPr>
              <a:t> I</a:t>
            </a:r>
            <a:r>
              <a:rPr lang="en-US" altLang="zh-CN" sz="1700" b="1" i="1" baseline="-25000" dirty="0">
                <a:latin typeface="Times New Roman" panose="02020603050405020304" pitchFamily="18" charset="0"/>
                <a:cs typeface="Times New Roman" panose="02020603050405020304" pitchFamily="18" charset="0"/>
              </a:rPr>
              <a:t>L </a:t>
            </a:r>
            <a:r>
              <a:rPr lang="en-US" altLang="zh-CN" sz="1700" b="1" dirty="0">
                <a:latin typeface="Times New Roman" panose="02020603050405020304" pitchFamily="18" charset="0"/>
                <a:cs typeface="Times New Roman" panose="02020603050405020304" pitchFamily="18" charset="0"/>
              </a:rPr>
              <a:t>|</a:t>
            </a:r>
            <a:r>
              <a:rPr lang="zh-CN" altLang="en-US" sz="1700" b="1" dirty="0">
                <a:latin typeface="Times New Roman" panose="02020603050405020304" pitchFamily="18" charset="0"/>
                <a:cs typeface="Times New Roman" panose="02020603050405020304" pitchFamily="18" charset="0"/>
              </a:rPr>
              <a:t>表示集合</a:t>
            </a:r>
            <a:r>
              <a:rPr lang="en-US" altLang="zh-CN" sz="1700" b="1" i="1" dirty="0">
                <a:latin typeface="Times New Roman" panose="02020603050405020304" pitchFamily="18" charset="0"/>
                <a:cs typeface="Times New Roman" panose="02020603050405020304" pitchFamily="18" charset="0"/>
              </a:rPr>
              <a:t>I</a:t>
            </a:r>
            <a:r>
              <a:rPr lang="en-US" altLang="zh-CN" sz="1700" b="1" i="1" baseline="-25000" dirty="0">
                <a:latin typeface="Times New Roman" panose="02020603050405020304" pitchFamily="18" charset="0"/>
                <a:cs typeface="Times New Roman" panose="02020603050405020304" pitchFamily="18" charset="0"/>
              </a:rPr>
              <a:t>L</a:t>
            </a:r>
            <a:r>
              <a:rPr lang="zh-CN" altLang="en-US" sz="1700" b="1" dirty="0">
                <a:latin typeface="Times New Roman" panose="02020603050405020304" pitchFamily="18" charset="0"/>
                <a:cs typeface="Times New Roman" panose="02020603050405020304" pitchFamily="18" charset="0"/>
              </a:rPr>
              <a:t>内的元素个数</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700" b="1" i="1" dirty="0">
                <a:latin typeface="Times New Roman" panose="02020603050405020304" pitchFamily="18" charset="0"/>
                <a:cs typeface="Times New Roman" panose="02020603050405020304" pitchFamily="18" charset="0"/>
              </a:rPr>
              <a:t>        </a:t>
            </a:r>
            <a:r>
              <a:rPr lang="en-US" altLang="zh-CN" sz="1700" b="1" i="1" dirty="0" err="1">
                <a:latin typeface="Times New Roman" panose="02020603050405020304" pitchFamily="18" charset="0"/>
                <a:cs typeface="Times New Roman" panose="02020603050405020304" pitchFamily="18" charset="0"/>
              </a:rPr>
              <a:t>P</a:t>
            </a:r>
            <a:r>
              <a:rPr lang="en-US" altLang="zh-CN" sz="1700" b="1" i="1" baseline="-25000" dirty="0" err="1">
                <a:latin typeface="Times New Roman" panose="02020603050405020304" pitchFamily="18" charset="0"/>
                <a:cs typeface="Times New Roman" panose="02020603050405020304" pitchFamily="18" charset="0"/>
              </a:rPr>
              <a:t>Dec</a:t>
            </a:r>
            <a:r>
              <a:rPr lang="zh-CN" altLang="en-US" sz="1700" b="1" dirty="0">
                <a:latin typeface="Times New Roman" panose="02020603050405020304" pitchFamily="18" charset="0"/>
                <a:cs typeface="Times New Roman" panose="02020603050405020304" pitchFamily="18" charset="0"/>
              </a:rPr>
              <a:t>为传送锟减速时电机的平均功率</a:t>
            </a:r>
            <a:r>
              <a:rPr lang="en-US" altLang="zh-CN" sz="1700" b="1" dirty="0">
                <a:latin typeface="Times New Roman" panose="02020603050405020304" pitchFamily="18" charset="0"/>
                <a:cs typeface="Times New Roman" panose="02020603050405020304" pitchFamily="18" charset="0"/>
              </a:rPr>
              <a:t>,</a:t>
            </a:r>
            <a:r>
              <a:rPr lang="en-US" altLang="zh-CN" sz="1700" b="1" i="1" dirty="0">
                <a:latin typeface="Times New Roman" panose="02020603050405020304" pitchFamily="18" charset="0"/>
                <a:cs typeface="Times New Roman" panose="02020603050405020304" pitchFamily="18" charset="0"/>
              </a:rPr>
              <a:t> P</a:t>
            </a:r>
            <a:r>
              <a:rPr lang="en-US" altLang="zh-CN" sz="1700" b="1" i="1" baseline="-25000" dirty="0">
                <a:latin typeface="Times New Roman" panose="02020603050405020304" pitchFamily="18" charset="0"/>
                <a:cs typeface="Times New Roman" panose="02020603050405020304" pitchFamily="18" charset="0"/>
              </a:rPr>
              <a:t>H</a:t>
            </a:r>
            <a:r>
              <a:rPr lang="en-US" altLang="zh-CN" sz="1700" b="1" dirty="0">
                <a:latin typeface="Times New Roman" panose="02020603050405020304" pitchFamily="18" charset="0"/>
                <a:cs typeface="Times New Roman" panose="02020603050405020304" pitchFamily="18" charset="0"/>
              </a:rPr>
              <a:t>, </a:t>
            </a:r>
            <a:r>
              <a:rPr lang="en-US" altLang="zh-CN" sz="1700" b="1" i="1" dirty="0">
                <a:latin typeface="Times New Roman" panose="02020603050405020304" pitchFamily="18" charset="0"/>
                <a:cs typeface="Times New Roman" panose="02020603050405020304" pitchFamily="18" charset="0"/>
              </a:rPr>
              <a:t>P</a:t>
            </a:r>
            <a:r>
              <a:rPr lang="en-US" altLang="zh-CN" sz="1700" b="1" i="1" baseline="-25000" dirty="0">
                <a:latin typeface="Times New Roman" panose="02020603050405020304" pitchFamily="18" charset="0"/>
                <a:cs typeface="Times New Roman" panose="02020603050405020304" pitchFamily="18" charset="0"/>
              </a:rPr>
              <a:t>L</a:t>
            </a:r>
            <a:r>
              <a:rPr lang="zh-CN" altLang="en-US" sz="1700" b="1" dirty="0">
                <a:latin typeface="Times New Roman" panose="02020603050405020304" pitchFamily="18" charset="0"/>
                <a:cs typeface="Times New Roman" panose="02020603050405020304" pitchFamily="18" charset="0"/>
              </a:rPr>
              <a:t>分别为高速、低速运行传送锟的电机功率</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传输能耗建模</a:t>
            </a:r>
          </a:p>
        </p:txBody>
      </p:sp>
      <p:pic>
        <p:nvPicPr>
          <p:cNvPr id="2" name="图片 1">
            <a:extLst>
              <a:ext uri="{FF2B5EF4-FFF2-40B4-BE49-F238E27FC236}">
                <a16:creationId xmlns:a16="http://schemas.microsoft.com/office/drawing/2014/main" id="{6E448375-C6B4-46A1-AB43-4A8EC8124AC3}"/>
              </a:ext>
            </a:extLst>
          </p:cNvPr>
          <p:cNvPicPr>
            <a:picLocks noChangeAspect="1"/>
          </p:cNvPicPr>
          <p:nvPr/>
        </p:nvPicPr>
        <p:blipFill>
          <a:blip r:embed="rId3"/>
          <a:stretch>
            <a:fillRect/>
          </a:stretch>
        </p:blipFill>
        <p:spPr>
          <a:xfrm>
            <a:off x="1655334" y="1935108"/>
            <a:ext cx="2187322" cy="589279"/>
          </a:xfrm>
          <a:prstGeom prst="rect">
            <a:avLst/>
          </a:prstGeom>
        </p:spPr>
      </p:pic>
      <p:pic>
        <p:nvPicPr>
          <p:cNvPr id="6" name="图片 5">
            <a:extLst>
              <a:ext uri="{FF2B5EF4-FFF2-40B4-BE49-F238E27FC236}">
                <a16:creationId xmlns:a16="http://schemas.microsoft.com/office/drawing/2014/main" id="{E3798868-81FC-4017-BD72-B1E85D602445}"/>
              </a:ext>
            </a:extLst>
          </p:cNvPr>
          <p:cNvPicPr>
            <a:picLocks noChangeAspect="1"/>
          </p:cNvPicPr>
          <p:nvPr/>
        </p:nvPicPr>
        <p:blipFill rotWithShape="1">
          <a:blip r:embed="rId4"/>
          <a:srcRect b="29692"/>
          <a:stretch/>
        </p:blipFill>
        <p:spPr>
          <a:xfrm>
            <a:off x="677734" y="2917355"/>
            <a:ext cx="8173696" cy="1691672"/>
          </a:xfrm>
          <a:prstGeom prst="rect">
            <a:avLst/>
          </a:prstGeom>
        </p:spPr>
      </p:pic>
    </p:spTree>
    <p:extLst>
      <p:ext uri="{BB962C8B-B14F-4D97-AF65-F5344CB8AC3E}">
        <p14:creationId xmlns:p14="http://schemas.microsoft.com/office/powerpoint/2010/main" val="158584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C2BA93F-FD22-48C1-B36A-1724FCDFC458}"/>
              </a:ext>
            </a:extLst>
          </p:cNvPr>
          <p:cNvPicPr>
            <a:picLocks noChangeAspect="1"/>
          </p:cNvPicPr>
          <p:nvPr/>
        </p:nvPicPr>
        <p:blipFill>
          <a:blip r:embed="rId3"/>
          <a:stretch>
            <a:fillRect/>
          </a:stretch>
        </p:blipFill>
        <p:spPr>
          <a:xfrm>
            <a:off x="5748775" y="1460675"/>
            <a:ext cx="3383649" cy="1991474"/>
          </a:xfrm>
          <a:prstGeom prst="rect">
            <a:avLst/>
          </a:prstGeom>
        </p:spPr>
      </p:pic>
      <p:pic>
        <p:nvPicPr>
          <p:cNvPr id="22" name="图片 21">
            <a:extLst>
              <a:ext uri="{FF2B5EF4-FFF2-40B4-BE49-F238E27FC236}">
                <a16:creationId xmlns:a16="http://schemas.microsoft.com/office/drawing/2014/main" id="{E8A36D58-63B3-4612-BF36-8C93DADAE4B7}"/>
              </a:ext>
            </a:extLst>
          </p:cNvPr>
          <p:cNvPicPr>
            <a:picLocks noChangeAspect="1"/>
          </p:cNvPicPr>
          <p:nvPr/>
        </p:nvPicPr>
        <p:blipFill rotWithShape="1">
          <a:blip r:embed="rId4"/>
          <a:srcRect r="24122" b="29692"/>
          <a:stretch/>
        </p:blipFill>
        <p:spPr>
          <a:xfrm>
            <a:off x="5877" y="1853171"/>
            <a:ext cx="5851696" cy="1596105"/>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06105" y="1615733"/>
            <a:ext cx="8372163" cy="4953741"/>
          </a:xfrm>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400" b="1" i="1" baseline="-25000" dirty="0">
                <a:latin typeface="Times New Roman" panose="02020603050405020304" pitchFamily="18" charset="0"/>
                <a:cs typeface="Times New Roman" panose="02020603050405020304" pitchFamily="18" charset="0"/>
              </a:rPr>
              <a:t> </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5"/>
          <a:stretch>
            <a:fillRect/>
          </a:stretch>
        </p:blipFill>
        <p:spPr>
          <a:xfrm>
            <a:off x="178498" y="3441453"/>
            <a:ext cx="3953669" cy="250868"/>
          </a:xfrm>
          <a:prstGeom prst="rect">
            <a:avLst/>
          </a:prstGeom>
        </p:spPr>
      </p:pic>
      <p:sp>
        <p:nvSpPr>
          <p:cNvPr id="21" name="文本框 20">
            <a:extLst>
              <a:ext uri="{FF2B5EF4-FFF2-40B4-BE49-F238E27FC236}">
                <a16:creationId xmlns:a16="http://schemas.microsoft.com/office/drawing/2014/main" id="{2AC2D150-DDEB-47C5-80B9-F4F8A9FEDC24}"/>
              </a:ext>
            </a:extLst>
          </p:cNvPr>
          <p:cNvSpPr txBox="1"/>
          <p:nvPr/>
        </p:nvSpPr>
        <p:spPr>
          <a:xfrm>
            <a:off x="5568196" y="3420126"/>
            <a:ext cx="3575804" cy="307777"/>
          </a:xfrm>
          <a:prstGeom prst="rect">
            <a:avLst/>
          </a:prstGeom>
          <a:noFill/>
        </p:spPr>
        <p:txBody>
          <a:bodyPr wrap="square" rtlCol="0">
            <a:spAutoFit/>
          </a:bodyPr>
          <a:lstStyle/>
          <a:p>
            <a:pPr algn="ctr"/>
            <a:r>
              <a:rPr lang="zh-CN" altLang="en-US" sz="1400" b="1" dirty="0"/>
              <a:t>图</a:t>
            </a:r>
            <a:r>
              <a:rPr lang="en-US" altLang="zh-CN" sz="1400" b="1" dirty="0"/>
              <a:t>15</a:t>
            </a:r>
            <a:r>
              <a:rPr lang="zh-CN" altLang="en-US" sz="1400" b="1" dirty="0"/>
              <a:t> 无线传输下的出炉传送锟调速示意图</a:t>
            </a:r>
          </a:p>
        </p:txBody>
      </p:sp>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6"/>
          <a:stretch>
            <a:fillRect/>
          </a:stretch>
        </p:blipFill>
        <p:spPr>
          <a:xfrm>
            <a:off x="575048" y="6465098"/>
            <a:ext cx="8090704" cy="309715"/>
          </a:xfrm>
          <a:prstGeom prst="rect">
            <a:avLst/>
          </a:prstGeom>
        </p:spPr>
      </p:pic>
      <p:sp>
        <p:nvSpPr>
          <p:cNvPr id="9" name="矩形 8">
            <a:extLst>
              <a:ext uri="{FF2B5EF4-FFF2-40B4-BE49-F238E27FC236}">
                <a16:creationId xmlns:a16="http://schemas.microsoft.com/office/drawing/2014/main" id="{4D980EAD-F4B4-4E18-A224-35B543527B73}"/>
              </a:ext>
            </a:extLst>
          </p:cNvPr>
          <p:cNvSpPr/>
          <p:nvPr/>
        </p:nvSpPr>
        <p:spPr>
          <a:xfrm rot="5400000">
            <a:off x="2090582" y="5647927"/>
            <a:ext cx="223093" cy="203068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B07864F-F8B4-414F-AAF6-EEF9E8738D67}"/>
              </a:ext>
            </a:extLst>
          </p:cNvPr>
          <p:cNvSpPr/>
          <p:nvPr/>
        </p:nvSpPr>
        <p:spPr>
          <a:xfrm rot="5400000">
            <a:off x="977189" y="1463329"/>
            <a:ext cx="701198" cy="2159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F7FB091-BA76-4C1A-B1B1-64EFB83D39D3}"/>
              </a:ext>
            </a:extLst>
          </p:cNvPr>
          <p:cNvCxnSpPr>
            <a:cxnSpLocks/>
            <a:stCxn id="20" idx="3"/>
            <a:endCxn id="9" idx="1"/>
          </p:cNvCxnSpPr>
          <p:nvPr/>
        </p:nvCxnSpPr>
        <p:spPr>
          <a:xfrm>
            <a:off x="1327788" y="2893674"/>
            <a:ext cx="874341" cy="365805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77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C2BA93F-FD22-48C1-B36A-1724FCDFC458}"/>
              </a:ext>
            </a:extLst>
          </p:cNvPr>
          <p:cNvPicPr>
            <a:picLocks noChangeAspect="1"/>
          </p:cNvPicPr>
          <p:nvPr/>
        </p:nvPicPr>
        <p:blipFill>
          <a:blip r:embed="rId3"/>
          <a:stretch>
            <a:fillRect/>
          </a:stretch>
        </p:blipFill>
        <p:spPr>
          <a:xfrm>
            <a:off x="5748775" y="1460675"/>
            <a:ext cx="3383649" cy="1991474"/>
          </a:xfrm>
          <a:prstGeom prst="rect">
            <a:avLst/>
          </a:prstGeom>
        </p:spPr>
      </p:pic>
      <p:pic>
        <p:nvPicPr>
          <p:cNvPr id="22" name="图片 21">
            <a:extLst>
              <a:ext uri="{FF2B5EF4-FFF2-40B4-BE49-F238E27FC236}">
                <a16:creationId xmlns:a16="http://schemas.microsoft.com/office/drawing/2014/main" id="{E8A36D58-63B3-4612-BF36-8C93DADAE4B7}"/>
              </a:ext>
            </a:extLst>
          </p:cNvPr>
          <p:cNvPicPr>
            <a:picLocks noChangeAspect="1"/>
          </p:cNvPicPr>
          <p:nvPr/>
        </p:nvPicPr>
        <p:blipFill rotWithShape="1">
          <a:blip r:embed="rId4"/>
          <a:srcRect r="24122" b="29692"/>
          <a:stretch/>
        </p:blipFill>
        <p:spPr>
          <a:xfrm>
            <a:off x="5877" y="1853171"/>
            <a:ext cx="5851696" cy="1596105"/>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06105" y="1604868"/>
            <a:ext cx="8372163" cy="5008998"/>
          </a:xfrm>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400" b="1" i="1" baseline="-25000" dirty="0">
                <a:latin typeface="Times New Roman" panose="02020603050405020304" pitchFamily="18" charset="0"/>
                <a:cs typeface="Times New Roman" panose="02020603050405020304" pitchFamily="18" charset="0"/>
              </a:rPr>
              <a:t> </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5"/>
          <a:stretch>
            <a:fillRect/>
          </a:stretch>
        </p:blipFill>
        <p:spPr>
          <a:xfrm>
            <a:off x="178498" y="3441453"/>
            <a:ext cx="3953669" cy="250868"/>
          </a:xfrm>
          <a:prstGeom prst="rect">
            <a:avLst/>
          </a:prstGeom>
        </p:spPr>
      </p:pic>
      <p:sp>
        <p:nvSpPr>
          <p:cNvPr id="21" name="文本框 20">
            <a:extLst>
              <a:ext uri="{FF2B5EF4-FFF2-40B4-BE49-F238E27FC236}">
                <a16:creationId xmlns:a16="http://schemas.microsoft.com/office/drawing/2014/main" id="{2AC2D150-DDEB-47C5-80B9-F4F8A9FEDC24}"/>
              </a:ext>
            </a:extLst>
          </p:cNvPr>
          <p:cNvSpPr txBox="1"/>
          <p:nvPr/>
        </p:nvSpPr>
        <p:spPr>
          <a:xfrm>
            <a:off x="5568196" y="3420126"/>
            <a:ext cx="3575804" cy="307777"/>
          </a:xfrm>
          <a:prstGeom prst="rect">
            <a:avLst/>
          </a:prstGeom>
          <a:noFill/>
        </p:spPr>
        <p:txBody>
          <a:bodyPr wrap="square" rtlCol="0">
            <a:spAutoFit/>
          </a:bodyPr>
          <a:lstStyle/>
          <a:p>
            <a:pPr algn="ctr"/>
            <a:r>
              <a:rPr lang="zh-CN" altLang="en-US" sz="1400" b="1" dirty="0"/>
              <a:t>图</a:t>
            </a:r>
            <a:r>
              <a:rPr lang="en-US" altLang="zh-CN" sz="1400" b="1" dirty="0"/>
              <a:t>15</a:t>
            </a:r>
            <a:r>
              <a:rPr lang="zh-CN" altLang="en-US" sz="1400" b="1" dirty="0"/>
              <a:t> 无线传输下的出炉传送锟调速示意图</a:t>
            </a:r>
          </a:p>
        </p:txBody>
      </p:sp>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6"/>
          <a:stretch>
            <a:fillRect/>
          </a:stretch>
        </p:blipFill>
        <p:spPr>
          <a:xfrm>
            <a:off x="575048" y="6411830"/>
            <a:ext cx="8090704" cy="309715"/>
          </a:xfrm>
          <a:prstGeom prst="rect">
            <a:avLst/>
          </a:prstGeom>
        </p:spPr>
      </p:pic>
      <p:sp>
        <p:nvSpPr>
          <p:cNvPr id="9" name="矩形 8">
            <a:extLst>
              <a:ext uri="{FF2B5EF4-FFF2-40B4-BE49-F238E27FC236}">
                <a16:creationId xmlns:a16="http://schemas.microsoft.com/office/drawing/2014/main" id="{4D980EAD-F4B4-4E18-A224-35B543527B73}"/>
              </a:ext>
            </a:extLst>
          </p:cNvPr>
          <p:cNvSpPr/>
          <p:nvPr/>
        </p:nvSpPr>
        <p:spPr>
          <a:xfrm rot="5400000">
            <a:off x="2076984" y="5580771"/>
            <a:ext cx="250868" cy="203068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8895DD-C677-4C44-9A8B-3786DD84B58D}"/>
              </a:ext>
            </a:extLst>
          </p:cNvPr>
          <p:cNvSpPr/>
          <p:nvPr/>
        </p:nvSpPr>
        <p:spPr>
          <a:xfrm rot="5400000">
            <a:off x="3652106" y="6195193"/>
            <a:ext cx="250867" cy="801841"/>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B07864F-F8B4-414F-AAF6-EEF9E8738D67}"/>
              </a:ext>
            </a:extLst>
          </p:cNvPr>
          <p:cNvSpPr/>
          <p:nvPr/>
        </p:nvSpPr>
        <p:spPr>
          <a:xfrm rot="5400000">
            <a:off x="977189" y="1463329"/>
            <a:ext cx="701198" cy="2159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EBC091A-2B31-4036-957E-478D8188C7CA}"/>
              </a:ext>
            </a:extLst>
          </p:cNvPr>
          <p:cNvSpPr/>
          <p:nvPr/>
        </p:nvSpPr>
        <p:spPr>
          <a:xfrm rot="5400000">
            <a:off x="3480619" y="1327736"/>
            <a:ext cx="701199" cy="2430682"/>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BFB9FCD9-1AB8-40EC-A847-9E745E71FF37}"/>
              </a:ext>
            </a:extLst>
          </p:cNvPr>
          <p:cNvCxnSpPr>
            <a:cxnSpLocks/>
            <a:stCxn id="23" idx="3"/>
            <a:endCxn id="10" idx="1"/>
          </p:cNvCxnSpPr>
          <p:nvPr/>
        </p:nvCxnSpPr>
        <p:spPr>
          <a:xfrm flipH="1">
            <a:off x="3777539" y="2893677"/>
            <a:ext cx="53680" cy="3577003"/>
          </a:xfrm>
          <a:prstGeom prst="straightConnector1">
            <a:avLst/>
          </a:prstGeom>
          <a:ln w="38100">
            <a:solidFill>
              <a:srgbClr val="5885BE"/>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59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C2BA93F-FD22-48C1-B36A-1724FCDFC458}"/>
              </a:ext>
            </a:extLst>
          </p:cNvPr>
          <p:cNvPicPr>
            <a:picLocks noChangeAspect="1"/>
          </p:cNvPicPr>
          <p:nvPr/>
        </p:nvPicPr>
        <p:blipFill>
          <a:blip r:embed="rId3"/>
          <a:stretch>
            <a:fillRect/>
          </a:stretch>
        </p:blipFill>
        <p:spPr>
          <a:xfrm>
            <a:off x="5748775" y="1460675"/>
            <a:ext cx="3383649" cy="1991474"/>
          </a:xfrm>
          <a:prstGeom prst="rect">
            <a:avLst/>
          </a:prstGeom>
        </p:spPr>
      </p:pic>
      <p:pic>
        <p:nvPicPr>
          <p:cNvPr id="22" name="图片 21">
            <a:extLst>
              <a:ext uri="{FF2B5EF4-FFF2-40B4-BE49-F238E27FC236}">
                <a16:creationId xmlns:a16="http://schemas.microsoft.com/office/drawing/2014/main" id="{E8A36D58-63B3-4612-BF36-8C93DADAE4B7}"/>
              </a:ext>
            </a:extLst>
          </p:cNvPr>
          <p:cNvPicPr>
            <a:picLocks noChangeAspect="1"/>
          </p:cNvPicPr>
          <p:nvPr/>
        </p:nvPicPr>
        <p:blipFill rotWithShape="1">
          <a:blip r:embed="rId4"/>
          <a:srcRect r="24122" b="29692"/>
          <a:stretch/>
        </p:blipFill>
        <p:spPr>
          <a:xfrm>
            <a:off x="5877" y="1853171"/>
            <a:ext cx="5851696" cy="1596105"/>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5"/>
          <a:stretch>
            <a:fillRect/>
          </a:stretch>
        </p:blipFill>
        <p:spPr>
          <a:xfrm>
            <a:off x="178498" y="3441453"/>
            <a:ext cx="3953669" cy="250868"/>
          </a:xfrm>
          <a:prstGeom prst="rect">
            <a:avLst/>
          </a:prstGeom>
        </p:spPr>
      </p:pic>
      <p:sp>
        <p:nvSpPr>
          <p:cNvPr id="21" name="文本框 20">
            <a:extLst>
              <a:ext uri="{FF2B5EF4-FFF2-40B4-BE49-F238E27FC236}">
                <a16:creationId xmlns:a16="http://schemas.microsoft.com/office/drawing/2014/main" id="{2AC2D150-DDEB-47C5-80B9-F4F8A9FEDC24}"/>
              </a:ext>
            </a:extLst>
          </p:cNvPr>
          <p:cNvSpPr txBox="1"/>
          <p:nvPr/>
        </p:nvSpPr>
        <p:spPr>
          <a:xfrm>
            <a:off x="5568196" y="3420126"/>
            <a:ext cx="3575804" cy="307777"/>
          </a:xfrm>
          <a:prstGeom prst="rect">
            <a:avLst/>
          </a:prstGeom>
          <a:noFill/>
        </p:spPr>
        <p:txBody>
          <a:bodyPr wrap="square" rtlCol="0">
            <a:spAutoFit/>
          </a:bodyPr>
          <a:lstStyle/>
          <a:p>
            <a:pPr algn="ctr"/>
            <a:r>
              <a:rPr lang="zh-CN" altLang="en-US" sz="1400" b="1" dirty="0"/>
              <a:t>图</a:t>
            </a:r>
            <a:r>
              <a:rPr lang="en-US" altLang="zh-CN" sz="1400" b="1" dirty="0"/>
              <a:t>15</a:t>
            </a:r>
            <a:r>
              <a:rPr lang="zh-CN" altLang="en-US" sz="1400" b="1" dirty="0"/>
              <a:t> 无线传输下的出炉传送锟调速示意图</a:t>
            </a:r>
          </a:p>
        </p:txBody>
      </p:sp>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6"/>
          <a:stretch>
            <a:fillRect/>
          </a:stretch>
        </p:blipFill>
        <p:spPr>
          <a:xfrm>
            <a:off x="575048" y="6394074"/>
            <a:ext cx="8090704" cy="309715"/>
          </a:xfrm>
          <a:prstGeom prst="rect">
            <a:avLst/>
          </a:prstGeom>
        </p:spPr>
      </p:pic>
      <p:sp>
        <p:nvSpPr>
          <p:cNvPr id="9" name="矩形 8">
            <a:extLst>
              <a:ext uri="{FF2B5EF4-FFF2-40B4-BE49-F238E27FC236}">
                <a16:creationId xmlns:a16="http://schemas.microsoft.com/office/drawing/2014/main" id="{4D980EAD-F4B4-4E18-A224-35B543527B73}"/>
              </a:ext>
            </a:extLst>
          </p:cNvPr>
          <p:cNvSpPr/>
          <p:nvPr/>
        </p:nvSpPr>
        <p:spPr>
          <a:xfrm rot="5400000">
            <a:off x="2087073" y="5573102"/>
            <a:ext cx="230689" cy="203068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8895DD-C677-4C44-9A8B-3786DD84B58D}"/>
              </a:ext>
            </a:extLst>
          </p:cNvPr>
          <p:cNvSpPr/>
          <p:nvPr/>
        </p:nvSpPr>
        <p:spPr>
          <a:xfrm rot="5400000">
            <a:off x="3662194" y="6187523"/>
            <a:ext cx="230691" cy="801841"/>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6618E3A-72AC-4847-945B-FD0EF1FE3734}"/>
              </a:ext>
            </a:extLst>
          </p:cNvPr>
          <p:cNvSpPr/>
          <p:nvPr/>
        </p:nvSpPr>
        <p:spPr>
          <a:xfrm rot="5400000">
            <a:off x="4704529" y="6130265"/>
            <a:ext cx="230691" cy="916357"/>
          </a:xfrm>
          <a:prstGeom prst="rect">
            <a:avLst/>
          </a:prstGeom>
          <a:noFill/>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B07864F-F8B4-414F-AAF6-EEF9E8738D67}"/>
              </a:ext>
            </a:extLst>
          </p:cNvPr>
          <p:cNvSpPr/>
          <p:nvPr/>
        </p:nvSpPr>
        <p:spPr>
          <a:xfrm rot="5400000">
            <a:off x="977189" y="1463329"/>
            <a:ext cx="701198" cy="2159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EBC091A-2B31-4036-957E-478D8188C7CA}"/>
              </a:ext>
            </a:extLst>
          </p:cNvPr>
          <p:cNvSpPr/>
          <p:nvPr/>
        </p:nvSpPr>
        <p:spPr>
          <a:xfrm rot="5400000">
            <a:off x="3480619" y="1327736"/>
            <a:ext cx="701199" cy="2430682"/>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BC060F1-473E-46B8-BA48-21D0BD1AE741}"/>
              </a:ext>
            </a:extLst>
          </p:cNvPr>
          <p:cNvSpPr/>
          <p:nvPr/>
        </p:nvSpPr>
        <p:spPr>
          <a:xfrm rot="5400000">
            <a:off x="1727499" y="1629700"/>
            <a:ext cx="545379" cy="3081782"/>
          </a:xfrm>
          <a:prstGeom prst="rect">
            <a:avLst/>
          </a:prstGeom>
          <a:noFill/>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5B26C280-F54A-4C51-8AEE-B938F247734B}"/>
              </a:ext>
            </a:extLst>
          </p:cNvPr>
          <p:cNvCxnSpPr>
            <a:cxnSpLocks/>
            <a:stCxn id="24" idx="3"/>
            <a:endCxn id="11" idx="1"/>
          </p:cNvCxnSpPr>
          <p:nvPr/>
        </p:nvCxnSpPr>
        <p:spPr>
          <a:xfrm>
            <a:off x="2000189" y="3443281"/>
            <a:ext cx="2819685" cy="3029817"/>
          </a:xfrm>
          <a:prstGeom prst="straightConnector1">
            <a:avLst/>
          </a:prstGeom>
          <a:ln w="38100">
            <a:solidFill>
              <a:srgbClr val="FFB55D"/>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425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06105" y="1533843"/>
            <a:ext cx="8372163" cy="4991243"/>
          </a:xfrm>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400" b="1" i="1" baseline="-25000" dirty="0">
                <a:latin typeface="Times New Roman" panose="02020603050405020304" pitchFamily="18" charset="0"/>
                <a:cs typeface="Times New Roman" panose="02020603050405020304" pitchFamily="18" charset="0"/>
              </a:rPr>
              <a:t> </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18" name="图片 17">
            <a:extLst>
              <a:ext uri="{FF2B5EF4-FFF2-40B4-BE49-F238E27FC236}">
                <a16:creationId xmlns:a16="http://schemas.microsoft.com/office/drawing/2014/main" id="{9C2BA93F-FD22-48C1-B36A-1724FCDFC458}"/>
              </a:ext>
            </a:extLst>
          </p:cNvPr>
          <p:cNvPicPr>
            <a:picLocks noChangeAspect="1"/>
          </p:cNvPicPr>
          <p:nvPr/>
        </p:nvPicPr>
        <p:blipFill>
          <a:blip r:embed="rId3"/>
          <a:stretch>
            <a:fillRect/>
          </a:stretch>
        </p:blipFill>
        <p:spPr>
          <a:xfrm>
            <a:off x="5760351" y="1463846"/>
            <a:ext cx="3383649" cy="1991474"/>
          </a:xfrm>
          <a:prstGeom prst="rect">
            <a:avLst/>
          </a:prstGeom>
        </p:spPr>
      </p:pic>
      <p:pic>
        <p:nvPicPr>
          <p:cNvPr id="22" name="图片 21">
            <a:extLst>
              <a:ext uri="{FF2B5EF4-FFF2-40B4-BE49-F238E27FC236}">
                <a16:creationId xmlns:a16="http://schemas.microsoft.com/office/drawing/2014/main" id="{E8A36D58-63B3-4612-BF36-8C93DADAE4B7}"/>
              </a:ext>
            </a:extLst>
          </p:cNvPr>
          <p:cNvPicPr>
            <a:picLocks noChangeAspect="1"/>
          </p:cNvPicPr>
          <p:nvPr/>
        </p:nvPicPr>
        <p:blipFill rotWithShape="1">
          <a:blip r:embed="rId4"/>
          <a:srcRect r="24122" b="29692"/>
          <a:stretch/>
        </p:blipFill>
        <p:spPr>
          <a:xfrm>
            <a:off x="5877" y="1835415"/>
            <a:ext cx="5851696" cy="1596105"/>
          </a:xfrm>
          <a:prstGeom prst="rect">
            <a:avLst/>
          </a:prstGeom>
        </p:spPr>
      </p:pic>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5"/>
          <a:stretch>
            <a:fillRect/>
          </a:stretch>
        </p:blipFill>
        <p:spPr>
          <a:xfrm>
            <a:off x="178498" y="3405941"/>
            <a:ext cx="3953669" cy="250868"/>
          </a:xfrm>
          <a:prstGeom prst="rect">
            <a:avLst/>
          </a:prstGeom>
        </p:spPr>
      </p:pic>
      <p:sp>
        <p:nvSpPr>
          <p:cNvPr id="21" name="文本框 20">
            <a:extLst>
              <a:ext uri="{FF2B5EF4-FFF2-40B4-BE49-F238E27FC236}">
                <a16:creationId xmlns:a16="http://schemas.microsoft.com/office/drawing/2014/main" id="{2AC2D150-DDEB-47C5-80B9-F4F8A9FEDC24}"/>
              </a:ext>
            </a:extLst>
          </p:cNvPr>
          <p:cNvSpPr txBox="1"/>
          <p:nvPr/>
        </p:nvSpPr>
        <p:spPr>
          <a:xfrm>
            <a:off x="5568196" y="3420126"/>
            <a:ext cx="3575804" cy="307777"/>
          </a:xfrm>
          <a:prstGeom prst="rect">
            <a:avLst/>
          </a:prstGeom>
          <a:noFill/>
        </p:spPr>
        <p:txBody>
          <a:bodyPr wrap="square" rtlCol="0">
            <a:spAutoFit/>
          </a:bodyPr>
          <a:lstStyle/>
          <a:p>
            <a:pPr algn="ctr"/>
            <a:r>
              <a:rPr lang="zh-CN" altLang="en-US" sz="1400" b="1" dirty="0"/>
              <a:t>图</a:t>
            </a:r>
            <a:r>
              <a:rPr lang="en-US" altLang="zh-CN" sz="1400" b="1" dirty="0"/>
              <a:t>15</a:t>
            </a:r>
            <a:r>
              <a:rPr lang="zh-CN" altLang="en-US" sz="1400" b="1" dirty="0"/>
              <a:t> 无线传输下的出炉传送锟调速示意图</a:t>
            </a:r>
          </a:p>
        </p:txBody>
      </p:sp>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6"/>
          <a:stretch>
            <a:fillRect/>
          </a:stretch>
        </p:blipFill>
        <p:spPr>
          <a:xfrm>
            <a:off x="575048" y="6420704"/>
            <a:ext cx="8090704" cy="309715"/>
          </a:xfrm>
          <a:prstGeom prst="rect">
            <a:avLst/>
          </a:prstGeom>
        </p:spPr>
      </p:pic>
      <p:sp>
        <p:nvSpPr>
          <p:cNvPr id="9" name="矩形 8">
            <a:extLst>
              <a:ext uri="{FF2B5EF4-FFF2-40B4-BE49-F238E27FC236}">
                <a16:creationId xmlns:a16="http://schemas.microsoft.com/office/drawing/2014/main" id="{4D980EAD-F4B4-4E18-A224-35B543527B73}"/>
              </a:ext>
            </a:extLst>
          </p:cNvPr>
          <p:cNvSpPr/>
          <p:nvPr/>
        </p:nvSpPr>
        <p:spPr>
          <a:xfrm rot="5400000">
            <a:off x="2086434" y="5599095"/>
            <a:ext cx="231967" cy="203068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8895DD-C677-4C44-9A8B-3786DD84B58D}"/>
              </a:ext>
            </a:extLst>
          </p:cNvPr>
          <p:cNvSpPr/>
          <p:nvPr/>
        </p:nvSpPr>
        <p:spPr>
          <a:xfrm rot="5400000">
            <a:off x="3661555" y="6207988"/>
            <a:ext cx="231970" cy="801841"/>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6618E3A-72AC-4847-945B-FD0EF1FE3734}"/>
              </a:ext>
            </a:extLst>
          </p:cNvPr>
          <p:cNvSpPr/>
          <p:nvPr/>
        </p:nvSpPr>
        <p:spPr>
          <a:xfrm rot="5400000">
            <a:off x="4703891" y="6150731"/>
            <a:ext cx="231970" cy="916357"/>
          </a:xfrm>
          <a:prstGeom prst="rect">
            <a:avLst/>
          </a:prstGeom>
          <a:noFill/>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56B30E7-32B9-45E4-A16C-9FEB736CF07F}"/>
              </a:ext>
            </a:extLst>
          </p:cNvPr>
          <p:cNvSpPr/>
          <p:nvPr/>
        </p:nvSpPr>
        <p:spPr>
          <a:xfrm rot="5400000">
            <a:off x="6011829" y="5942389"/>
            <a:ext cx="231970" cy="1333046"/>
          </a:xfrm>
          <a:prstGeom prst="rect">
            <a:avLst/>
          </a:prstGeom>
          <a:noFill/>
          <a:ln w="38100">
            <a:solidFill>
              <a:schemeClr val="accent4">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B07864F-F8B4-414F-AAF6-EEF9E8738D67}"/>
              </a:ext>
            </a:extLst>
          </p:cNvPr>
          <p:cNvSpPr/>
          <p:nvPr/>
        </p:nvSpPr>
        <p:spPr>
          <a:xfrm rot="5400000">
            <a:off x="977189" y="1463329"/>
            <a:ext cx="701198" cy="2159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EBC091A-2B31-4036-957E-478D8188C7CA}"/>
              </a:ext>
            </a:extLst>
          </p:cNvPr>
          <p:cNvSpPr/>
          <p:nvPr/>
        </p:nvSpPr>
        <p:spPr>
          <a:xfrm rot="5400000">
            <a:off x="3480619" y="1327736"/>
            <a:ext cx="701199" cy="2430682"/>
          </a:xfrm>
          <a:prstGeom prst="rect">
            <a:avLst/>
          </a:prstGeom>
          <a:noFill/>
          <a:ln w="38100">
            <a:solidFill>
              <a:srgbClr val="5885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BC060F1-473E-46B8-BA48-21D0BD1AE741}"/>
              </a:ext>
            </a:extLst>
          </p:cNvPr>
          <p:cNvSpPr/>
          <p:nvPr/>
        </p:nvSpPr>
        <p:spPr>
          <a:xfrm rot="5400000">
            <a:off x="1746168" y="1611032"/>
            <a:ext cx="508041" cy="3081782"/>
          </a:xfrm>
          <a:prstGeom prst="rect">
            <a:avLst/>
          </a:prstGeom>
          <a:noFill/>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3166070-9889-458A-83E8-4B742AD13A01}"/>
              </a:ext>
            </a:extLst>
          </p:cNvPr>
          <p:cNvSpPr/>
          <p:nvPr/>
        </p:nvSpPr>
        <p:spPr>
          <a:xfrm rot="5400000">
            <a:off x="4559029" y="2121583"/>
            <a:ext cx="497750" cy="2099337"/>
          </a:xfrm>
          <a:prstGeom prst="rect">
            <a:avLst/>
          </a:prstGeom>
          <a:noFill/>
          <a:ln w="38100">
            <a:solidFill>
              <a:schemeClr val="accent4">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CF152B06-41E0-44E3-951C-C4089584E1F8}"/>
              </a:ext>
            </a:extLst>
          </p:cNvPr>
          <p:cNvCxnSpPr>
            <a:cxnSpLocks/>
            <a:stCxn id="25" idx="3"/>
            <a:endCxn id="12" idx="1"/>
          </p:cNvCxnSpPr>
          <p:nvPr/>
        </p:nvCxnSpPr>
        <p:spPr>
          <a:xfrm>
            <a:off x="4807904" y="3420127"/>
            <a:ext cx="1319910" cy="3072800"/>
          </a:xfrm>
          <a:prstGeom prst="straightConnector1">
            <a:avLst/>
          </a:prstGeom>
          <a:ln w="38100">
            <a:solidFill>
              <a:srgbClr val="007C7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146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C2BA93F-FD22-48C1-B36A-1724FCDFC458}"/>
              </a:ext>
            </a:extLst>
          </p:cNvPr>
          <p:cNvPicPr>
            <a:picLocks noChangeAspect="1"/>
          </p:cNvPicPr>
          <p:nvPr/>
        </p:nvPicPr>
        <p:blipFill>
          <a:blip r:embed="rId3"/>
          <a:stretch>
            <a:fillRect/>
          </a:stretch>
        </p:blipFill>
        <p:spPr>
          <a:xfrm>
            <a:off x="5748775" y="1460675"/>
            <a:ext cx="3383649" cy="1991474"/>
          </a:xfrm>
          <a:prstGeom prst="rect">
            <a:avLst/>
          </a:prstGeom>
        </p:spPr>
      </p:pic>
      <p:pic>
        <p:nvPicPr>
          <p:cNvPr id="22" name="图片 21">
            <a:extLst>
              <a:ext uri="{FF2B5EF4-FFF2-40B4-BE49-F238E27FC236}">
                <a16:creationId xmlns:a16="http://schemas.microsoft.com/office/drawing/2014/main" id="{E8A36D58-63B3-4612-BF36-8C93DADAE4B7}"/>
              </a:ext>
            </a:extLst>
          </p:cNvPr>
          <p:cNvPicPr>
            <a:picLocks noChangeAspect="1"/>
          </p:cNvPicPr>
          <p:nvPr/>
        </p:nvPicPr>
        <p:blipFill rotWithShape="1">
          <a:blip r:embed="rId4"/>
          <a:srcRect r="24122" b="29692"/>
          <a:stretch/>
        </p:blipFill>
        <p:spPr>
          <a:xfrm>
            <a:off x="5877" y="1853171"/>
            <a:ext cx="5851696" cy="1596105"/>
          </a:xfrm>
          <a:prstGeom prst="rect">
            <a:avLst/>
          </a:prstGeom>
        </p:spPr>
      </p:pic>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400" b="1" i="1" baseline="-25000" dirty="0">
                <a:latin typeface="Times New Roman" panose="02020603050405020304" pitchFamily="18" charset="0"/>
                <a:cs typeface="Times New Roman" panose="02020603050405020304" pitchFamily="18" charset="0"/>
              </a:rPr>
              <a:t> </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5"/>
          <a:stretch>
            <a:fillRect/>
          </a:stretch>
        </p:blipFill>
        <p:spPr>
          <a:xfrm>
            <a:off x="178498" y="3405941"/>
            <a:ext cx="3953669" cy="250868"/>
          </a:xfrm>
          <a:prstGeom prst="rect">
            <a:avLst/>
          </a:prstGeom>
        </p:spPr>
      </p:pic>
      <p:sp>
        <p:nvSpPr>
          <p:cNvPr id="21" name="文本框 20">
            <a:extLst>
              <a:ext uri="{FF2B5EF4-FFF2-40B4-BE49-F238E27FC236}">
                <a16:creationId xmlns:a16="http://schemas.microsoft.com/office/drawing/2014/main" id="{2AC2D150-DDEB-47C5-80B9-F4F8A9FEDC24}"/>
              </a:ext>
            </a:extLst>
          </p:cNvPr>
          <p:cNvSpPr txBox="1"/>
          <p:nvPr/>
        </p:nvSpPr>
        <p:spPr>
          <a:xfrm>
            <a:off x="5568196" y="3420126"/>
            <a:ext cx="3575804" cy="307777"/>
          </a:xfrm>
          <a:prstGeom prst="rect">
            <a:avLst/>
          </a:prstGeom>
          <a:noFill/>
        </p:spPr>
        <p:txBody>
          <a:bodyPr wrap="square" rtlCol="0">
            <a:spAutoFit/>
          </a:bodyPr>
          <a:lstStyle/>
          <a:p>
            <a:pPr algn="ctr"/>
            <a:r>
              <a:rPr lang="zh-CN" altLang="en-US" sz="1400" b="1" dirty="0"/>
              <a:t>图</a:t>
            </a:r>
            <a:r>
              <a:rPr lang="en-US" altLang="zh-CN" sz="1400" b="1" dirty="0"/>
              <a:t>15</a:t>
            </a:r>
            <a:r>
              <a:rPr lang="zh-CN" altLang="en-US" sz="1400" b="1" dirty="0"/>
              <a:t> 无线传输下的出炉传送锟调速示意图</a:t>
            </a:r>
          </a:p>
        </p:txBody>
      </p:sp>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6"/>
          <a:stretch>
            <a:fillRect/>
          </a:stretch>
        </p:blipFill>
        <p:spPr>
          <a:xfrm>
            <a:off x="575048" y="6234270"/>
            <a:ext cx="8090704" cy="309715"/>
          </a:xfrm>
          <a:prstGeom prst="rect">
            <a:avLst/>
          </a:prstGeom>
        </p:spPr>
      </p:pic>
      <p:sp>
        <p:nvSpPr>
          <p:cNvPr id="9" name="矩形 8">
            <a:extLst>
              <a:ext uri="{FF2B5EF4-FFF2-40B4-BE49-F238E27FC236}">
                <a16:creationId xmlns:a16="http://schemas.microsoft.com/office/drawing/2014/main" id="{BC14AAF6-86CE-47E3-AD67-C283E10B2D1F}"/>
              </a:ext>
            </a:extLst>
          </p:cNvPr>
          <p:cNvSpPr/>
          <p:nvPr/>
        </p:nvSpPr>
        <p:spPr>
          <a:xfrm>
            <a:off x="353166" y="3656809"/>
            <a:ext cx="8393612" cy="302178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nSpc>
                <a:spcPct val="150000"/>
              </a:lnSpc>
            </a:pPr>
            <a:r>
              <a:rPr lang="en-US" altLang="zh-CN" sz="2000" b="1" dirty="0">
                <a:solidFill>
                  <a:schemeClr val="tx1"/>
                </a:solidFill>
              </a:rPr>
              <a:t>    </a:t>
            </a:r>
            <a:r>
              <a:rPr lang="zh-CN" altLang="en-US" sz="2000" b="1" dirty="0">
                <a:solidFill>
                  <a:schemeClr val="tx1"/>
                </a:solidFill>
              </a:rPr>
              <a:t>考虑</a:t>
            </a:r>
            <a:r>
              <a:rPr lang="en-US" altLang="zh-CN" sz="2000" b="1" dirty="0">
                <a:solidFill>
                  <a:schemeClr val="tx1"/>
                </a:solidFill>
                <a:latin typeface="Times New Roman" panose="02020603050405020304" pitchFamily="18" charset="0"/>
                <a:cs typeface="Times New Roman" panose="02020603050405020304" pitchFamily="18" charset="0"/>
              </a:rPr>
              <a:t>5</a:t>
            </a:r>
            <a:r>
              <a:rPr lang="en-US" altLang="zh-CN" sz="2000" b="1" i="1" dirty="0">
                <a:solidFill>
                  <a:schemeClr val="tx1"/>
                </a:solidFill>
                <a:latin typeface="Times New Roman" panose="02020603050405020304" pitchFamily="18" charset="0"/>
                <a:cs typeface="Times New Roman" panose="02020603050405020304" pitchFamily="18" charset="0"/>
              </a:rPr>
              <a:t>s</a:t>
            </a:r>
            <a:r>
              <a:rPr lang="zh-CN" altLang="en-US" sz="2000" b="1" dirty="0">
                <a:solidFill>
                  <a:schemeClr val="tx1"/>
                </a:solidFill>
              </a:rPr>
              <a:t>内整个系统的能耗，</a:t>
            </a:r>
            <a:endParaRPr lang="en-US" altLang="zh-CN" sz="2000" b="1" dirty="0">
              <a:solidFill>
                <a:schemeClr val="tx1"/>
              </a:solidFill>
            </a:endParaRPr>
          </a:p>
          <a:p>
            <a:pPr>
              <a:lnSpc>
                <a:spcPct val="150000"/>
              </a:lnSpc>
            </a:pPr>
            <a:r>
              <a:rPr lang="zh-CN" altLang="en-US" sz="2000" b="1" dirty="0">
                <a:solidFill>
                  <a:schemeClr val="tx1"/>
                </a:solidFill>
              </a:rPr>
              <a:t>    传统方法：</a:t>
            </a:r>
            <a:endParaRPr lang="en-US" altLang="zh-CN" sz="2000" b="1" dirty="0">
              <a:solidFill>
                <a:schemeClr val="tx1"/>
              </a:solidFill>
            </a:endParaRPr>
          </a:p>
          <a:p>
            <a:pPr>
              <a:lnSpc>
                <a:spcPct val="150000"/>
              </a:lnSpc>
            </a:pPr>
            <a:r>
              <a:rPr lang="zh-CN" altLang="en-US" sz="2000" b="1" dirty="0">
                <a:solidFill>
                  <a:schemeClr val="tx1"/>
                </a:solidFill>
              </a:rPr>
              <a:t>    若所有传送锟在</a:t>
            </a:r>
            <a:r>
              <a:rPr lang="en-US" altLang="zh-CN" sz="2000" b="1" dirty="0">
                <a:solidFill>
                  <a:schemeClr val="tx1"/>
                </a:solidFill>
                <a:latin typeface="Times New Roman" panose="02020603050405020304" pitchFamily="18" charset="0"/>
                <a:cs typeface="Times New Roman" panose="02020603050405020304" pitchFamily="18" charset="0"/>
              </a:rPr>
              <a:t>5</a:t>
            </a:r>
            <a:r>
              <a:rPr lang="en-US" altLang="zh-CN" sz="2000" b="1" i="1" dirty="0">
                <a:solidFill>
                  <a:schemeClr val="tx1"/>
                </a:solidFill>
                <a:latin typeface="Times New Roman" panose="02020603050405020304" pitchFamily="18" charset="0"/>
                <a:cs typeface="Times New Roman" panose="02020603050405020304" pitchFamily="18" charset="0"/>
              </a:rPr>
              <a:t>s</a:t>
            </a:r>
            <a:r>
              <a:rPr lang="zh-CN" altLang="en-US" sz="2000" b="1" dirty="0">
                <a:solidFill>
                  <a:schemeClr val="tx1"/>
                </a:solidFill>
              </a:rPr>
              <a:t>内均以</a:t>
            </a:r>
            <a:r>
              <a:rPr lang="en-US" altLang="zh-CN" sz="2000" b="1" dirty="0">
                <a:solidFill>
                  <a:schemeClr val="tx1"/>
                </a:solidFill>
                <a:latin typeface="Times New Roman" panose="02020603050405020304" pitchFamily="18" charset="0"/>
                <a:cs typeface="Times New Roman" panose="02020603050405020304" pitchFamily="18" charset="0"/>
              </a:rPr>
              <a:t>0.4</a:t>
            </a:r>
            <a:r>
              <a:rPr lang="en-US" altLang="zh-CN" sz="2000" b="1" i="1" dirty="0">
                <a:solidFill>
                  <a:schemeClr val="tx1"/>
                </a:solidFill>
                <a:latin typeface="Times New Roman" panose="02020603050405020304" pitchFamily="18" charset="0"/>
                <a:cs typeface="Times New Roman" panose="02020603050405020304" pitchFamily="18" charset="0"/>
              </a:rPr>
              <a:t>m/s</a:t>
            </a:r>
            <a:r>
              <a:rPr lang="zh-CN" altLang="en-US" sz="2000" b="1" dirty="0">
                <a:solidFill>
                  <a:schemeClr val="tx1"/>
                </a:solidFill>
              </a:rPr>
              <a:t>运行，能耗为</a:t>
            </a:r>
            <a:r>
              <a:rPr lang="en-US" altLang="zh-CN" sz="2000" b="1" dirty="0">
                <a:solidFill>
                  <a:schemeClr val="tx1"/>
                </a:solidFill>
                <a:latin typeface="Times New Roman" panose="02020603050405020304" pitchFamily="18" charset="0"/>
                <a:cs typeface="Times New Roman" panose="02020603050405020304" pitchFamily="18" charset="0"/>
              </a:rPr>
              <a:t>3.2</a:t>
            </a:r>
            <a:r>
              <a:rPr lang="zh-CN" altLang="en-US" sz="1200" dirty="0">
                <a:solidFill>
                  <a:schemeClr val="tx1"/>
                </a:solidFill>
                <a:latin typeface="Times New Roman" panose="02020603050405020304" pitchFamily="18" charset="0"/>
                <a:ea typeface="Adobe 宋体 Std L" panose="02020300000000000000" pitchFamily="18" charset="-122"/>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5</a:t>
            </a:r>
            <a:r>
              <a:rPr lang="zh-CN" altLang="en-US" sz="2000" b="1"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ea typeface="Adobe 宋体 Std L" panose="02020300000000000000" pitchFamily="18" charset="-122"/>
                <a:cs typeface="Times New Roman" panose="02020603050405020304" pitchFamily="18" charset="0"/>
              </a:rPr>
              <a:t>✖</a:t>
            </a:r>
            <a:r>
              <a:rPr lang="en-US" altLang="zh-CN" sz="2000" b="1" dirty="0">
                <a:solidFill>
                  <a:schemeClr val="tx1"/>
                </a:solidFill>
                <a:latin typeface="Times New Roman" panose="02020603050405020304" pitchFamily="18" charset="0"/>
                <a:cs typeface="Times New Roman" panose="02020603050405020304" pitchFamily="18" charset="0"/>
              </a:rPr>
              <a:t>20 = 320</a:t>
            </a:r>
            <a:r>
              <a:rPr lang="en-US" altLang="zh-CN" sz="2000" b="1" i="1" dirty="0">
                <a:solidFill>
                  <a:schemeClr val="tx1"/>
                </a:solidFill>
                <a:latin typeface="Times New Roman" panose="02020603050405020304" pitchFamily="18" charset="0"/>
                <a:cs typeface="Times New Roman" panose="02020603050405020304" pitchFamily="18" charset="0"/>
              </a:rPr>
              <a:t>kW</a:t>
            </a:r>
          </a:p>
          <a:p>
            <a:pPr>
              <a:lnSpc>
                <a:spcPct val="150000"/>
              </a:lnSpc>
            </a:pPr>
            <a:r>
              <a:rPr lang="zh-CN" altLang="en-US" sz="2000" b="1" dirty="0">
                <a:solidFill>
                  <a:schemeClr val="tx1"/>
                </a:solidFill>
                <a:latin typeface="Times New Roman" panose="02020603050405020304" pitchFamily="18" charset="0"/>
                <a:cs typeface="Times New Roman" panose="02020603050405020304" pitchFamily="18" charset="0"/>
              </a:rPr>
              <a:t>    调速后：</a:t>
            </a:r>
            <a:endParaRPr lang="en-US" altLang="zh-CN" sz="20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2000" b="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引入无线传感器网络之后，系统能耗为</a:t>
            </a:r>
            <a:r>
              <a:rPr lang="en-US" altLang="zh-CN" sz="2000" b="1" dirty="0">
                <a:solidFill>
                  <a:schemeClr val="tx1"/>
                </a:solidFill>
                <a:latin typeface="Times New Roman" panose="02020603050405020304" pitchFamily="18" charset="0"/>
                <a:cs typeface="Times New Roman" panose="02020603050405020304" pitchFamily="18" charset="0"/>
              </a:rPr>
              <a:t>109.615</a:t>
            </a:r>
            <a:r>
              <a:rPr lang="en-US" altLang="zh-CN" sz="2000" b="1" i="1" dirty="0">
                <a:solidFill>
                  <a:schemeClr val="tx1"/>
                </a:solidFill>
                <a:latin typeface="Times New Roman" panose="02020603050405020304" pitchFamily="18" charset="0"/>
                <a:cs typeface="Times New Roman" panose="02020603050405020304" pitchFamily="18" charset="0"/>
              </a:rPr>
              <a:t>kW+</a:t>
            </a:r>
            <a:r>
              <a:rPr lang="en-US" altLang="zh-CN" sz="2000" b="1" dirty="0">
                <a:solidFill>
                  <a:schemeClr val="tx1"/>
                </a:solidFill>
                <a:latin typeface="Times New Roman" panose="02020603050405020304" pitchFamily="18" charset="0"/>
                <a:cs typeface="Times New Roman" panose="02020603050405020304" pitchFamily="18" charset="0"/>
              </a:rPr>
              <a:t>1.19</a:t>
            </a:r>
            <a:r>
              <a:rPr lang="en-US" altLang="zh-CN" sz="2000" b="1" i="1" dirty="0">
                <a:solidFill>
                  <a:schemeClr val="tx1"/>
                </a:solidFill>
                <a:latin typeface="Times New Roman" panose="02020603050405020304" pitchFamily="18" charset="0"/>
                <a:cs typeface="Times New Roman" panose="02020603050405020304" pitchFamily="18" charset="0"/>
              </a:rPr>
              <a:t>W</a:t>
            </a:r>
          </a:p>
          <a:p>
            <a:pPr>
              <a:lnSpc>
                <a:spcPct val="150000"/>
              </a:lnSpc>
            </a:pPr>
            <a:r>
              <a:rPr lang="en-US" altLang="zh-CN" sz="2000" b="1" i="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不考虑传输能耗，仅控制能耗节约了</a:t>
            </a:r>
            <a:r>
              <a:rPr lang="en-US" altLang="zh-CN" sz="2000" b="1" dirty="0">
                <a:solidFill>
                  <a:schemeClr val="tx1"/>
                </a:solidFill>
                <a:latin typeface="Times New Roman" panose="02020603050405020304" pitchFamily="18" charset="0"/>
                <a:cs typeface="Times New Roman" panose="02020603050405020304" pitchFamily="18" charset="0"/>
              </a:rPr>
              <a:t>210.385</a:t>
            </a:r>
            <a:r>
              <a:rPr lang="en-US" altLang="zh-CN" sz="2000" b="1" i="1" dirty="0">
                <a:solidFill>
                  <a:schemeClr val="tx1"/>
                </a:solidFill>
                <a:latin typeface="Times New Roman" panose="02020603050405020304" pitchFamily="18" charset="0"/>
                <a:cs typeface="Times New Roman" panose="02020603050405020304" pitchFamily="18" charset="0"/>
              </a:rPr>
              <a:t>kW ,</a:t>
            </a:r>
            <a:r>
              <a:rPr lang="zh-CN" altLang="en-US" sz="2000" b="1" i="1" dirty="0">
                <a:solidFill>
                  <a:schemeClr val="tx1"/>
                </a:solidFill>
                <a:latin typeface="Times New Roman" panose="02020603050405020304" pitchFamily="18" charset="0"/>
                <a:cs typeface="Times New Roman" panose="02020603050405020304" pitchFamily="18" charset="0"/>
              </a:rPr>
              <a:t> </a:t>
            </a:r>
            <a:r>
              <a:rPr lang="zh-CN" altLang="en-US" sz="2000" b="1" dirty="0">
                <a:solidFill>
                  <a:schemeClr val="tx1"/>
                </a:solidFill>
                <a:latin typeface="Times New Roman" panose="02020603050405020304" pitchFamily="18" charset="0"/>
                <a:cs typeface="Times New Roman" panose="02020603050405020304" pitchFamily="18" charset="0"/>
              </a:rPr>
              <a:t>节约的能量非常可观！</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7350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p:txBody>
          <a:bodyPr>
            <a:normAutofit lnSpcReduction="10000"/>
          </a:bodyPr>
          <a:lstStyle/>
          <a:p>
            <a:pPr marL="0" indent="0">
              <a:lnSpc>
                <a:spcPct val="150000"/>
              </a:lnSpc>
              <a:buNone/>
            </a:pPr>
            <a:r>
              <a:rPr lang="zh-CN" altLang="en-US" b="1" dirty="0">
                <a:latin typeface="+mn-ea"/>
              </a:rPr>
              <a:t>        研究内容二主要设计了离散顺序系统的估计器与并对工业实例进行了节能设计分析</a:t>
            </a:r>
            <a:endParaRPr lang="en-US" altLang="zh-CN" b="1" dirty="0">
              <a:latin typeface="+mn-ea"/>
            </a:endParaRPr>
          </a:p>
          <a:p>
            <a:pPr lvl="1">
              <a:lnSpc>
                <a:spcPct val="200000"/>
              </a:lnSpc>
            </a:pPr>
            <a:r>
              <a:rPr lang="zh-CN" altLang="en-US" dirty="0">
                <a:latin typeface="+mn-ea"/>
              </a:rPr>
              <a:t>设计了离散顺序系统的不确定传输下的分布式卡尔曼估计算法并给出了稳定性条件；</a:t>
            </a:r>
            <a:endParaRPr lang="en-US" altLang="zh-CN" dirty="0">
              <a:latin typeface="+mn-ea"/>
            </a:endParaRPr>
          </a:p>
          <a:p>
            <a:pPr lvl="1">
              <a:lnSpc>
                <a:spcPct val="200000"/>
              </a:lnSpc>
            </a:pPr>
            <a:r>
              <a:rPr lang="zh-CN" altLang="en-US" dirty="0">
                <a:latin typeface="+mn-ea"/>
              </a:rPr>
              <a:t>以钢厂出炉传送锟道为例，给出了控制</a:t>
            </a:r>
            <a:r>
              <a:rPr lang="en-US" altLang="zh-CN" dirty="0">
                <a:latin typeface="+mn-ea"/>
              </a:rPr>
              <a:t>-</a:t>
            </a:r>
            <a:r>
              <a:rPr lang="zh-CN" altLang="en-US" dirty="0">
                <a:latin typeface="+mn-ea"/>
              </a:rPr>
              <a:t>传输联合能耗函数；</a:t>
            </a:r>
            <a:endParaRPr lang="en-US" altLang="zh-CN" dirty="0">
              <a:latin typeface="+mn-ea"/>
            </a:endParaRPr>
          </a:p>
          <a:p>
            <a:pPr lvl="1">
              <a:lnSpc>
                <a:spcPct val="200000"/>
              </a:lnSpc>
            </a:pPr>
            <a:r>
              <a:rPr lang="zh-CN" altLang="en-US" dirty="0">
                <a:latin typeface="+mn-ea"/>
              </a:rPr>
              <a:t>根据提出的估计算法和控制</a:t>
            </a:r>
            <a:r>
              <a:rPr lang="en-US" altLang="zh-CN" dirty="0">
                <a:latin typeface="+mn-ea"/>
              </a:rPr>
              <a:t>-</a:t>
            </a:r>
            <a:r>
              <a:rPr lang="zh-CN" altLang="en-US" dirty="0">
                <a:latin typeface="+mn-ea"/>
              </a:rPr>
              <a:t>传输能耗函数，给出了出炉传送锟道的节能方案，计算了理想情况下的节能效果。</a:t>
            </a:r>
            <a:endParaRPr lang="en-US" altLang="zh-CN" dirty="0">
              <a:latin typeface="+mn-ea"/>
            </a:endParaRPr>
          </a:p>
          <a:p>
            <a:pPr lvl="1">
              <a:lnSpc>
                <a:spcPct val="200000"/>
              </a:lnSpc>
            </a:pPr>
            <a:r>
              <a:rPr lang="zh-CN" altLang="en-US" dirty="0">
                <a:latin typeface="+mn-ea"/>
              </a:rPr>
              <a:t>仿真验证了估计方法的有效性并分析了由于不确定性传输带来的估计精度的变化。</a:t>
            </a:r>
            <a:endParaRPr lang="en-US" altLang="zh-CN" dirty="0">
              <a:latin typeface="+mn-ea"/>
            </a:endParaRPr>
          </a:p>
        </p:txBody>
      </p:sp>
      <p:sp>
        <p:nvSpPr>
          <p:cNvPr id="3" name="标题 2"/>
          <p:cNvSpPr>
            <a:spLocks noGrp="1"/>
          </p:cNvSpPr>
          <p:nvPr>
            <p:ph type="title"/>
          </p:nvPr>
        </p:nvSpPr>
        <p:spPr/>
        <p:txBody>
          <a:bodyPr/>
          <a:lstStyle/>
          <a:p>
            <a:r>
              <a:rPr lang="zh-CN" altLang="en-US" dirty="0"/>
              <a:t>研究内容二 小结</a:t>
            </a:r>
          </a:p>
        </p:txBody>
      </p:sp>
    </p:spTree>
    <p:extLst>
      <p:ext uri="{BB962C8B-B14F-4D97-AF65-F5344CB8AC3E}">
        <p14:creationId xmlns:p14="http://schemas.microsoft.com/office/powerpoint/2010/main" val="1257260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322453C-7ACE-4E21-9E0E-98B3C655F039}"/>
              </a:ext>
            </a:extLst>
          </p:cNvPr>
          <p:cNvPicPr>
            <a:picLocks noChangeAspect="1"/>
          </p:cNvPicPr>
          <p:nvPr/>
        </p:nvPicPr>
        <p:blipFill rotWithShape="1">
          <a:blip r:embed="rId3"/>
          <a:srcRect l="11091" t="-4089"/>
          <a:stretch/>
        </p:blipFill>
        <p:spPr>
          <a:xfrm>
            <a:off x="7342278" y="4644125"/>
            <a:ext cx="1287338" cy="436271"/>
          </a:xfrm>
          <a:prstGeom prst="rect">
            <a:avLst/>
          </a:prstGeom>
        </p:spPr>
      </p:pic>
      <p:sp>
        <p:nvSpPr>
          <p:cNvPr id="14" name="文本框 13">
            <a:extLst>
              <a:ext uri="{FF2B5EF4-FFF2-40B4-BE49-F238E27FC236}">
                <a16:creationId xmlns:a16="http://schemas.microsoft.com/office/drawing/2014/main" id="{0B05233B-A7ED-4CCA-B0A4-F6F98A095E5F}"/>
              </a:ext>
            </a:extLst>
          </p:cNvPr>
          <p:cNvSpPr txBox="1"/>
          <p:nvPr/>
        </p:nvSpPr>
        <p:spPr>
          <a:xfrm>
            <a:off x="4347839" y="4333013"/>
            <a:ext cx="4220748" cy="881139"/>
          </a:xfrm>
          <a:prstGeom prst="rect">
            <a:avLst/>
          </a:prstGeom>
          <a:noFill/>
        </p:spPr>
        <p:txBody>
          <a:bodyPr wrap="square" rtlCol="0">
            <a:spAutoFit/>
          </a:bodyPr>
          <a:lstStyle/>
          <a:p>
            <a:pPr>
              <a:lnSpc>
                <a:spcPct val="150000"/>
              </a:lnSpc>
            </a:pPr>
            <a:r>
              <a:rPr lang="zh-CN" altLang="en-US" b="1" dirty="0"/>
              <a:t>无线传感器网络</a:t>
            </a:r>
            <a:r>
              <a:rPr lang="zh-CN" altLang="en-US" dirty="0"/>
              <a:t>解决方案是新型工业的趋势之一！</a:t>
            </a:r>
          </a:p>
        </p:txBody>
      </p:sp>
      <p:pic>
        <p:nvPicPr>
          <p:cNvPr id="6" name="图片 5">
            <a:extLst>
              <a:ext uri="{FF2B5EF4-FFF2-40B4-BE49-F238E27FC236}">
                <a16:creationId xmlns:a16="http://schemas.microsoft.com/office/drawing/2014/main" id="{27D6331B-B73E-47E9-B4E9-79CA36B6929E}"/>
              </a:ext>
            </a:extLst>
          </p:cNvPr>
          <p:cNvPicPr>
            <a:picLocks noChangeAspect="1"/>
          </p:cNvPicPr>
          <p:nvPr/>
        </p:nvPicPr>
        <p:blipFill>
          <a:blip r:embed="rId4"/>
          <a:stretch>
            <a:fillRect/>
          </a:stretch>
        </p:blipFill>
        <p:spPr>
          <a:xfrm>
            <a:off x="106772" y="2449624"/>
            <a:ext cx="4270259" cy="3571291"/>
          </a:xfrm>
          <a:prstGeom prst="rect">
            <a:avLst/>
          </a:prstGeom>
        </p:spPr>
      </p:pic>
      <p:sp>
        <p:nvSpPr>
          <p:cNvPr id="4" name="内容占位符 3"/>
          <p:cNvSpPr>
            <a:spLocks noGrp="1"/>
          </p:cNvSpPr>
          <p:nvPr>
            <p:ph sz="quarter" idx="10"/>
          </p:nvPr>
        </p:nvSpPr>
        <p:spPr/>
        <p:txBody>
          <a:bodyPr>
            <a:normAutofit/>
          </a:bodyPr>
          <a:lstStyle/>
          <a:p>
            <a:pPr marL="0" indent="0">
              <a:lnSpc>
                <a:spcPct val="150000"/>
              </a:lnSpc>
              <a:buNone/>
            </a:pPr>
            <a:r>
              <a:rPr lang="zh-CN" altLang="en-US" b="1" dirty="0"/>
              <a:t>        网络化</a:t>
            </a:r>
            <a:r>
              <a:rPr lang="zh-CN" altLang="en-US" dirty="0"/>
              <a:t>作为新一轮工业革命和技术革新的核心之一，为现代工业生产带来了</a:t>
            </a:r>
            <a:r>
              <a:rPr lang="zh-CN" altLang="en-US" b="1" dirty="0">
                <a:solidFill>
                  <a:srgbClr val="FF0000"/>
                </a:solidFill>
              </a:rPr>
              <a:t>巨变</a:t>
            </a:r>
            <a:r>
              <a:rPr lang="zh-CN" altLang="en-US" b="1" dirty="0"/>
              <a:t>！</a:t>
            </a: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10" name="文本框 9">
            <a:extLst>
              <a:ext uri="{FF2B5EF4-FFF2-40B4-BE49-F238E27FC236}">
                <a16:creationId xmlns:a16="http://schemas.microsoft.com/office/drawing/2014/main" id="{D6199468-22B6-4FEA-9A8A-179FD22E9BE8}"/>
              </a:ext>
            </a:extLst>
          </p:cNvPr>
          <p:cNvSpPr txBox="1"/>
          <p:nvPr/>
        </p:nvSpPr>
        <p:spPr>
          <a:xfrm>
            <a:off x="584289" y="6077691"/>
            <a:ext cx="3424335" cy="369332"/>
          </a:xfrm>
          <a:prstGeom prst="rect">
            <a:avLst/>
          </a:prstGeom>
          <a:noFill/>
        </p:spPr>
        <p:txBody>
          <a:bodyPr wrap="none" rtlCol="0">
            <a:spAutoFit/>
          </a:bodyPr>
          <a:lstStyle/>
          <a:p>
            <a:r>
              <a:rPr lang="zh-CN" altLang="en-US" dirty="0"/>
              <a:t>图</a:t>
            </a:r>
            <a:r>
              <a:rPr lang="en-US" altLang="zh-CN" dirty="0"/>
              <a:t>1 </a:t>
            </a:r>
            <a:r>
              <a:rPr lang="zh-CN" altLang="en-US" dirty="0"/>
              <a:t>工业场景中的网络系统架构</a:t>
            </a:r>
          </a:p>
        </p:txBody>
      </p:sp>
      <p:sp>
        <p:nvSpPr>
          <p:cNvPr id="11" name="文本框 10">
            <a:extLst>
              <a:ext uri="{FF2B5EF4-FFF2-40B4-BE49-F238E27FC236}">
                <a16:creationId xmlns:a16="http://schemas.microsoft.com/office/drawing/2014/main" id="{FF9CADF4-933F-4C5F-83AC-1A922AA90EFE}"/>
              </a:ext>
            </a:extLst>
          </p:cNvPr>
          <p:cNvSpPr txBox="1"/>
          <p:nvPr/>
        </p:nvSpPr>
        <p:spPr>
          <a:xfrm>
            <a:off x="4330987" y="2235101"/>
            <a:ext cx="4331288" cy="646331"/>
          </a:xfrm>
          <a:prstGeom prst="rect">
            <a:avLst/>
          </a:prstGeom>
          <a:noFill/>
        </p:spPr>
        <p:txBody>
          <a:bodyPr wrap="square" rtlCol="0">
            <a:spAutoFit/>
          </a:bodyPr>
          <a:lstStyle/>
          <a:p>
            <a:r>
              <a:rPr lang="zh-CN" altLang="en-US" dirty="0"/>
              <a:t>工业现场环境复杂、高温高湿不利于大规模有线网络的部署。</a:t>
            </a:r>
            <a:endParaRPr lang="zh-CN" altLang="en-US" b="1" dirty="0"/>
          </a:p>
        </p:txBody>
      </p:sp>
      <p:sp>
        <p:nvSpPr>
          <p:cNvPr id="12" name="文本框 11">
            <a:extLst>
              <a:ext uri="{FF2B5EF4-FFF2-40B4-BE49-F238E27FC236}">
                <a16:creationId xmlns:a16="http://schemas.microsoft.com/office/drawing/2014/main" id="{FC277FB7-F90B-4C2C-9A71-F810368172F3}"/>
              </a:ext>
            </a:extLst>
          </p:cNvPr>
          <p:cNvSpPr txBox="1"/>
          <p:nvPr/>
        </p:nvSpPr>
        <p:spPr>
          <a:xfrm>
            <a:off x="4330810" y="2889340"/>
            <a:ext cx="4461880" cy="1296637"/>
          </a:xfrm>
          <a:prstGeom prst="rect">
            <a:avLst/>
          </a:prstGeom>
          <a:noFill/>
        </p:spPr>
        <p:txBody>
          <a:bodyPr wrap="square" rtlCol="0">
            <a:spAutoFit/>
          </a:bodyPr>
          <a:lstStyle/>
          <a:p>
            <a:pPr>
              <a:lnSpc>
                <a:spcPct val="150000"/>
              </a:lnSpc>
            </a:pPr>
            <a:r>
              <a:rPr lang="zh-CN" altLang="en-US" b="1" dirty="0"/>
              <a:t>无线网络可以节约</a:t>
            </a:r>
            <a:r>
              <a:rPr lang="en-US" altLang="zh-CN" b="1" dirty="0">
                <a:solidFill>
                  <a:srgbClr val="FF0000"/>
                </a:solidFill>
              </a:rPr>
              <a:t>90%</a:t>
            </a:r>
            <a:r>
              <a:rPr lang="zh-CN" altLang="en-US" b="1" dirty="0"/>
              <a:t>的成本！</a:t>
            </a:r>
            <a:endParaRPr lang="en-US" altLang="zh-CN" b="1" dirty="0"/>
          </a:p>
          <a:p>
            <a:pPr>
              <a:lnSpc>
                <a:spcPct val="150000"/>
              </a:lnSpc>
            </a:pPr>
            <a:r>
              <a:rPr lang="zh-CN" altLang="en-US" dirty="0"/>
              <a:t>此外，无线网络的优点还包括：</a:t>
            </a:r>
            <a:r>
              <a:rPr lang="zh-CN" altLang="en-US" b="1" dirty="0"/>
              <a:t>灵活性强、无盲区覆盖</a:t>
            </a:r>
            <a:r>
              <a:rPr lang="zh-CN" altLang="en-US" dirty="0"/>
              <a:t>和</a:t>
            </a:r>
            <a:r>
              <a:rPr lang="zh-CN" altLang="en-US" b="1" dirty="0"/>
              <a:t>无间断监控</a:t>
            </a:r>
            <a:r>
              <a:rPr lang="zh-CN" altLang="en-US" dirty="0"/>
              <a:t>等</a:t>
            </a:r>
            <a:r>
              <a:rPr lang="zh-CN" altLang="en-US" b="1" dirty="0"/>
              <a:t>。</a:t>
            </a:r>
          </a:p>
        </p:txBody>
      </p:sp>
      <p:sp>
        <p:nvSpPr>
          <p:cNvPr id="13" name="箭头: 下 12">
            <a:extLst>
              <a:ext uri="{FF2B5EF4-FFF2-40B4-BE49-F238E27FC236}">
                <a16:creationId xmlns:a16="http://schemas.microsoft.com/office/drawing/2014/main" id="{01ADEF55-18D2-46E5-A5AC-31D4A1E0A7A1}"/>
              </a:ext>
            </a:extLst>
          </p:cNvPr>
          <p:cNvSpPr/>
          <p:nvPr/>
        </p:nvSpPr>
        <p:spPr>
          <a:xfrm>
            <a:off x="6517602" y="2762892"/>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74E8EDE0-4E94-4423-8DFB-28F7268B596E}"/>
              </a:ext>
            </a:extLst>
          </p:cNvPr>
          <p:cNvSpPr/>
          <p:nvPr/>
        </p:nvSpPr>
        <p:spPr>
          <a:xfrm>
            <a:off x="6514659" y="4202936"/>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7D0219FA-1546-4D88-8BF3-CCB70D38BD9C}"/>
              </a:ext>
            </a:extLst>
          </p:cNvPr>
          <p:cNvPicPr>
            <a:picLocks noChangeAspect="1"/>
          </p:cNvPicPr>
          <p:nvPr/>
        </p:nvPicPr>
        <p:blipFill>
          <a:blip r:embed="rId5"/>
          <a:stretch>
            <a:fillRect/>
          </a:stretch>
        </p:blipFill>
        <p:spPr>
          <a:xfrm>
            <a:off x="7527047" y="2959599"/>
            <a:ext cx="1041539" cy="438864"/>
          </a:xfrm>
          <a:prstGeom prst="rect">
            <a:avLst/>
          </a:prstGeom>
        </p:spPr>
      </p:pic>
      <p:sp>
        <p:nvSpPr>
          <p:cNvPr id="16" name="文本框 15">
            <a:extLst>
              <a:ext uri="{FF2B5EF4-FFF2-40B4-BE49-F238E27FC236}">
                <a16:creationId xmlns:a16="http://schemas.microsoft.com/office/drawing/2014/main" id="{163E9F30-9B10-464E-95F2-57F9EE674B1D}"/>
              </a:ext>
            </a:extLst>
          </p:cNvPr>
          <p:cNvSpPr txBox="1"/>
          <p:nvPr/>
        </p:nvSpPr>
        <p:spPr>
          <a:xfrm>
            <a:off x="4315813" y="5310281"/>
            <a:ext cx="3220237" cy="1477328"/>
          </a:xfrm>
          <a:prstGeom prst="rect">
            <a:avLst/>
          </a:prstGeom>
          <a:noFill/>
        </p:spPr>
        <p:txBody>
          <a:bodyPr wrap="square" rtlCol="0">
            <a:spAutoFit/>
          </a:bodyPr>
          <a:lstStyle/>
          <a:p>
            <a:r>
              <a:rPr lang="zh-CN" altLang="en-US" dirty="0"/>
              <a:t>物联网节点的感知、传输和计算能力将高度集成化，未来网络架构将出现革命性演变，形成</a:t>
            </a:r>
            <a:r>
              <a:rPr lang="zh-CN" altLang="en-US" b="1" dirty="0"/>
              <a:t>感知</a:t>
            </a:r>
            <a:r>
              <a:rPr lang="en-US" altLang="zh-CN" b="1" dirty="0"/>
              <a:t>-</a:t>
            </a:r>
            <a:r>
              <a:rPr lang="zh-CN" altLang="en-US" b="1" dirty="0"/>
              <a:t>通信</a:t>
            </a:r>
            <a:r>
              <a:rPr lang="en-US" altLang="zh-CN" b="1" dirty="0"/>
              <a:t>-</a:t>
            </a:r>
            <a:r>
              <a:rPr lang="zh-CN" altLang="en-US" b="1" dirty="0"/>
              <a:t>计算</a:t>
            </a:r>
            <a:r>
              <a:rPr lang="en-US" altLang="zh-CN" b="1" dirty="0"/>
              <a:t>-</a:t>
            </a:r>
            <a:r>
              <a:rPr lang="zh-CN" altLang="en-US" b="1" dirty="0"/>
              <a:t>控制协同融合网络</a:t>
            </a:r>
            <a:r>
              <a:rPr lang="zh-CN" altLang="en-US" dirty="0"/>
              <a:t>。</a:t>
            </a:r>
          </a:p>
        </p:txBody>
      </p:sp>
      <p:sp>
        <p:nvSpPr>
          <p:cNvPr id="17" name="箭头: 下 16">
            <a:extLst>
              <a:ext uri="{FF2B5EF4-FFF2-40B4-BE49-F238E27FC236}">
                <a16:creationId xmlns:a16="http://schemas.microsoft.com/office/drawing/2014/main" id="{911929E3-0464-4378-8945-05A102B8845C}"/>
              </a:ext>
            </a:extLst>
          </p:cNvPr>
          <p:cNvSpPr/>
          <p:nvPr/>
        </p:nvSpPr>
        <p:spPr>
          <a:xfrm>
            <a:off x="6509143" y="5069247"/>
            <a:ext cx="256309" cy="247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2E6363CF-C825-49D2-8C0E-870E1AFC02C3}"/>
              </a:ext>
            </a:extLst>
          </p:cNvPr>
          <p:cNvPicPr>
            <a:picLocks noChangeAspect="1"/>
          </p:cNvPicPr>
          <p:nvPr/>
        </p:nvPicPr>
        <p:blipFill>
          <a:blip r:embed="rId6"/>
          <a:stretch>
            <a:fillRect/>
          </a:stretch>
        </p:blipFill>
        <p:spPr>
          <a:xfrm>
            <a:off x="7536050" y="5357304"/>
            <a:ext cx="995801" cy="1327221"/>
          </a:xfrm>
          <a:prstGeom prst="rect">
            <a:avLst/>
          </a:prstGeom>
        </p:spPr>
      </p:pic>
      <p:sp>
        <p:nvSpPr>
          <p:cNvPr id="7" name="文本框 6">
            <a:extLst>
              <a:ext uri="{FF2B5EF4-FFF2-40B4-BE49-F238E27FC236}">
                <a16:creationId xmlns:a16="http://schemas.microsoft.com/office/drawing/2014/main" id="{AA486E23-F80D-4300-B829-925CF298E030}"/>
              </a:ext>
            </a:extLst>
          </p:cNvPr>
          <p:cNvSpPr txBox="1"/>
          <p:nvPr/>
        </p:nvSpPr>
        <p:spPr>
          <a:xfrm>
            <a:off x="4333487" y="5355545"/>
            <a:ext cx="4461881" cy="1343887"/>
          </a:xfrm>
          <a:prstGeom prst="rect">
            <a:avLst/>
          </a:prstGeom>
          <a:solidFill>
            <a:schemeClr val="bg1"/>
          </a:solidFill>
        </p:spPr>
        <p:txBody>
          <a:bodyPr wrap="square" rtlCol="0">
            <a:spAutoFit/>
          </a:bodyPr>
          <a:lstStyle/>
          <a:p>
            <a:r>
              <a:rPr lang="zh-CN" altLang="en-US" sz="2000" dirty="0"/>
              <a:t>“</a:t>
            </a:r>
            <a:r>
              <a:rPr lang="zh-CN" altLang="en-US" sz="2000" b="1" dirty="0"/>
              <a:t>感知</a:t>
            </a:r>
            <a:r>
              <a:rPr lang="en-US" altLang="zh-CN" sz="2000" b="1" dirty="0"/>
              <a:t>-</a:t>
            </a:r>
            <a:r>
              <a:rPr lang="zh-CN" altLang="en-US" sz="2000" b="1" dirty="0"/>
              <a:t>通信</a:t>
            </a:r>
            <a:r>
              <a:rPr lang="en-US" altLang="zh-CN" sz="2000" b="1" dirty="0"/>
              <a:t>-</a:t>
            </a:r>
            <a:r>
              <a:rPr lang="zh-CN" altLang="en-US" sz="2000" b="1" dirty="0"/>
              <a:t>计算</a:t>
            </a:r>
            <a:r>
              <a:rPr lang="en-US" altLang="zh-CN" sz="2000" b="1" dirty="0"/>
              <a:t>-</a:t>
            </a:r>
            <a:r>
              <a:rPr lang="zh-CN" altLang="en-US" sz="2000" b="1" dirty="0"/>
              <a:t>控制</a:t>
            </a:r>
            <a:r>
              <a:rPr lang="zh-CN" altLang="en-US" sz="2000" dirty="0"/>
              <a:t>协同融合的理论与方法”做为“</a:t>
            </a:r>
            <a:r>
              <a:rPr lang="en-US" altLang="zh-CN" sz="2000" b="1" dirty="0"/>
              <a:t>Top 10 </a:t>
            </a:r>
            <a:r>
              <a:rPr lang="zh-CN" altLang="en-US" sz="2000" b="1" dirty="0"/>
              <a:t>工程研究前沿</a:t>
            </a:r>
            <a:r>
              <a:rPr lang="zh-CN" altLang="en-US" sz="2000" dirty="0"/>
              <a:t>”课题之一，其基础理论部分几乎处于</a:t>
            </a:r>
            <a:r>
              <a:rPr lang="zh-CN" altLang="en-US" sz="2000" b="1" dirty="0">
                <a:solidFill>
                  <a:srgbClr val="FF0000"/>
                </a:solidFill>
              </a:rPr>
              <a:t>空白状态</a:t>
            </a:r>
            <a:r>
              <a:rPr lang="zh-CN" altLang="en-US" sz="2000" dirty="0"/>
              <a:t>！</a:t>
            </a:r>
            <a:endParaRPr lang="zh-CN" altLang="en-US" sz="2000" b="1" dirty="0"/>
          </a:p>
        </p:txBody>
      </p:sp>
    </p:spTree>
    <p:extLst>
      <p:ext uri="{BB962C8B-B14F-4D97-AF65-F5344CB8AC3E}">
        <p14:creationId xmlns:p14="http://schemas.microsoft.com/office/powerpoint/2010/main" val="3392540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9C958388-88BF-48D0-98CD-3AB21750B302}"/>
              </a:ext>
            </a:extLst>
          </p:cNvPr>
          <p:cNvGrpSpPr/>
          <p:nvPr/>
        </p:nvGrpSpPr>
        <p:grpSpPr>
          <a:xfrm>
            <a:off x="1788269" y="1569880"/>
            <a:ext cx="843427" cy="443226"/>
            <a:chOff x="666810" y="2586037"/>
            <a:chExt cx="468000" cy="245937"/>
          </a:xfrm>
          <a:solidFill>
            <a:srgbClr val="B5B5B6"/>
          </a:solidFill>
        </p:grpSpPr>
        <p:sp>
          <p:nvSpPr>
            <p:cNvPr id="17" name="Freeform 10">
              <a:extLst>
                <a:ext uri="{FF2B5EF4-FFF2-40B4-BE49-F238E27FC236}">
                  <a16:creationId xmlns:a16="http://schemas.microsoft.com/office/drawing/2014/main" id="{DC34B9B1-1808-4087-A217-4625681F37F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C5838AF2-CF47-42EC-88EA-F2467AA887A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B6017DB6-055A-4463-8482-46EB9D7E6227}"/>
              </a:ext>
            </a:extLst>
          </p:cNvPr>
          <p:cNvCxnSpPr>
            <a:stCxn id="17" idx="6"/>
          </p:cNvCxnSpPr>
          <p:nvPr/>
        </p:nvCxnSpPr>
        <p:spPr>
          <a:xfrm>
            <a:off x="2480767" y="1977545"/>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E1C123C-0229-4495-B34F-40227CE553CD}"/>
              </a:ext>
            </a:extLst>
          </p:cNvPr>
          <p:cNvSpPr txBox="1"/>
          <p:nvPr/>
        </p:nvSpPr>
        <p:spPr>
          <a:xfrm>
            <a:off x="2861807" y="1541064"/>
            <a:ext cx="2929393" cy="461665"/>
          </a:xfrm>
          <a:prstGeom prst="rect">
            <a:avLst/>
          </a:prstGeom>
          <a:noFill/>
        </p:spPr>
        <p:txBody>
          <a:bodyPr wrap="square" rtlCol="0">
            <a:spAutoFit/>
          </a:bodyPr>
          <a:lstStyle/>
          <a:p>
            <a:r>
              <a:rPr lang="zh-CN" altLang="en-US" sz="2400" b="1" dirty="0">
                <a:solidFill>
                  <a:srgbClr val="B5B5B6"/>
                </a:solidFill>
              </a:rPr>
              <a:t>研究背景及现状</a:t>
            </a:r>
          </a:p>
        </p:txBody>
      </p:sp>
      <p:grpSp>
        <p:nvGrpSpPr>
          <p:cNvPr id="21" name="组合 20">
            <a:extLst>
              <a:ext uri="{FF2B5EF4-FFF2-40B4-BE49-F238E27FC236}">
                <a16:creationId xmlns:a16="http://schemas.microsoft.com/office/drawing/2014/main" id="{0AF8AB42-D05F-4148-BD46-F52C9F3A9DE4}"/>
              </a:ext>
            </a:extLst>
          </p:cNvPr>
          <p:cNvGrpSpPr/>
          <p:nvPr/>
        </p:nvGrpSpPr>
        <p:grpSpPr>
          <a:xfrm>
            <a:off x="1788269" y="2352067"/>
            <a:ext cx="843427" cy="443226"/>
            <a:chOff x="666810" y="2586037"/>
            <a:chExt cx="468000" cy="245937"/>
          </a:xfrm>
          <a:solidFill>
            <a:srgbClr val="004098"/>
          </a:solidFill>
        </p:grpSpPr>
        <p:sp>
          <p:nvSpPr>
            <p:cNvPr id="22" name="Freeform 10">
              <a:extLst>
                <a:ext uri="{FF2B5EF4-FFF2-40B4-BE49-F238E27FC236}">
                  <a16:creationId xmlns:a16="http://schemas.microsoft.com/office/drawing/2014/main" id="{24A52ED6-5BBE-4F6D-A94A-7E8451B8FDAB}"/>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1E7EC63-446D-4346-BC70-C9A50BD04AE6}"/>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47B7297-25D7-4FF4-B2F9-58CEF783916E}"/>
              </a:ext>
            </a:extLst>
          </p:cNvPr>
          <p:cNvCxnSpPr>
            <a:cxnSpLocks/>
            <a:stCxn id="22" idx="6"/>
          </p:cNvCxnSpPr>
          <p:nvPr/>
        </p:nvCxnSpPr>
        <p:spPr>
          <a:xfrm>
            <a:off x="2480767" y="2759732"/>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81C0DDC-8B63-4E24-96D4-881C2B6D0F6B}"/>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t>主要研究内容</a:t>
            </a:r>
          </a:p>
        </p:txBody>
      </p:sp>
      <p:grpSp>
        <p:nvGrpSpPr>
          <p:cNvPr id="26" name="组合 25">
            <a:extLst>
              <a:ext uri="{FF2B5EF4-FFF2-40B4-BE49-F238E27FC236}">
                <a16:creationId xmlns:a16="http://schemas.microsoft.com/office/drawing/2014/main" id="{26CAF4C9-597D-4D3A-BDB3-A79128B5427E}"/>
              </a:ext>
            </a:extLst>
          </p:cNvPr>
          <p:cNvGrpSpPr/>
          <p:nvPr/>
        </p:nvGrpSpPr>
        <p:grpSpPr>
          <a:xfrm>
            <a:off x="1788269" y="4887894"/>
            <a:ext cx="843427" cy="443226"/>
            <a:chOff x="666810" y="2586037"/>
            <a:chExt cx="468000" cy="245937"/>
          </a:xfrm>
          <a:solidFill>
            <a:srgbClr val="B5B5B6"/>
          </a:solidFill>
        </p:grpSpPr>
        <p:sp>
          <p:nvSpPr>
            <p:cNvPr id="27" name="Freeform 10">
              <a:extLst>
                <a:ext uri="{FF2B5EF4-FFF2-40B4-BE49-F238E27FC236}">
                  <a16:creationId xmlns:a16="http://schemas.microsoft.com/office/drawing/2014/main" id="{1204F249-210D-479E-B98B-C08D387F274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8" name="文本框 27">
              <a:extLst>
                <a:ext uri="{FF2B5EF4-FFF2-40B4-BE49-F238E27FC236}">
                  <a16:creationId xmlns:a16="http://schemas.microsoft.com/office/drawing/2014/main" id="{9549CDE1-D268-4E1C-8442-013815F317E1}"/>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a:extLst>
              <a:ext uri="{FF2B5EF4-FFF2-40B4-BE49-F238E27FC236}">
                <a16:creationId xmlns:a16="http://schemas.microsoft.com/office/drawing/2014/main" id="{39C6AD7C-411F-4A11-9040-CE38924E0E5A}"/>
              </a:ext>
            </a:extLst>
          </p:cNvPr>
          <p:cNvCxnSpPr>
            <a:cxnSpLocks/>
            <a:stCxn id="27" idx="6"/>
          </p:cNvCxnSpPr>
          <p:nvPr/>
        </p:nvCxnSpPr>
        <p:spPr>
          <a:xfrm>
            <a:off x="2480767" y="5295559"/>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3380B54-830A-4349-B509-D4E9D48C29BA}"/>
              </a:ext>
            </a:extLst>
          </p:cNvPr>
          <p:cNvSpPr txBox="1"/>
          <p:nvPr/>
        </p:nvSpPr>
        <p:spPr>
          <a:xfrm>
            <a:off x="2861807" y="4893681"/>
            <a:ext cx="3880609" cy="461665"/>
          </a:xfrm>
          <a:prstGeom prst="rect">
            <a:avLst/>
          </a:prstGeom>
          <a:noFill/>
        </p:spPr>
        <p:txBody>
          <a:bodyPr wrap="square" rtlCol="0">
            <a:spAutoFit/>
          </a:bodyPr>
          <a:lstStyle/>
          <a:p>
            <a:r>
              <a:rPr lang="zh-CN" altLang="en-US" sz="2400" b="1" dirty="0">
                <a:solidFill>
                  <a:srgbClr val="B5B5B6"/>
                </a:solidFill>
              </a:rPr>
              <a:t>总结与展望</a:t>
            </a:r>
          </a:p>
        </p:txBody>
      </p:sp>
      <p:cxnSp>
        <p:nvCxnSpPr>
          <p:cNvPr id="31" name="直接连接符 30">
            <a:extLst>
              <a:ext uri="{FF2B5EF4-FFF2-40B4-BE49-F238E27FC236}">
                <a16:creationId xmlns:a16="http://schemas.microsoft.com/office/drawing/2014/main" id="{A21FD068-DAB8-42C6-B244-7F35BBC77BBE}"/>
              </a:ext>
            </a:extLst>
          </p:cNvPr>
          <p:cNvCxnSpPr>
            <a:cxnSpLocks/>
          </p:cNvCxnSpPr>
          <p:nvPr/>
        </p:nvCxnSpPr>
        <p:spPr>
          <a:xfrm>
            <a:off x="2480767" y="3342314"/>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418B37D-BE90-4791-9521-4F0ED3D403DF}"/>
              </a:ext>
            </a:extLst>
          </p:cNvPr>
          <p:cNvSpPr txBox="1"/>
          <p:nvPr/>
        </p:nvSpPr>
        <p:spPr>
          <a:xfrm>
            <a:off x="2493155" y="2972123"/>
            <a:ext cx="4657454" cy="369332"/>
          </a:xfrm>
          <a:prstGeom prst="rect">
            <a:avLst/>
          </a:prstGeom>
          <a:noFill/>
        </p:spPr>
        <p:txBody>
          <a:bodyPr wrap="square" rtlCol="0">
            <a:spAutoFit/>
          </a:bodyPr>
          <a:lstStyle/>
          <a:p>
            <a:r>
              <a:rPr lang="zh-CN" altLang="en-US" b="1" dirty="0">
                <a:solidFill>
                  <a:srgbClr val="B5B5B6"/>
                </a:solidFill>
              </a:rPr>
              <a:t>一般网络控制系统的控制</a:t>
            </a:r>
            <a:r>
              <a:rPr lang="en-US" altLang="zh-CN" b="1" dirty="0">
                <a:solidFill>
                  <a:srgbClr val="B5B5B6"/>
                </a:solidFill>
              </a:rPr>
              <a:t>-</a:t>
            </a:r>
            <a:r>
              <a:rPr lang="zh-CN" altLang="en-US" b="1" dirty="0">
                <a:solidFill>
                  <a:srgbClr val="B5B5B6"/>
                </a:solidFill>
              </a:rPr>
              <a:t>传输联合性能分析</a:t>
            </a:r>
          </a:p>
        </p:txBody>
      </p:sp>
      <p:cxnSp>
        <p:nvCxnSpPr>
          <p:cNvPr id="33" name="直接连接符 32">
            <a:extLst>
              <a:ext uri="{FF2B5EF4-FFF2-40B4-BE49-F238E27FC236}">
                <a16:creationId xmlns:a16="http://schemas.microsoft.com/office/drawing/2014/main" id="{16BBF068-29A7-432E-A3B2-8204339D6916}"/>
              </a:ext>
            </a:extLst>
          </p:cNvPr>
          <p:cNvCxnSpPr>
            <a:cxnSpLocks/>
          </p:cNvCxnSpPr>
          <p:nvPr/>
        </p:nvCxnSpPr>
        <p:spPr>
          <a:xfrm>
            <a:off x="2480767" y="3963428"/>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A42E4B5-F632-48D0-AA20-CFBA09B38737}"/>
              </a:ext>
            </a:extLst>
          </p:cNvPr>
          <p:cNvSpPr txBox="1"/>
          <p:nvPr/>
        </p:nvSpPr>
        <p:spPr>
          <a:xfrm>
            <a:off x="2480767" y="3588504"/>
            <a:ext cx="4768432" cy="369332"/>
          </a:xfrm>
          <a:prstGeom prst="rect">
            <a:avLst/>
          </a:prstGeom>
          <a:noFill/>
        </p:spPr>
        <p:txBody>
          <a:bodyPr wrap="square" rtlCol="0">
            <a:spAutoFit/>
          </a:bodyPr>
          <a:lstStyle/>
          <a:p>
            <a:r>
              <a:rPr lang="zh-CN" altLang="en-US" b="1" dirty="0">
                <a:solidFill>
                  <a:srgbClr val="B5B5B6"/>
                </a:solidFill>
              </a:rPr>
              <a:t>离散顺序系统的卡尔曼滤波与节能设计分析</a:t>
            </a:r>
          </a:p>
        </p:txBody>
      </p:sp>
      <p:cxnSp>
        <p:nvCxnSpPr>
          <p:cNvPr id="35" name="直接连接符 34">
            <a:extLst>
              <a:ext uri="{FF2B5EF4-FFF2-40B4-BE49-F238E27FC236}">
                <a16:creationId xmlns:a16="http://schemas.microsoft.com/office/drawing/2014/main" id="{E4951596-CD1E-4FE1-AD8D-03A57D8B659E}"/>
              </a:ext>
            </a:extLst>
          </p:cNvPr>
          <p:cNvCxnSpPr>
            <a:cxnSpLocks/>
          </p:cNvCxnSpPr>
          <p:nvPr/>
        </p:nvCxnSpPr>
        <p:spPr>
          <a:xfrm>
            <a:off x="2480767" y="4550246"/>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9A4D73-86BB-46CA-81EE-88CBB3AD8054}"/>
              </a:ext>
            </a:extLst>
          </p:cNvPr>
          <p:cNvSpPr txBox="1"/>
          <p:nvPr/>
        </p:nvSpPr>
        <p:spPr>
          <a:xfrm>
            <a:off x="2480767" y="4175462"/>
            <a:ext cx="5009180" cy="369332"/>
          </a:xfrm>
          <a:prstGeom prst="rect">
            <a:avLst/>
          </a:prstGeom>
          <a:noFill/>
        </p:spPr>
        <p:txBody>
          <a:bodyPr wrap="square" rtlCol="0">
            <a:spAutoFit/>
          </a:bodyPr>
          <a:lstStyle/>
          <a:p>
            <a:r>
              <a:rPr lang="zh-CN" altLang="en-US" b="1" dirty="0"/>
              <a:t>工业复杂干扰环境的分类与控制</a:t>
            </a:r>
            <a:r>
              <a:rPr lang="en-US" altLang="zh-CN" b="1" dirty="0"/>
              <a:t>-</a:t>
            </a:r>
            <a:r>
              <a:rPr lang="zh-CN" altLang="en-US" b="1" dirty="0"/>
              <a:t>传输性能分析</a:t>
            </a:r>
          </a:p>
        </p:txBody>
      </p:sp>
    </p:spTree>
    <p:extLst>
      <p:ext uri="{BB962C8B-B14F-4D97-AF65-F5344CB8AC3E}">
        <p14:creationId xmlns:p14="http://schemas.microsoft.com/office/powerpoint/2010/main" val="2088946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a:bodyPr>
          <a:lstStyle/>
          <a:p>
            <a:pPr marL="0" indent="0">
              <a:lnSpc>
                <a:spcPct val="100000"/>
              </a:lnSpc>
              <a:buNone/>
            </a:pPr>
            <a:r>
              <a:rPr lang="zh-CN" altLang="en-US" b="1" dirty="0">
                <a:cs typeface="Times New Roman" panose="02020603050405020304" pitchFamily="18" charset="0"/>
              </a:rPr>
              <a:t>       来源多样，复杂变化的工业干扰对工业场景下的无线传输和系统稳定性带来不可忽视的影响。</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zh-CN" altLang="en-US" dirty="0"/>
              <a:t>研究内容三 工业复杂干扰研究背景及基础</a:t>
            </a:r>
          </a:p>
        </p:txBody>
      </p:sp>
      <p:pic>
        <p:nvPicPr>
          <p:cNvPr id="6" name="图片 5">
            <a:extLst>
              <a:ext uri="{FF2B5EF4-FFF2-40B4-BE49-F238E27FC236}">
                <a16:creationId xmlns:a16="http://schemas.microsoft.com/office/drawing/2014/main" id="{06B1ED15-183F-40C7-A8C5-E2D58741339B}"/>
              </a:ext>
            </a:extLst>
          </p:cNvPr>
          <p:cNvPicPr>
            <a:picLocks noChangeAspect="1"/>
          </p:cNvPicPr>
          <p:nvPr/>
        </p:nvPicPr>
        <p:blipFill rotWithShape="1">
          <a:blip r:embed="rId5">
            <a:extLst>
              <a:ext uri="{28A0092B-C50C-407E-A947-70E740481C1C}">
                <a14:useLocalDpi xmlns:a14="http://schemas.microsoft.com/office/drawing/2010/main" val="0"/>
              </a:ext>
            </a:extLst>
          </a:blip>
          <a:srcRect l="5069" r="7355" b="67472"/>
          <a:stretch/>
        </p:blipFill>
        <p:spPr>
          <a:xfrm>
            <a:off x="3923819" y="2527309"/>
            <a:ext cx="5116219" cy="1340576"/>
          </a:xfrm>
          <a:prstGeom prst="rect">
            <a:avLst/>
          </a:prstGeom>
        </p:spPr>
      </p:pic>
      <p:sp>
        <p:nvSpPr>
          <p:cNvPr id="7" name="文本框 6">
            <a:extLst>
              <a:ext uri="{FF2B5EF4-FFF2-40B4-BE49-F238E27FC236}">
                <a16:creationId xmlns:a16="http://schemas.microsoft.com/office/drawing/2014/main" id="{1FF404C0-F367-4D77-A7BC-747F64367698}"/>
              </a:ext>
            </a:extLst>
          </p:cNvPr>
          <p:cNvSpPr txBox="1"/>
          <p:nvPr/>
        </p:nvSpPr>
        <p:spPr>
          <a:xfrm>
            <a:off x="4994787" y="5999241"/>
            <a:ext cx="3293807" cy="646331"/>
          </a:xfrm>
          <a:prstGeom prst="rect">
            <a:avLst/>
          </a:prstGeom>
          <a:noFill/>
        </p:spPr>
        <p:txBody>
          <a:bodyPr wrap="square" rtlCol="0">
            <a:spAutoFit/>
          </a:bodyPr>
          <a:lstStyle/>
          <a:p>
            <a:pPr algn="ctr"/>
            <a:r>
              <a:rPr lang="zh-CN" altLang="en-US" b="1" dirty="0">
                <a:cs typeface="Times New Roman" panose="02020603050405020304" pitchFamily="18" charset="0"/>
              </a:rPr>
              <a:t>图</a:t>
            </a:r>
            <a:r>
              <a:rPr lang="en-US" altLang="zh-CN" b="1" dirty="0">
                <a:cs typeface="Times New Roman" panose="02020603050405020304" pitchFamily="18" charset="0"/>
              </a:rPr>
              <a:t>20 </a:t>
            </a:r>
            <a:r>
              <a:rPr lang="zh-CN" altLang="en-US" b="1" dirty="0">
                <a:cs typeface="Times New Roman" panose="02020603050405020304" pitchFamily="18" charset="0"/>
              </a:rPr>
              <a:t>工业环境干扰对无线信道链路质量指数的影响</a:t>
            </a:r>
          </a:p>
        </p:txBody>
      </p:sp>
      <p:pic>
        <p:nvPicPr>
          <p:cNvPr id="10" name="图片 9">
            <a:extLst>
              <a:ext uri="{FF2B5EF4-FFF2-40B4-BE49-F238E27FC236}">
                <a16:creationId xmlns:a16="http://schemas.microsoft.com/office/drawing/2014/main" id="{6C247F45-A9A3-4CC2-B738-7D650D85429E}"/>
              </a:ext>
            </a:extLst>
          </p:cNvPr>
          <p:cNvPicPr/>
          <p:nvPr/>
        </p:nvPicPr>
        <p:blipFill>
          <a:blip r:embed="rId6"/>
          <a:stretch>
            <a:fillRect/>
          </a:stretch>
        </p:blipFill>
        <p:spPr>
          <a:xfrm>
            <a:off x="1103082" y="2316252"/>
            <a:ext cx="1885924" cy="1773609"/>
          </a:xfrm>
          <a:prstGeom prst="rect">
            <a:avLst/>
          </a:prstGeom>
        </p:spPr>
      </p:pic>
      <p:pic>
        <p:nvPicPr>
          <p:cNvPr id="11" name="图片 10">
            <a:extLst>
              <a:ext uri="{FF2B5EF4-FFF2-40B4-BE49-F238E27FC236}">
                <a16:creationId xmlns:a16="http://schemas.microsoft.com/office/drawing/2014/main" id="{619019B8-6464-4E13-9783-93C1F93664AC}"/>
              </a:ext>
            </a:extLst>
          </p:cNvPr>
          <p:cNvPicPr/>
          <p:nvPr/>
        </p:nvPicPr>
        <p:blipFill>
          <a:blip r:embed="rId7"/>
          <a:stretch>
            <a:fillRect/>
          </a:stretch>
        </p:blipFill>
        <p:spPr>
          <a:xfrm>
            <a:off x="1103083" y="4447401"/>
            <a:ext cx="1885923" cy="1773609"/>
          </a:xfrm>
          <a:prstGeom prst="rect">
            <a:avLst/>
          </a:prstGeom>
        </p:spPr>
      </p:pic>
      <p:sp>
        <p:nvSpPr>
          <p:cNvPr id="12" name="文本框 11">
            <a:extLst>
              <a:ext uri="{FF2B5EF4-FFF2-40B4-BE49-F238E27FC236}">
                <a16:creationId xmlns:a16="http://schemas.microsoft.com/office/drawing/2014/main" id="{D43C2EDA-01DE-446E-95FB-5DD447B7CA02}"/>
              </a:ext>
            </a:extLst>
          </p:cNvPr>
          <p:cNvSpPr txBox="1"/>
          <p:nvPr/>
        </p:nvSpPr>
        <p:spPr>
          <a:xfrm>
            <a:off x="221884" y="4059385"/>
            <a:ext cx="4237057" cy="369332"/>
          </a:xfrm>
          <a:prstGeom prst="rect">
            <a:avLst/>
          </a:prstGeom>
          <a:noFill/>
        </p:spPr>
        <p:txBody>
          <a:bodyPr wrap="none" rtlCol="0">
            <a:spAutoFit/>
          </a:bodyPr>
          <a:lstStyle/>
          <a:p>
            <a:r>
              <a:rPr lang="zh-CN" altLang="en-US" b="1" dirty="0">
                <a:cs typeface="Times New Roman" panose="02020603050405020304" pitchFamily="18" charset="0"/>
              </a:rPr>
              <a:t>图</a:t>
            </a:r>
            <a:r>
              <a:rPr lang="en-US" altLang="zh-CN" b="1" dirty="0">
                <a:cs typeface="Times New Roman" panose="02020603050405020304" pitchFamily="18" charset="0"/>
              </a:rPr>
              <a:t>17 </a:t>
            </a:r>
            <a:r>
              <a:rPr lang="zh-CN" altLang="en-US" b="1" dirty="0">
                <a:cs typeface="Times New Roman" panose="02020603050405020304" pitchFamily="18" charset="0"/>
              </a:rPr>
              <a:t>成功解码率为</a:t>
            </a:r>
            <a:r>
              <a:rPr lang="en-US" altLang="zh-CN" b="1" dirty="0">
                <a:latin typeface="Times New Roman" panose="02020603050405020304" pitchFamily="18" charset="0"/>
                <a:cs typeface="Times New Roman" panose="02020603050405020304" pitchFamily="18" charset="0"/>
              </a:rPr>
              <a:t>0.1</a:t>
            </a:r>
            <a:r>
              <a:rPr lang="zh-CN" altLang="en-US" b="1" dirty="0">
                <a:cs typeface="Times New Roman" panose="02020603050405020304" pitchFamily="18" charset="0"/>
              </a:rPr>
              <a:t>时的控制系统性能</a:t>
            </a:r>
          </a:p>
        </p:txBody>
      </p:sp>
      <p:pic>
        <p:nvPicPr>
          <p:cNvPr id="13" name="图片 12">
            <a:extLst>
              <a:ext uri="{FF2B5EF4-FFF2-40B4-BE49-F238E27FC236}">
                <a16:creationId xmlns:a16="http://schemas.microsoft.com/office/drawing/2014/main" id="{31B84A35-4559-412B-99EE-6525E725A4EE}"/>
              </a:ext>
            </a:extLst>
          </p:cNvPr>
          <p:cNvPicPr>
            <a:picLocks noChangeAspect="1"/>
          </p:cNvPicPr>
          <p:nvPr/>
        </p:nvPicPr>
        <p:blipFill rotWithShape="1">
          <a:blip r:embed="rId5">
            <a:extLst>
              <a:ext uri="{28A0092B-C50C-407E-A947-70E740481C1C}">
                <a14:useLocalDpi xmlns:a14="http://schemas.microsoft.com/office/drawing/2010/main" val="0"/>
              </a:ext>
            </a:extLst>
          </a:blip>
          <a:srcRect l="5069" t="68914" r="7355"/>
          <a:stretch/>
        </p:blipFill>
        <p:spPr>
          <a:xfrm>
            <a:off x="3923820" y="4805336"/>
            <a:ext cx="5116219" cy="1281148"/>
          </a:xfrm>
          <a:prstGeom prst="rect">
            <a:avLst/>
          </a:prstGeom>
        </p:spPr>
      </p:pic>
      <p:sp>
        <p:nvSpPr>
          <p:cNvPr id="14" name="文本框 13">
            <a:extLst>
              <a:ext uri="{FF2B5EF4-FFF2-40B4-BE49-F238E27FC236}">
                <a16:creationId xmlns:a16="http://schemas.microsoft.com/office/drawing/2014/main" id="{BBD67FDA-D754-45FC-A9D6-25535E940402}"/>
              </a:ext>
            </a:extLst>
          </p:cNvPr>
          <p:cNvSpPr txBox="1"/>
          <p:nvPr/>
        </p:nvSpPr>
        <p:spPr>
          <a:xfrm>
            <a:off x="4994787" y="3941206"/>
            <a:ext cx="3349144" cy="646331"/>
          </a:xfrm>
          <a:prstGeom prst="rect">
            <a:avLst/>
          </a:prstGeom>
          <a:noFill/>
        </p:spPr>
        <p:txBody>
          <a:bodyPr wrap="square" rtlCol="0">
            <a:spAutoFit/>
          </a:bodyPr>
          <a:lstStyle/>
          <a:p>
            <a:pPr algn="ctr"/>
            <a:r>
              <a:rPr lang="zh-CN" altLang="en-US" b="1" dirty="0">
                <a:cs typeface="Times New Roman" panose="02020603050405020304" pitchFamily="18" charset="0"/>
              </a:rPr>
              <a:t>图</a:t>
            </a:r>
            <a:r>
              <a:rPr lang="en-US" altLang="zh-CN" b="1" dirty="0">
                <a:cs typeface="Times New Roman" panose="02020603050405020304" pitchFamily="18" charset="0"/>
              </a:rPr>
              <a:t>19 </a:t>
            </a:r>
            <a:r>
              <a:rPr lang="zh-CN" altLang="en-US" b="1" dirty="0">
                <a:cs typeface="Times New Roman" panose="02020603050405020304" pitchFamily="18" charset="0"/>
              </a:rPr>
              <a:t>工业环境干扰对无线信道链路质量指数的影响</a:t>
            </a:r>
          </a:p>
        </p:txBody>
      </p:sp>
      <p:sp>
        <p:nvSpPr>
          <p:cNvPr id="15" name="文本框 14">
            <a:extLst>
              <a:ext uri="{FF2B5EF4-FFF2-40B4-BE49-F238E27FC236}">
                <a16:creationId xmlns:a16="http://schemas.microsoft.com/office/drawing/2014/main" id="{75FD55AD-8CBE-45F0-8E3E-108DECE38F06}"/>
              </a:ext>
            </a:extLst>
          </p:cNvPr>
          <p:cNvSpPr txBox="1"/>
          <p:nvPr/>
        </p:nvSpPr>
        <p:spPr>
          <a:xfrm>
            <a:off x="221884" y="6221010"/>
            <a:ext cx="4237057" cy="369332"/>
          </a:xfrm>
          <a:prstGeom prst="rect">
            <a:avLst/>
          </a:prstGeom>
          <a:noFill/>
        </p:spPr>
        <p:txBody>
          <a:bodyPr wrap="none" rtlCol="0">
            <a:spAutoFit/>
          </a:bodyPr>
          <a:lstStyle/>
          <a:p>
            <a:r>
              <a:rPr lang="zh-CN" altLang="en-US" b="1" dirty="0">
                <a:cs typeface="Times New Roman" panose="02020603050405020304" pitchFamily="18" charset="0"/>
              </a:rPr>
              <a:t>图</a:t>
            </a:r>
            <a:r>
              <a:rPr lang="en-US" altLang="zh-CN" b="1" dirty="0">
                <a:cs typeface="Times New Roman" panose="02020603050405020304" pitchFamily="18" charset="0"/>
              </a:rPr>
              <a:t>18 </a:t>
            </a:r>
            <a:r>
              <a:rPr lang="zh-CN" altLang="en-US" b="1" dirty="0">
                <a:cs typeface="Times New Roman" panose="02020603050405020304" pitchFamily="18" charset="0"/>
              </a:rPr>
              <a:t>成功解码率为</a:t>
            </a:r>
            <a:r>
              <a:rPr lang="en-US" altLang="zh-CN" b="1" dirty="0">
                <a:latin typeface="Times New Roman" panose="02020603050405020304" pitchFamily="18" charset="0"/>
                <a:cs typeface="Times New Roman" panose="02020603050405020304" pitchFamily="18" charset="0"/>
              </a:rPr>
              <a:t>0.9</a:t>
            </a:r>
            <a:r>
              <a:rPr lang="zh-CN" altLang="en-US" b="1" dirty="0">
                <a:cs typeface="Times New Roman" panose="02020603050405020304" pitchFamily="18" charset="0"/>
              </a:rPr>
              <a:t>时的控制系统性能</a:t>
            </a:r>
          </a:p>
        </p:txBody>
      </p:sp>
      <p:pic>
        <p:nvPicPr>
          <p:cNvPr id="2" name="interference">
            <a:hlinkClick r:id="" action="ppaction://media"/>
            <a:extLst>
              <a:ext uri="{FF2B5EF4-FFF2-40B4-BE49-F238E27FC236}">
                <a16:creationId xmlns:a16="http://schemas.microsoft.com/office/drawing/2014/main" id="{59B6E0CE-7E44-4161-ADBB-7CD07068684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14400" y="1868724"/>
            <a:ext cx="7315200" cy="4144963"/>
          </a:xfrm>
          <a:prstGeom prst="rect">
            <a:avLst/>
          </a:prstGeom>
        </p:spPr>
      </p:pic>
    </p:spTree>
    <p:extLst>
      <p:ext uri="{BB962C8B-B14F-4D97-AF65-F5344CB8AC3E}">
        <p14:creationId xmlns:p14="http://schemas.microsoft.com/office/powerpoint/2010/main" val="3876990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rmAutofit/>
          </a:bodyPr>
          <a:lstStyle/>
          <a:p>
            <a:pPr marL="0" indent="0">
              <a:lnSpc>
                <a:spcPct val="100000"/>
              </a:lnSpc>
              <a:buNone/>
            </a:pPr>
            <a:r>
              <a:rPr lang="zh-CN" altLang="en-US" b="1" dirty="0">
                <a:cs typeface="Times New Roman" panose="02020603050405020304" pitchFamily="18" charset="0"/>
              </a:rPr>
              <a:t>       来源多样，复杂变化的工业干扰对工业场景下的无线传输和系统稳定性带来不可忽视的影响。</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zh-CN" altLang="en-US" dirty="0"/>
              <a:t>研究内容三 工业复杂干扰研究背景及基础</a:t>
            </a:r>
          </a:p>
        </p:txBody>
      </p:sp>
      <p:sp>
        <p:nvSpPr>
          <p:cNvPr id="7" name="文本框 6">
            <a:extLst>
              <a:ext uri="{FF2B5EF4-FFF2-40B4-BE49-F238E27FC236}">
                <a16:creationId xmlns:a16="http://schemas.microsoft.com/office/drawing/2014/main" id="{1FF404C0-F367-4D77-A7BC-747F64367698}"/>
              </a:ext>
            </a:extLst>
          </p:cNvPr>
          <p:cNvSpPr txBox="1"/>
          <p:nvPr/>
        </p:nvSpPr>
        <p:spPr>
          <a:xfrm>
            <a:off x="4994787" y="5999241"/>
            <a:ext cx="3293807" cy="646331"/>
          </a:xfrm>
          <a:prstGeom prst="rect">
            <a:avLst/>
          </a:prstGeom>
          <a:noFill/>
        </p:spPr>
        <p:txBody>
          <a:bodyPr wrap="square" rtlCol="0">
            <a:spAutoFit/>
          </a:bodyPr>
          <a:lstStyle/>
          <a:p>
            <a:pPr algn="ctr"/>
            <a:r>
              <a:rPr lang="zh-CN" altLang="en-US" b="1" dirty="0">
                <a:cs typeface="Times New Roman" panose="02020603050405020304" pitchFamily="18" charset="0"/>
              </a:rPr>
              <a:t>图</a:t>
            </a:r>
            <a:r>
              <a:rPr lang="en-US" altLang="zh-CN" b="1" dirty="0">
                <a:cs typeface="Times New Roman" panose="02020603050405020304" pitchFamily="18" charset="0"/>
              </a:rPr>
              <a:t>21 </a:t>
            </a:r>
            <a:r>
              <a:rPr lang="zh-CN" altLang="en-US" b="1" dirty="0">
                <a:cs typeface="Times New Roman" panose="02020603050405020304" pitchFamily="18" charset="0"/>
              </a:rPr>
              <a:t>工业环境干扰对无线信道链路质量指数的影响</a:t>
            </a:r>
          </a:p>
        </p:txBody>
      </p:sp>
      <p:pic>
        <p:nvPicPr>
          <p:cNvPr id="10" name="图片 9">
            <a:extLst>
              <a:ext uri="{FF2B5EF4-FFF2-40B4-BE49-F238E27FC236}">
                <a16:creationId xmlns:a16="http://schemas.microsoft.com/office/drawing/2014/main" id="{6C247F45-A9A3-4CC2-B738-7D650D85429E}"/>
              </a:ext>
            </a:extLst>
          </p:cNvPr>
          <p:cNvPicPr/>
          <p:nvPr/>
        </p:nvPicPr>
        <p:blipFill>
          <a:blip r:embed="rId3"/>
          <a:stretch>
            <a:fillRect/>
          </a:stretch>
        </p:blipFill>
        <p:spPr>
          <a:xfrm>
            <a:off x="1103082" y="2316252"/>
            <a:ext cx="1885924" cy="1773609"/>
          </a:xfrm>
          <a:prstGeom prst="rect">
            <a:avLst/>
          </a:prstGeom>
        </p:spPr>
      </p:pic>
      <p:pic>
        <p:nvPicPr>
          <p:cNvPr id="11" name="图片 10">
            <a:extLst>
              <a:ext uri="{FF2B5EF4-FFF2-40B4-BE49-F238E27FC236}">
                <a16:creationId xmlns:a16="http://schemas.microsoft.com/office/drawing/2014/main" id="{619019B8-6464-4E13-9783-93C1F93664AC}"/>
              </a:ext>
            </a:extLst>
          </p:cNvPr>
          <p:cNvPicPr/>
          <p:nvPr/>
        </p:nvPicPr>
        <p:blipFill>
          <a:blip r:embed="rId4"/>
          <a:stretch>
            <a:fillRect/>
          </a:stretch>
        </p:blipFill>
        <p:spPr>
          <a:xfrm>
            <a:off x="1103083" y="4447401"/>
            <a:ext cx="1885923" cy="1773609"/>
          </a:xfrm>
          <a:prstGeom prst="rect">
            <a:avLst/>
          </a:prstGeom>
        </p:spPr>
      </p:pic>
      <p:sp>
        <p:nvSpPr>
          <p:cNvPr id="12" name="文本框 11">
            <a:extLst>
              <a:ext uri="{FF2B5EF4-FFF2-40B4-BE49-F238E27FC236}">
                <a16:creationId xmlns:a16="http://schemas.microsoft.com/office/drawing/2014/main" id="{D43C2EDA-01DE-446E-95FB-5DD447B7CA02}"/>
              </a:ext>
            </a:extLst>
          </p:cNvPr>
          <p:cNvSpPr txBox="1"/>
          <p:nvPr/>
        </p:nvSpPr>
        <p:spPr>
          <a:xfrm>
            <a:off x="221884" y="4059385"/>
            <a:ext cx="4237057" cy="369332"/>
          </a:xfrm>
          <a:prstGeom prst="rect">
            <a:avLst/>
          </a:prstGeom>
          <a:noFill/>
        </p:spPr>
        <p:txBody>
          <a:bodyPr wrap="none" rtlCol="0">
            <a:spAutoFit/>
          </a:bodyPr>
          <a:lstStyle/>
          <a:p>
            <a:r>
              <a:rPr lang="zh-CN" altLang="en-US" b="1" dirty="0">
                <a:cs typeface="Times New Roman" panose="02020603050405020304" pitchFamily="18" charset="0"/>
              </a:rPr>
              <a:t>图</a:t>
            </a:r>
            <a:r>
              <a:rPr lang="en-US" altLang="zh-CN" b="1" dirty="0">
                <a:cs typeface="Times New Roman" panose="02020603050405020304" pitchFamily="18" charset="0"/>
              </a:rPr>
              <a:t>18 </a:t>
            </a:r>
            <a:r>
              <a:rPr lang="zh-CN" altLang="en-US" b="1" dirty="0">
                <a:cs typeface="Times New Roman" panose="02020603050405020304" pitchFamily="18" charset="0"/>
              </a:rPr>
              <a:t>成功解码率为</a:t>
            </a:r>
            <a:r>
              <a:rPr lang="en-US" altLang="zh-CN" b="1" dirty="0">
                <a:latin typeface="Times New Roman" panose="02020603050405020304" pitchFamily="18" charset="0"/>
                <a:cs typeface="Times New Roman" panose="02020603050405020304" pitchFamily="18" charset="0"/>
              </a:rPr>
              <a:t>0.1</a:t>
            </a:r>
            <a:r>
              <a:rPr lang="zh-CN" altLang="en-US" b="1" dirty="0">
                <a:cs typeface="Times New Roman" panose="02020603050405020304" pitchFamily="18" charset="0"/>
              </a:rPr>
              <a:t>时的控制系统性能</a:t>
            </a:r>
          </a:p>
        </p:txBody>
      </p:sp>
      <p:sp>
        <p:nvSpPr>
          <p:cNvPr id="14" name="文本框 13">
            <a:extLst>
              <a:ext uri="{FF2B5EF4-FFF2-40B4-BE49-F238E27FC236}">
                <a16:creationId xmlns:a16="http://schemas.microsoft.com/office/drawing/2014/main" id="{BBD67FDA-D754-45FC-A9D6-25535E940402}"/>
              </a:ext>
            </a:extLst>
          </p:cNvPr>
          <p:cNvSpPr txBox="1"/>
          <p:nvPr/>
        </p:nvSpPr>
        <p:spPr>
          <a:xfrm>
            <a:off x="4994787" y="3941206"/>
            <a:ext cx="3349144" cy="646331"/>
          </a:xfrm>
          <a:prstGeom prst="rect">
            <a:avLst/>
          </a:prstGeom>
          <a:noFill/>
        </p:spPr>
        <p:txBody>
          <a:bodyPr wrap="square" rtlCol="0">
            <a:spAutoFit/>
          </a:bodyPr>
          <a:lstStyle/>
          <a:p>
            <a:pPr algn="ctr"/>
            <a:r>
              <a:rPr lang="zh-CN" altLang="en-US" b="1" dirty="0">
                <a:cs typeface="Times New Roman" panose="02020603050405020304" pitchFamily="18" charset="0"/>
              </a:rPr>
              <a:t>图</a:t>
            </a:r>
            <a:r>
              <a:rPr lang="en-US" altLang="zh-CN" b="1" dirty="0">
                <a:cs typeface="Times New Roman" panose="02020603050405020304" pitchFamily="18" charset="0"/>
              </a:rPr>
              <a:t>20 </a:t>
            </a:r>
            <a:r>
              <a:rPr lang="zh-CN" altLang="en-US" b="1" dirty="0">
                <a:cs typeface="Times New Roman" panose="02020603050405020304" pitchFamily="18" charset="0"/>
              </a:rPr>
              <a:t>工业环境干扰对无线信道信号接收强度的影响</a:t>
            </a:r>
          </a:p>
        </p:txBody>
      </p:sp>
      <p:sp>
        <p:nvSpPr>
          <p:cNvPr id="15" name="文本框 14">
            <a:extLst>
              <a:ext uri="{FF2B5EF4-FFF2-40B4-BE49-F238E27FC236}">
                <a16:creationId xmlns:a16="http://schemas.microsoft.com/office/drawing/2014/main" id="{75FD55AD-8CBE-45F0-8E3E-108DECE38F06}"/>
              </a:ext>
            </a:extLst>
          </p:cNvPr>
          <p:cNvSpPr txBox="1"/>
          <p:nvPr/>
        </p:nvSpPr>
        <p:spPr>
          <a:xfrm>
            <a:off x="221884" y="6221010"/>
            <a:ext cx="4237057" cy="369332"/>
          </a:xfrm>
          <a:prstGeom prst="rect">
            <a:avLst/>
          </a:prstGeom>
          <a:noFill/>
        </p:spPr>
        <p:txBody>
          <a:bodyPr wrap="none" rtlCol="0">
            <a:spAutoFit/>
          </a:bodyPr>
          <a:lstStyle/>
          <a:p>
            <a:r>
              <a:rPr lang="zh-CN" altLang="en-US" b="1" dirty="0">
                <a:cs typeface="Times New Roman" panose="02020603050405020304" pitchFamily="18" charset="0"/>
              </a:rPr>
              <a:t>图</a:t>
            </a:r>
            <a:r>
              <a:rPr lang="en-US" altLang="zh-CN" b="1" dirty="0">
                <a:cs typeface="Times New Roman" panose="02020603050405020304" pitchFamily="18" charset="0"/>
              </a:rPr>
              <a:t>19 </a:t>
            </a:r>
            <a:r>
              <a:rPr lang="zh-CN" altLang="en-US" b="1" dirty="0">
                <a:cs typeface="Times New Roman" panose="02020603050405020304" pitchFamily="18" charset="0"/>
              </a:rPr>
              <a:t>成功解码率为</a:t>
            </a:r>
            <a:r>
              <a:rPr lang="en-US" altLang="zh-CN" b="1" dirty="0">
                <a:latin typeface="Times New Roman" panose="02020603050405020304" pitchFamily="18" charset="0"/>
                <a:cs typeface="Times New Roman" panose="02020603050405020304" pitchFamily="18" charset="0"/>
              </a:rPr>
              <a:t>0.9</a:t>
            </a:r>
            <a:r>
              <a:rPr lang="zh-CN" altLang="en-US" b="1" dirty="0">
                <a:cs typeface="Times New Roman" panose="02020603050405020304" pitchFamily="18" charset="0"/>
              </a:rPr>
              <a:t>时的控制系统性能</a:t>
            </a:r>
          </a:p>
        </p:txBody>
      </p:sp>
      <p:pic>
        <p:nvPicPr>
          <p:cNvPr id="5" name="图片 4">
            <a:extLst>
              <a:ext uri="{FF2B5EF4-FFF2-40B4-BE49-F238E27FC236}">
                <a16:creationId xmlns:a16="http://schemas.microsoft.com/office/drawing/2014/main" id="{022E542C-0BD3-4B06-A5F5-C35AF862DE23}"/>
              </a:ext>
            </a:extLst>
          </p:cNvPr>
          <p:cNvPicPr>
            <a:picLocks noChangeAspect="1"/>
          </p:cNvPicPr>
          <p:nvPr/>
        </p:nvPicPr>
        <p:blipFill rotWithShape="1">
          <a:blip r:embed="rId5">
            <a:extLst>
              <a:ext uri="{28A0092B-C50C-407E-A947-70E740481C1C}">
                <a14:useLocalDpi xmlns:a14="http://schemas.microsoft.com/office/drawing/2010/main" val="0"/>
              </a:ext>
            </a:extLst>
          </a:blip>
          <a:srcRect l="7447" t="6559" r="7766" b="64836"/>
          <a:stretch/>
        </p:blipFill>
        <p:spPr>
          <a:xfrm>
            <a:off x="4108595" y="2496325"/>
            <a:ext cx="4746666" cy="1186340"/>
          </a:xfrm>
          <a:prstGeom prst="rect">
            <a:avLst/>
          </a:prstGeom>
        </p:spPr>
      </p:pic>
      <p:pic>
        <p:nvPicPr>
          <p:cNvPr id="16" name="图片 15">
            <a:extLst>
              <a:ext uri="{FF2B5EF4-FFF2-40B4-BE49-F238E27FC236}">
                <a16:creationId xmlns:a16="http://schemas.microsoft.com/office/drawing/2014/main" id="{4AFC4F88-88A8-4CB1-9652-0FDBCD32DDFF}"/>
              </a:ext>
            </a:extLst>
          </p:cNvPr>
          <p:cNvPicPr>
            <a:picLocks noChangeAspect="1"/>
          </p:cNvPicPr>
          <p:nvPr/>
        </p:nvPicPr>
        <p:blipFill rotWithShape="1">
          <a:blip r:embed="rId5">
            <a:extLst>
              <a:ext uri="{28A0092B-C50C-407E-A947-70E740481C1C}">
                <a14:useLocalDpi xmlns:a14="http://schemas.microsoft.com/office/drawing/2010/main" val="0"/>
              </a:ext>
            </a:extLst>
          </a:blip>
          <a:srcRect l="7447" t="65002" r="7766" b="5413"/>
          <a:stretch/>
        </p:blipFill>
        <p:spPr>
          <a:xfrm>
            <a:off x="4125194" y="4679897"/>
            <a:ext cx="4746666" cy="1226983"/>
          </a:xfrm>
          <a:prstGeom prst="rect">
            <a:avLst/>
          </a:prstGeom>
        </p:spPr>
      </p:pic>
    </p:spTree>
    <p:extLst>
      <p:ext uri="{BB962C8B-B14F-4D97-AF65-F5344CB8AC3E}">
        <p14:creationId xmlns:p14="http://schemas.microsoft.com/office/powerpoint/2010/main" val="1963881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Autofit/>
              </a:bodyPr>
              <a:lstStyle/>
              <a:p>
                <a:pPr marL="0" indent="0">
                  <a:buNone/>
                </a:pPr>
                <a:r>
                  <a:rPr lang="zh-CN" altLang="en-US" sz="1800" b="1" dirty="0">
                    <a:cs typeface="Times New Roman" panose="02020603050405020304" pitchFamily="18" charset="0"/>
                  </a:rPr>
                  <a:t>       用增加的信道噪声功率表示环境干扰对传输带来的影响，将工业复杂干扰环境分为两类：</a:t>
                </a:r>
                <a:r>
                  <a:rPr lang="zh-CN" altLang="en-US" sz="1800" b="1" dirty="0">
                    <a:solidFill>
                      <a:srgbClr val="FF0000"/>
                    </a:solidFill>
                    <a:cs typeface="Times New Roman" panose="02020603050405020304" pitchFamily="18" charset="0"/>
                  </a:rPr>
                  <a:t>弱干扰环境 </a:t>
                </a:r>
                <a:r>
                  <a:rPr lang="en-US" altLang="zh-CN" sz="1800" b="1" dirty="0">
                    <a:cs typeface="Times New Roman" panose="02020603050405020304" pitchFamily="18" charset="0"/>
                  </a:rPr>
                  <a:t>(</a:t>
                </a:r>
                <a14:m>
                  <m:oMath xmlns:m="http://schemas.openxmlformats.org/officeDocument/2006/math">
                    <m:sSup>
                      <m:sSupPr>
                        <m:ctrlPr>
                          <a:rPr lang="en-US" altLang="zh-CN" sz="1800" b="1" i="1">
                            <a:latin typeface="Cambria Math" panose="02040503050406030204" pitchFamily="18" charset="0"/>
                            <a:cs typeface="Times New Roman" panose="02020603050405020304" pitchFamily="18" charset="0"/>
                          </a:rPr>
                        </m:ctrlPr>
                      </m:sSupPr>
                      <m:e>
                        <m:r>
                          <a:rPr lang="en-US" altLang="zh-CN" sz="1800" b="1" i="1">
                            <a:latin typeface="Cambria Math" panose="02040503050406030204" pitchFamily="18" charset="0"/>
                            <a:cs typeface="Times New Roman" panose="02020603050405020304" pitchFamily="18" charset="0"/>
                          </a:rPr>
                          <m:t>𝒑</m:t>
                        </m:r>
                      </m:e>
                      <m:sup>
                        <m:r>
                          <a:rPr lang="en-US" altLang="zh-CN" sz="1800" b="1" i="1">
                            <a:latin typeface="Cambria Math" panose="02040503050406030204" pitchFamily="18" charset="0"/>
                            <a:cs typeface="Times New Roman" panose="02020603050405020304" pitchFamily="18" charset="0"/>
                          </a:rPr>
                          <m:t>𝒔</m:t>
                        </m:r>
                        <m:r>
                          <a:rPr lang="en-US" altLang="zh-CN" sz="1800" b="1" i="1">
                            <a:latin typeface="Cambria Math" panose="02040503050406030204" pitchFamily="18" charset="0"/>
                            <a:cs typeface="Times New Roman" panose="02020603050405020304" pitchFamily="18" charset="0"/>
                          </a:rPr>
                          <m:t>,</m:t>
                        </m:r>
                        <m:r>
                          <a:rPr lang="en-US" altLang="zh-CN" sz="1800" b="1" i="1">
                            <a:latin typeface="Cambria Math" panose="02040503050406030204" pitchFamily="18" charset="0"/>
                            <a:cs typeface="Times New Roman" panose="02020603050405020304" pitchFamily="18" charset="0"/>
                          </a:rPr>
                          <m:t>𝒂</m:t>
                        </m:r>
                      </m:sup>
                    </m:sSup>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800" b="1" i="1">
                            <a:latin typeface="Cambria Math" panose="02040503050406030204" pitchFamily="18" charset="0"/>
                            <a:cs typeface="Times New Roman" panose="02020603050405020304" pitchFamily="18" charset="0"/>
                          </a:rPr>
                        </m:ctrlPr>
                      </m:sSupPr>
                      <m:e>
                        <m:r>
                          <a:rPr lang="en-US" altLang="zh-CN" sz="1800" b="1" i="1">
                            <a:latin typeface="Cambria Math" panose="02040503050406030204" pitchFamily="18" charset="0"/>
                            <a:cs typeface="Times New Roman" panose="02020603050405020304" pitchFamily="18" charset="0"/>
                          </a:rPr>
                          <m:t>𝒑</m:t>
                        </m:r>
                      </m:e>
                      <m:sup>
                        <m:r>
                          <a:rPr lang="en-US" altLang="zh-CN" sz="1800" b="1" i="1">
                            <a:latin typeface="Cambria Math" panose="02040503050406030204" pitchFamily="18" charset="0"/>
                            <a:cs typeface="Times New Roman" panose="02020603050405020304" pitchFamily="18" charset="0"/>
                          </a:rPr>
                          <m:t>𝒎𝒂𝒙</m:t>
                        </m:r>
                      </m:sup>
                    </m:sSup>
                  </m:oMath>
                </a14:m>
                <a:r>
                  <a:rPr lang="en-US" altLang="zh-CN" sz="1800" b="1" dirty="0">
                    <a:cs typeface="Times New Roman" panose="02020603050405020304" pitchFamily="18" charset="0"/>
                  </a:rPr>
                  <a:t>) </a:t>
                </a:r>
                <a:r>
                  <a:rPr lang="zh-CN" altLang="en-US" sz="1800" b="1" dirty="0">
                    <a:cs typeface="Times New Roman" panose="02020603050405020304" pitchFamily="18" charset="0"/>
                  </a:rPr>
                  <a:t>和</a:t>
                </a:r>
                <a:r>
                  <a:rPr lang="zh-CN" altLang="en-US" sz="1800" b="1" dirty="0">
                    <a:solidFill>
                      <a:srgbClr val="FF0000"/>
                    </a:solidFill>
                    <a:cs typeface="Times New Roman" panose="02020603050405020304" pitchFamily="18" charset="0"/>
                  </a:rPr>
                  <a:t>强干扰环境 </a:t>
                </a:r>
                <a:r>
                  <a:rPr lang="en-US" altLang="zh-CN" sz="1800" b="1" dirty="0">
                    <a:cs typeface="Times New Roman" panose="02020603050405020304" pitchFamily="18" charset="0"/>
                  </a:rPr>
                  <a:t>(</a:t>
                </a:r>
                <a14:m>
                  <m:oMath xmlns:m="http://schemas.openxmlformats.org/officeDocument/2006/math">
                    <m:sSup>
                      <m:sSupPr>
                        <m:ctrlPr>
                          <a:rPr lang="en-US" altLang="zh-CN" sz="1800" b="1" i="1">
                            <a:latin typeface="Cambria Math" panose="02040503050406030204" pitchFamily="18" charset="0"/>
                            <a:cs typeface="Times New Roman" panose="02020603050405020304" pitchFamily="18" charset="0"/>
                          </a:rPr>
                        </m:ctrlPr>
                      </m:sSupPr>
                      <m:e>
                        <m:r>
                          <a:rPr lang="en-US" altLang="zh-CN" sz="1800" b="1" i="1">
                            <a:latin typeface="Cambria Math" panose="02040503050406030204" pitchFamily="18" charset="0"/>
                            <a:cs typeface="Times New Roman" panose="02020603050405020304" pitchFamily="18" charset="0"/>
                          </a:rPr>
                          <m:t>𝒑</m:t>
                        </m:r>
                      </m:e>
                      <m:sup>
                        <m:r>
                          <a:rPr lang="en-US" altLang="zh-CN" sz="1800" b="1" i="1">
                            <a:latin typeface="Cambria Math" panose="02040503050406030204" pitchFamily="18" charset="0"/>
                            <a:cs typeface="Times New Roman" panose="02020603050405020304" pitchFamily="18" charset="0"/>
                          </a:rPr>
                          <m:t>𝒔</m:t>
                        </m:r>
                        <m:r>
                          <a:rPr lang="en-US" altLang="zh-CN" sz="1800" b="1" i="1">
                            <a:latin typeface="Cambria Math" panose="02040503050406030204" pitchFamily="18" charset="0"/>
                            <a:cs typeface="Times New Roman" panose="02020603050405020304" pitchFamily="18" charset="0"/>
                          </a:rPr>
                          <m:t>,</m:t>
                        </m:r>
                        <m:r>
                          <a:rPr lang="en-US" altLang="zh-CN" sz="1800" b="1" i="1">
                            <a:latin typeface="Cambria Math" panose="02040503050406030204" pitchFamily="18" charset="0"/>
                            <a:cs typeface="Times New Roman" panose="02020603050405020304" pitchFamily="18" charset="0"/>
                          </a:rPr>
                          <m:t>𝒂</m:t>
                        </m:r>
                      </m:sup>
                    </m:sSup>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800" b="1" i="1">
                            <a:latin typeface="Cambria Math" panose="02040503050406030204" pitchFamily="18" charset="0"/>
                            <a:cs typeface="Times New Roman" panose="02020603050405020304" pitchFamily="18" charset="0"/>
                          </a:rPr>
                        </m:ctrlPr>
                      </m:sSupPr>
                      <m:e>
                        <m:r>
                          <a:rPr lang="en-US" altLang="zh-CN" sz="1800" b="1" i="1">
                            <a:latin typeface="Cambria Math" panose="02040503050406030204" pitchFamily="18" charset="0"/>
                            <a:cs typeface="Times New Roman" panose="02020603050405020304" pitchFamily="18" charset="0"/>
                          </a:rPr>
                          <m:t>𝒑</m:t>
                        </m:r>
                      </m:e>
                      <m:sup>
                        <m:r>
                          <a:rPr lang="en-US" altLang="zh-CN" sz="1800" b="1" i="1">
                            <a:latin typeface="Cambria Math" panose="02040503050406030204" pitchFamily="18" charset="0"/>
                            <a:cs typeface="Times New Roman" panose="02020603050405020304" pitchFamily="18" charset="0"/>
                          </a:rPr>
                          <m:t>𝒎𝒂𝒙</m:t>
                        </m:r>
                      </m:sup>
                    </m:sSup>
                  </m:oMath>
                </a14:m>
                <a:r>
                  <a:rPr lang="en-US" altLang="zh-CN" sz="1800" b="1" dirty="0">
                    <a:cs typeface="Times New Roman" panose="02020603050405020304" pitchFamily="18" charset="0"/>
                  </a:rPr>
                  <a:t>) </a:t>
                </a:r>
                <a:r>
                  <a:rPr lang="zh-CN" altLang="en-US" sz="1800" b="1" dirty="0">
                    <a:cs typeface="Times New Roman" panose="02020603050405020304" pitchFamily="18" charset="0"/>
                  </a:rPr>
                  <a:t>。</a:t>
                </a:r>
                <a:endParaRPr lang="en-US" altLang="zh-CN" sz="1800" b="1" dirty="0">
                  <a:cs typeface="Times New Roman" panose="02020603050405020304" pitchFamily="18" charset="0"/>
                </a:endParaRPr>
              </a:p>
              <a:p>
                <a:r>
                  <a:rPr lang="zh-CN" altLang="en-US" sz="1800" b="1" dirty="0">
                    <a:latin typeface="Times New Roman" panose="02020603050405020304" pitchFamily="18" charset="0"/>
                    <a:cs typeface="Times New Roman" panose="02020603050405020304" pitchFamily="18" charset="0"/>
                  </a:rPr>
                  <a:t>弱干扰环境内系统性能分析</a:t>
                </a:r>
                <a:r>
                  <a:rPr lang="en-US" altLang="zh-CN" sz="1800" b="1"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1800" b="1" dirty="0">
                    <a:solidFill>
                      <a:schemeClr val="accent6">
                        <a:lumMod val="75000"/>
                      </a:schemeClr>
                    </a:solidFill>
                    <a:latin typeface="Times New Roman" panose="02020603050405020304" pitchFamily="18" charset="0"/>
                    <a:cs typeface="Times New Roman" panose="02020603050405020304" pitchFamily="18" charset="0"/>
                  </a:rPr>
                  <a:t>控制代价不变，估计精度不变，传输能耗增加</a:t>
                </a:r>
                <a:r>
                  <a:rPr lang="en-US" altLang="zh-CN" sz="1800" b="1" dirty="0">
                    <a:solidFill>
                      <a:schemeClr val="accent6">
                        <a:lumMod val="75000"/>
                      </a:schemeClr>
                    </a:solidFill>
                    <a:latin typeface="Times New Roman" panose="02020603050405020304" pitchFamily="18" charset="0"/>
                    <a:cs typeface="Times New Roman" panose="02020603050405020304" pitchFamily="18" charset="0"/>
                  </a:rPr>
                  <a:t>)</a:t>
                </a:r>
              </a:p>
              <a:p>
                <a:pPr lvl="1"/>
                <a:r>
                  <a:rPr lang="zh-CN" altLang="en-US" sz="1600" b="1" dirty="0">
                    <a:latin typeface="Times New Roman" panose="02020603050405020304" pitchFamily="18" charset="0"/>
                    <a:cs typeface="Times New Roman" panose="02020603050405020304" pitchFamily="18" charset="0"/>
                  </a:rPr>
                  <a:t>信道 </a:t>
                </a:r>
                <a:r>
                  <a:rPr lang="en-US" altLang="zh-CN" sz="1600" b="1" i="1" dirty="0">
                    <a:latin typeface="Times New Roman" panose="02020603050405020304" pitchFamily="18" charset="0"/>
                    <a:cs typeface="Times New Roman" panose="02020603050405020304" pitchFamily="18" charset="0"/>
                  </a:rPr>
                  <a:t>j </a:t>
                </a:r>
                <a:r>
                  <a:rPr lang="zh-CN" altLang="en-US" sz="1600" b="1" dirty="0">
                    <a:latin typeface="Times New Roman" panose="02020603050405020304" pitchFamily="18" charset="0"/>
                    <a:cs typeface="Times New Roman" panose="02020603050405020304" pitchFamily="18" charset="0"/>
                  </a:rPr>
                  <a:t>处于弱干扰环境下</a:t>
                </a:r>
                <a:endParaRPr lang="en-US" altLang="zh-CN" sz="1600" b="1" dirty="0">
                  <a:latin typeface="Times New Roman" panose="02020603050405020304" pitchFamily="18" charset="0"/>
                  <a:cs typeface="Times New Roman" panose="02020603050405020304" pitchFamily="18" charset="0"/>
                </a:endParaRPr>
              </a:p>
              <a:p>
                <a:pPr lvl="1"/>
                <a:endParaRPr lang="en-US" altLang="zh-CN" sz="1200" b="1" dirty="0">
                  <a:latin typeface="Times New Roman" panose="02020603050405020304" pitchFamily="18" charset="0"/>
                  <a:cs typeface="Times New Roman" panose="02020603050405020304" pitchFamily="18" charset="0"/>
                </a:endParaRPr>
              </a:p>
              <a:p>
                <a:pPr marL="457200" lvl="1" indent="0">
                  <a:buNone/>
                </a:pPr>
                <a:r>
                  <a:rPr lang="zh-CN" altLang="en-US" sz="1600" b="1" dirty="0">
                    <a:latin typeface="Times New Roman" panose="02020603050405020304" pitchFamily="18" charset="0"/>
                    <a:cs typeface="Times New Roman" panose="02020603050405020304" pitchFamily="18" charset="0"/>
                  </a:rPr>
                  <a:t>表示信道 </a:t>
                </a:r>
                <a:r>
                  <a:rPr lang="en-US" altLang="zh-CN" sz="1600" b="1" i="1" dirty="0">
                    <a:latin typeface="Times New Roman" panose="02020603050405020304" pitchFamily="18" charset="0"/>
                    <a:cs typeface="Times New Roman" panose="02020603050405020304" pitchFamily="18" charset="0"/>
                  </a:rPr>
                  <a:t>j </a:t>
                </a:r>
                <a:r>
                  <a:rPr lang="zh-CN" altLang="en-US" sz="1600" b="1" dirty="0">
                    <a:latin typeface="Times New Roman" panose="02020603050405020304" pitchFamily="18" charset="0"/>
                    <a:cs typeface="Times New Roman" panose="02020603050405020304" pitchFamily="18" charset="0"/>
                  </a:rPr>
                  <a:t>传输能耗的增加与引入干扰之后的收益之差，</a:t>
                </a:r>
                <a14:m>
                  <m:oMath xmlns:m="http://schemas.openxmlformats.org/officeDocument/2006/math">
                    <m:sSubSup>
                      <m:sSubSupPr>
                        <m:ctrlPr>
                          <a:rPr lang="en-US" altLang="zh-CN" sz="1600" b="1" i="1" smtClean="0">
                            <a:latin typeface="Cambria Math" panose="02040503050406030204" pitchFamily="18" charset="0"/>
                            <a:cs typeface="Times New Roman" panose="02020603050405020304" pitchFamily="18" charset="0"/>
                          </a:rPr>
                        </m:ctrlPr>
                      </m:sSubSupPr>
                      <m:e>
                        <m:r>
                          <a:rPr lang="en-US" altLang="zh-CN" sz="1600" b="1" i="1" smtClean="0">
                            <a:latin typeface="Cambria Math" panose="02040503050406030204" pitchFamily="18" charset="0"/>
                            <a:cs typeface="Times New Roman" panose="02020603050405020304" pitchFamily="18" charset="0"/>
                          </a:rPr>
                          <m:t>𝒇</m:t>
                        </m:r>
                        <m:r>
                          <a:rPr lang="en-US" altLang="zh-CN" sz="1600" b="1" i="1" smtClean="0">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smtClean="0">
                            <a:latin typeface="Cambria Math" panose="02040503050406030204" pitchFamily="18" charset="0"/>
                            <a:cs typeface="Times New Roman" panose="02020603050405020304" pitchFamily="18" charset="0"/>
                          </a:rPr>
                          <m:t>𝒋</m:t>
                        </m:r>
                      </m:sub>
                      <m:sup>
                        <m:r>
                          <a:rPr lang="en-US" altLang="zh-CN" sz="1600" b="1" i="1" smtClean="0">
                            <a:latin typeface="Cambria Math" panose="02040503050406030204" pitchFamily="18" charset="0"/>
                            <a:cs typeface="Times New Roman" panose="02020603050405020304" pitchFamily="18" charset="0"/>
                          </a:rPr>
                          <m:t>𝒏</m:t>
                        </m:r>
                        <m:r>
                          <a:rPr lang="en-US" altLang="zh-CN" sz="1600" b="1" i="1" smtClean="0">
                            <a:latin typeface="Cambria Math" panose="02040503050406030204" pitchFamily="18" charset="0"/>
                            <a:cs typeface="Times New Roman" panose="02020603050405020304" pitchFamily="18" charset="0"/>
                          </a:rPr>
                          <m:t>,</m:t>
                        </m:r>
                        <m:r>
                          <a:rPr lang="en-US" altLang="zh-CN" sz="1600" b="1" i="1" smtClean="0">
                            <a:latin typeface="Cambria Math" panose="02040503050406030204" pitchFamily="18" charset="0"/>
                            <a:cs typeface="Times New Roman" panose="02020603050405020304" pitchFamily="18" charset="0"/>
                          </a:rPr>
                          <m:t>𝒂</m:t>
                        </m:r>
                      </m:sup>
                    </m:sSubSup>
                    <m:r>
                      <a:rPr lang="en-US" altLang="zh-CN" sz="1600" b="1" i="1" smtClean="0">
                        <a:latin typeface="Cambria Math" panose="02040503050406030204" pitchFamily="18" charset="0"/>
                        <a:cs typeface="Times New Roman" panose="02020603050405020304" pitchFamily="18" charset="0"/>
                      </a:rPr>
                      <m:t>)</m:t>
                    </m:r>
                    <m:r>
                      <a:rPr lang="en-US" altLang="zh-CN" sz="1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ea typeface="Cambria Math" panose="02040503050406030204" pitchFamily="18" charset="0"/>
                        <a:cs typeface="Times New Roman" panose="02020603050405020304" pitchFamily="18" charset="0"/>
                      </a:rPr>
                      <m:t>0</m:t>
                    </m:r>
                  </m:oMath>
                </a14:m>
                <a:r>
                  <a:rPr lang="zh-CN" altLang="en-US" sz="1600" b="1" dirty="0">
                    <a:latin typeface="Times New Roman" panose="02020603050405020304" pitchFamily="18" charset="0"/>
                    <a:cs typeface="Times New Roman" panose="02020603050405020304" pitchFamily="18" charset="0"/>
                  </a:rPr>
                  <a:t>表示干扰带来的收益小于原系统传输能耗的增加；当</a:t>
                </a:r>
                <a:r>
                  <a:rPr lang="en-US" altLang="zh-CN" b="1" dirty="0">
                    <a:cs typeface="Times New Roman" panose="02020603050405020304" pitchFamily="18" charset="0"/>
                  </a:rPr>
                  <a:t> </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𝒇</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r>
                      <a:rPr lang="en-US" altLang="zh-CN" sz="1600" b="1" i="1">
                        <a:latin typeface="Cambria Math" panose="02040503050406030204" pitchFamily="18" charset="0"/>
                        <a:cs typeface="Times New Roman" panose="02020603050405020304" pitchFamily="18" charset="0"/>
                      </a:rPr>
                      <m:t>)</m:t>
                    </m:r>
                    <m:r>
                      <a:rPr lang="en-US" altLang="zh-CN" sz="1600" b="1" i="0" smtClean="0">
                        <a:latin typeface="Cambria Math" panose="02040503050406030204" pitchFamily="18" charset="0"/>
                        <a:cs typeface="Times New Roman" panose="02020603050405020304" pitchFamily="18" charset="0"/>
                      </a:rPr>
                      <m:t> </m:t>
                    </m:r>
                  </m:oMath>
                </a14:m>
                <a:r>
                  <a:rPr lang="zh-CN" altLang="en-US" sz="1600" b="1" dirty="0">
                    <a:latin typeface="Times New Roman" panose="02020603050405020304" pitchFamily="18" charset="0"/>
                    <a:cs typeface="Times New Roman" panose="02020603050405020304" pitchFamily="18" charset="0"/>
                  </a:rPr>
                  <a:t>取最大值时，对于系统设计而言是最差的情况！</a:t>
                </a:r>
                <a:endParaRPr lang="en-US" altLang="zh-CN" sz="1600" b="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14:m>
                  <m:oMath xmlns:m="http://schemas.openxmlformats.org/officeDocument/2006/math">
                    <m:sSup>
                      <m:sSupPr>
                        <m:ctrlPr>
                          <a:rPr lang="en-US" altLang="zh-CN" sz="1600" b="1" i="1" smtClean="0">
                            <a:latin typeface="Cambria Math" panose="02040503050406030204" pitchFamily="18" charset="0"/>
                            <a:cs typeface="Times New Roman" panose="02020603050405020304" pitchFamily="18" charset="0"/>
                          </a:rPr>
                        </m:ctrlPr>
                      </m:sSupPr>
                      <m:e>
                        <m:r>
                          <a:rPr lang="en-US" altLang="zh-CN" sz="1600" b="1" i="1" smtClean="0">
                            <a:latin typeface="Cambria Math" panose="02040503050406030204" pitchFamily="18" charset="0"/>
                            <a:cs typeface="Times New Roman" panose="02020603050405020304" pitchFamily="18" charset="0"/>
                          </a:rPr>
                          <m:t> </m:t>
                        </m:r>
                        <m:r>
                          <a:rPr lang="en-US" altLang="zh-CN" sz="1600" b="1" i="1" smtClean="0">
                            <a:latin typeface="Cambria Math" panose="02040503050406030204" pitchFamily="18" charset="0"/>
                            <a:cs typeface="Times New Roman" panose="02020603050405020304" pitchFamily="18" charset="0"/>
                          </a:rPr>
                          <m:t>𝒑</m:t>
                        </m:r>
                      </m:e>
                      <m:sup>
                        <m:r>
                          <a:rPr lang="en-US" altLang="zh-CN" sz="1600" b="1" i="1" smtClean="0">
                            <a:latin typeface="Cambria Math" panose="02040503050406030204" pitchFamily="18" charset="0"/>
                            <a:cs typeface="Times New Roman" panose="02020603050405020304" pitchFamily="18" charset="0"/>
                          </a:rPr>
                          <m:t>𝒔</m:t>
                        </m:r>
                        <m:r>
                          <a:rPr lang="en-US" altLang="zh-CN" sz="1600" b="1" i="1" smtClean="0">
                            <a:latin typeface="Cambria Math" panose="02040503050406030204" pitchFamily="18" charset="0"/>
                            <a:cs typeface="Times New Roman" panose="02020603050405020304" pitchFamily="18" charset="0"/>
                          </a:rPr>
                          <m:t>,</m:t>
                        </m:r>
                        <m:r>
                          <a:rPr lang="en-US" altLang="zh-CN" sz="1600" b="1" i="1" smtClean="0">
                            <a:latin typeface="Cambria Math" panose="02040503050406030204" pitchFamily="18" charset="0"/>
                            <a:cs typeface="Times New Roman" panose="02020603050405020304" pitchFamily="18" charset="0"/>
                          </a:rPr>
                          <m:t>𝒂</m:t>
                        </m:r>
                      </m:sup>
                    </m:sSup>
                  </m:oMath>
                </a14:m>
                <a:r>
                  <a:rPr lang="zh-CN" altLang="en-US" sz="1600" b="1" dirty="0">
                    <a:latin typeface="Times New Roman" panose="02020603050405020304" pitchFamily="18" charset="0"/>
                    <a:cs typeface="Times New Roman" panose="02020603050405020304" pitchFamily="18" charset="0"/>
                  </a:rPr>
                  <a:t>为干扰状态下的传感器的发射功率；</a:t>
                </a:r>
                <a:r>
                  <a:rPr lang="en-US" altLang="zh-CN" sz="1600" b="1" i="1"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1600" b="1" i="1">
                            <a:latin typeface="Cambria Math" panose="02040503050406030204" pitchFamily="18" charset="0"/>
                            <a:cs typeface="Times New Roman" panose="02020603050405020304" pitchFamily="18" charset="0"/>
                          </a:rPr>
                        </m:ctrlPr>
                      </m:sSupPr>
                      <m:e>
                        <m:r>
                          <a:rPr lang="en-US" altLang="zh-CN" sz="1600" b="1" i="1">
                            <a:latin typeface="Cambria Math" panose="02040503050406030204" pitchFamily="18" charset="0"/>
                            <a:cs typeface="Times New Roman" panose="02020603050405020304" pitchFamily="18" charset="0"/>
                          </a:rPr>
                          <m:t>𝒑</m:t>
                        </m:r>
                      </m:e>
                      <m:sup>
                        <m:r>
                          <a:rPr lang="en-US" altLang="zh-CN" sz="1600" b="1" i="1">
                            <a:latin typeface="Cambria Math" panose="02040503050406030204" pitchFamily="18" charset="0"/>
                            <a:cs typeface="Times New Roman" panose="02020603050405020304" pitchFamily="18" charset="0"/>
                          </a:rPr>
                          <m:t>𝒎𝒂𝒙</m:t>
                        </m:r>
                      </m:sup>
                    </m:sSup>
                  </m:oMath>
                </a14:m>
                <a:r>
                  <a:rPr lang="zh-CN" altLang="en-US" sz="1600" b="1" dirty="0">
                    <a:latin typeface="Times New Roman" panose="02020603050405020304" pitchFamily="18" charset="0"/>
                    <a:cs typeface="Times New Roman" panose="02020603050405020304" pitchFamily="18" charset="0"/>
                  </a:rPr>
                  <a:t>为传感器的最大发射功率；</a:t>
                </a:r>
                <a:endParaRPr lang="en-US" altLang="zh-CN" sz="1600" b="1" dirty="0">
                  <a:latin typeface="Times New Roman" panose="02020603050405020304" pitchFamily="18" charset="0"/>
                  <a:cs typeface="Times New Roman" panose="02020603050405020304" pitchFamily="18" charset="0"/>
                </a:endParaRPr>
              </a:p>
              <a:p>
                <a:pPr marL="0" indent="0">
                  <a:lnSpc>
                    <a:spcPct val="100000"/>
                  </a:lnSpc>
                  <a:buNone/>
                </a:pP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oMath>
                </a14:m>
                <a:r>
                  <a:rPr lang="zh-CN" altLang="en-US" sz="1600" b="1" dirty="0">
                    <a:latin typeface="Times New Roman" panose="02020603050405020304" pitchFamily="18" charset="0"/>
                    <a:cs typeface="Times New Roman" panose="02020603050405020304" pitchFamily="18" charset="0"/>
                  </a:rPr>
                  <a:t>为信道 </a:t>
                </a:r>
                <a:r>
                  <a:rPr lang="en-US" altLang="zh-CN" sz="1600" b="1" i="1" dirty="0">
                    <a:latin typeface="Times New Roman" panose="02020603050405020304" pitchFamily="18" charset="0"/>
                    <a:cs typeface="Times New Roman" panose="02020603050405020304" pitchFamily="18" charset="0"/>
                  </a:rPr>
                  <a:t>j </a:t>
                </a:r>
                <a:r>
                  <a:rPr lang="zh-CN" altLang="en-US" sz="1600" b="1" dirty="0">
                    <a:latin typeface="Times New Roman" panose="02020603050405020304" pitchFamily="18" charset="0"/>
                    <a:cs typeface="Times New Roman" panose="02020603050405020304" pitchFamily="18" charset="0"/>
                  </a:rPr>
                  <a:t>噪声的增加量； </a:t>
                </a:r>
                <a:r>
                  <a:rPr lang="el-GR" altLang="zh-CN" sz="1600" b="1" i="1" dirty="0">
                    <a:latin typeface="Times New Roman" panose="02020603050405020304" pitchFamily="18" charset="0"/>
                    <a:cs typeface="Times New Roman" panose="02020603050405020304" pitchFamily="18" charset="0"/>
                  </a:rPr>
                  <a:t>λ</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oMath>
                </a14:m>
                <a:r>
                  <a:rPr lang="en-US" altLang="zh-CN" sz="1600" b="1" i="1" dirty="0">
                    <a:latin typeface="Times New Roman" panose="02020603050405020304" pitchFamily="18" charset="0"/>
                    <a:cs typeface="Times New Roman" panose="02020603050405020304" pitchFamily="18" charset="0"/>
                  </a:rPr>
                  <a:t> </a:t>
                </a:r>
                <a:r>
                  <a:rPr lang="zh-CN" altLang="en-US" sz="1600" b="1" dirty="0">
                    <a:latin typeface="Times New Roman" panose="02020603050405020304" pitchFamily="18" charset="0"/>
                    <a:cs typeface="Times New Roman" panose="02020603050405020304" pitchFamily="18" charset="0"/>
                  </a:rPr>
                  <a:t>为干扰源将信道 </a:t>
                </a:r>
                <a:r>
                  <a:rPr lang="en-US" altLang="zh-CN" sz="1600" b="1" i="1" dirty="0">
                    <a:latin typeface="Times New Roman" panose="02020603050405020304" pitchFamily="18" charset="0"/>
                    <a:cs typeface="Times New Roman" panose="02020603050405020304" pitchFamily="18" charset="0"/>
                  </a:rPr>
                  <a:t>j </a:t>
                </a:r>
                <a:r>
                  <a:rPr lang="zh-CN" altLang="en-US" sz="1600" b="1" dirty="0">
                    <a:latin typeface="Times New Roman" panose="02020603050405020304" pitchFamily="18" charset="0"/>
                    <a:cs typeface="Times New Roman" panose="02020603050405020304" pitchFamily="18" charset="0"/>
                  </a:rPr>
                  <a:t>的信道噪声提高</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oMath>
                </a14:m>
                <a:r>
                  <a:rPr lang="zh-CN" altLang="en-US" sz="1600" b="1" dirty="0">
                    <a:latin typeface="Times New Roman" panose="02020603050405020304" pitchFamily="18" charset="0"/>
                    <a:cs typeface="Times New Roman" panose="02020603050405020304" pitchFamily="18" charset="0"/>
                  </a:rPr>
                  <a:t>时的收益</a:t>
                </a:r>
                <a:endParaRPr lang="en-US" altLang="zh-CN" sz="1600" b="1" dirty="0">
                  <a:latin typeface="Times New Roman" panose="02020603050405020304" pitchFamily="18" charset="0"/>
                  <a:cs typeface="Times New Roman" panose="02020603050405020304" pitchFamily="18" charset="0"/>
                </a:endParaRPr>
              </a:p>
            </p:txBody>
          </p:sp>
        </mc:Choice>
        <mc:Fallback xmlns="">
          <p:sp>
            <p:nvSpPr>
              <p:cNvPr id="19" name="内容占位符 3">
                <a:extLst>
                  <a:ext uri="{FF2B5EF4-FFF2-40B4-BE49-F238E27FC236}">
                    <a16:creationId xmlns:a16="http://schemas.microsoft.com/office/drawing/2014/main" id="{26154F7A-59FA-449A-814F-4BA1D70D8281}"/>
                  </a:ext>
                </a:extLst>
              </p:cNvPr>
              <p:cNvSpPr>
                <a:spLocks noGrp="1" noRot="1" noChangeAspect="1" noMove="1" noResize="1" noEditPoints="1" noAdjustHandles="1" noChangeArrowheads="1" noChangeShapeType="1" noTextEdit="1"/>
              </p:cNvSpPr>
              <p:nvPr>
                <p:ph sz="quarter" idx="10"/>
              </p:nvPr>
            </p:nvSpPr>
            <p:spPr>
              <a:blipFill>
                <a:blip r:embed="rId3"/>
                <a:stretch>
                  <a:fillRect l="-655" b="-3594"/>
                </a:stretch>
              </a:blipFill>
            </p:spPr>
            <p:txBody>
              <a:bodyPr/>
              <a:lstStyle/>
              <a:p>
                <a:r>
                  <a:rPr lang="zh-CN" altLang="en-US">
                    <a:noFill/>
                  </a:rPr>
                  <a:t> </a:t>
                </a:r>
              </a:p>
            </p:txBody>
          </p:sp>
        </mc:Fallback>
      </mc:AlternateContent>
      <p:sp>
        <p:nvSpPr>
          <p:cNvPr id="3" name="标题 2"/>
          <p:cNvSpPr>
            <a:spLocks noGrp="1"/>
          </p:cNvSpPr>
          <p:nvPr>
            <p:ph type="title"/>
          </p:nvPr>
        </p:nvSpPr>
        <p:spPr>
          <a:xfrm>
            <a:off x="245218" y="855944"/>
            <a:ext cx="8693935" cy="576000"/>
          </a:xfrm>
        </p:spPr>
        <p:txBody>
          <a:bodyPr>
            <a:normAutofit fontScale="90000"/>
          </a:bodyPr>
          <a:lstStyle/>
          <a:p>
            <a:r>
              <a:rPr lang="zh-CN" altLang="en-US" dirty="0"/>
              <a:t>研究内容三 工业复杂干扰环境下控制</a:t>
            </a:r>
            <a:r>
              <a:rPr lang="en-US" altLang="zh-CN" dirty="0"/>
              <a:t>-</a:t>
            </a:r>
            <a:r>
              <a:rPr lang="zh-CN" altLang="en-US" dirty="0"/>
              <a:t>传输性能分析</a:t>
            </a:r>
          </a:p>
        </p:txBody>
      </p:sp>
      <p:pic>
        <p:nvPicPr>
          <p:cNvPr id="16" name="图片 15">
            <a:extLst>
              <a:ext uri="{FF2B5EF4-FFF2-40B4-BE49-F238E27FC236}">
                <a16:creationId xmlns:a16="http://schemas.microsoft.com/office/drawing/2014/main" id="{813F28C8-D743-4AD7-917A-AB647A41CC0E}"/>
              </a:ext>
            </a:extLst>
          </p:cNvPr>
          <p:cNvPicPr>
            <a:picLocks noChangeAspect="1"/>
          </p:cNvPicPr>
          <p:nvPr/>
        </p:nvPicPr>
        <p:blipFill>
          <a:blip r:embed="rId4"/>
          <a:stretch>
            <a:fillRect/>
          </a:stretch>
        </p:blipFill>
        <p:spPr>
          <a:xfrm>
            <a:off x="945801" y="3103850"/>
            <a:ext cx="2236311" cy="298176"/>
          </a:xfrm>
          <a:prstGeom prst="rect">
            <a:avLst/>
          </a:prstGeom>
        </p:spPr>
      </p:pic>
      <p:pic>
        <p:nvPicPr>
          <p:cNvPr id="17" name="图片 16">
            <a:extLst>
              <a:ext uri="{FF2B5EF4-FFF2-40B4-BE49-F238E27FC236}">
                <a16:creationId xmlns:a16="http://schemas.microsoft.com/office/drawing/2014/main" id="{31BCE916-6696-4341-A0F4-E4851092974A}"/>
              </a:ext>
            </a:extLst>
          </p:cNvPr>
          <p:cNvPicPr>
            <a:picLocks noChangeAspect="1"/>
          </p:cNvPicPr>
          <p:nvPr/>
        </p:nvPicPr>
        <p:blipFill rotWithShape="1">
          <a:blip r:embed="rId5"/>
          <a:srcRect l="1200"/>
          <a:stretch/>
        </p:blipFill>
        <p:spPr>
          <a:xfrm>
            <a:off x="751745" y="4141358"/>
            <a:ext cx="2957481" cy="920359"/>
          </a:xfrm>
          <a:prstGeom prst="rect">
            <a:avLst/>
          </a:prstGeom>
        </p:spPr>
      </p:pic>
      <p:pic>
        <p:nvPicPr>
          <p:cNvPr id="18" name="图片 17">
            <a:extLst>
              <a:ext uri="{FF2B5EF4-FFF2-40B4-BE49-F238E27FC236}">
                <a16:creationId xmlns:a16="http://schemas.microsoft.com/office/drawing/2014/main" id="{6A0CD6F2-DA9E-4920-AA8F-8F1C345EECA5}"/>
              </a:ext>
            </a:extLst>
          </p:cNvPr>
          <p:cNvPicPr>
            <a:picLocks noChangeAspect="1"/>
          </p:cNvPicPr>
          <p:nvPr/>
        </p:nvPicPr>
        <p:blipFill>
          <a:blip r:embed="rId6"/>
          <a:stretch>
            <a:fillRect/>
          </a:stretch>
        </p:blipFill>
        <p:spPr>
          <a:xfrm>
            <a:off x="1121013" y="5301029"/>
            <a:ext cx="2218944" cy="500020"/>
          </a:xfrm>
          <a:prstGeom prst="rect">
            <a:avLst/>
          </a:prstGeom>
        </p:spPr>
      </p:pic>
      <p:pic>
        <p:nvPicPr>
          <p:cNvPr id="20" name="图片 19">
            <a:extLst>
              <a:ext uri="{FF2B5EF4-FFF2-40B4-BE49-F238E27FC236}">
                <a16:creationId xmlns:a16="http://schemas.microsoft.com/office/drawing/2014/main" id="{39E3929E-EC0A-4ABD-9806-D6C843B9E9E9}"/>
              </a:ext>
            </a:extLst>
          </p:cNvPr>
          <p:cNvPicPr>
            <a:picLocks noChangeAspect="1"/>
          </p:cNvPicPr>
          <p:nvPr/>
        </p:nvPicPr>
        <p:blipFill>
          <a:blip r:embed="rId7"/>
          <a:stretch>
            <a:fillRect/>
          </a:stretch>
        </p:blipFill>
        <p:spPr>
          <a:xfrm>
            <a:off x="4113763" y="4080048"/>
            <a:ext cx="4389120" cy="1067695"/>
          </a:xfrm>
          <a:prstGeom prst="rect">
            <a:avLst/>
          </a:prstGeom>
        </p:spPr>
      </p:pic>
    </p:spTree>
    <p:extLst>
      <p:ext uri="{BB962C8B-B14F-4D97-AF65-F5344CB8AC3E}">
        <p14:creationId xmlns:p14="http://schemas.microsoft.com/office/powerpoint/2010/main" val="275953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F415CC6-4D61-4FFF-98F6-F6AAE0526CF9}"/>
              </a:ext>
            </a:extLst>
          </p:cNvPr>
          <p:cNvPicPr/>
          <p:nvPr/>
        </p:nvPicPr>
        <p:blipFill>
          <a:blip r:embed="rId4"/>
          <a:stretch>
            <a:fillRect/>
          </a:stretch>
        </p:blipFill>
        <p:spPr>
          <a:xfrm>
            <a:off x="5047488" y="4535424"/>
            <a:ext cx="3824372" cy="1872727"/>
          </a:xfrm>
          <a:prstGeom prst="rect">
            <a:avLst/>
          </a:prstGeom>
        </p:spPr>
      </p:pic>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Autofit/>
              </a:bodyPr>
              <a:lstStyle/>
              <a:p>
                <a:r>
                  <a:rPr lang="zh-CN" altLang="en-US" sz="1800" b="1" dirty="0">
                    <a:latin typeface="Times New Roman" panose="02020603050405020304" pitchFamily="18" charset="0"/>
                    <a:cs typeface="Times New Roman" panose="02020603050405020304" pitchFamily="18" charset="0"/>
                  </a:rPr>
                  <a:t>弱干扰环境内系统性能分析</a:t>
                </a:r>
                <a:r>
                  <a:rPr lang="en-US" altLang="zh-CN" sz="1800" b="1"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1800" b="1" dirty="0">
                    <a:solidFill>
                      <a:schemeClr val="accent6">
                        <a:lumMod val="75000"/>
                      </a:schemeClr>
                    </a:solidFill>
                    <a:latin typeface="Times New Roman" panose="02020603050405020304" pitchFamily="18" charset="0"/>
                    <a:cs typeface="Times New Roman" panose="02020603050405020304" pitchFamily="18" charset="0"/>
                  </a:rPr>
                  <a:t>控制代价不变，估计精度不变，传输能耗增加</a:t>
                </a:r>
                <a:r>
                  <a:rPr lang="en-US" altLang="zh-CN" sz="1800" b="1" dirty="0">
                    <a:solidFill>
                      <a:schemeClr val="accent6">
                        <a:lumMod val="75000"/>
                      </a:schemeClr>
                    </a:solidFill>
                    <a:latin typeface="Times New Roman" panose="02020603050405020304" pitchFamily="18" charset="0"/>
                    <a:cs typeface="Times New Roman" panose="02020603050405020304" pitchFamily="18" charset="0"/>
                  </a:rPr>
                  <a:t>)</a:t>
                </a:r>
              </a:p>
              <a:p>
                <a:pPr lvl="1"/>
                <a:r>
                  <a:rPr lang="zh-CN" altLang="en-US" sz="1600" b="1" dirty="0">
                    <a:latin typeface="Times New Roman" panose="02020603050405020304" pitchFamily="18" charset="0"/>
                    <a:cs typeface="Times New Roman" panose="02020603050405020304" pitchFamily="18" charset="0"/>
                  </a:rPr>
                  <a:t>基础干扰环境下信道噪声分布矩阵为              </a:t>
                </a:r>
                <a:r>
                  <a:rPr lang="en-US" altLang="zh-CN" sz="1600" b="1" dirty="0">
                    <a:latin typeface="Times New Roman" panose="02020603050405020304" pitchFamily="18" charset="0"/>
                    <a:cs typeface="Times New Roman" panose="02020603050405020304" pitchFamily="18" charset="0"/>
                  </a:rPr>
                  <a:t>3000</a:t>
                </a:r>
                <a:r>
                  <a:rPr lang="zh-CN" altLang="en-US" sz="1600" b="1" dirty="0">
                    <a:latin typeface="Times New Roman" panose="02020603050405020304" pitchFamily="18" charset="0"/>
                    <a:cs typeface="Times New Roman" panose="02020603050405020304" pitchFamily="18" charset="0"/>
                  </a:rPr>
                  <a:t>个采样周期后传输能耗矩阵为</a:t>
                </a:r>
                <a:endParaRPr lang="en-US" altLang="zh-CN" sz="1600" b="1" dirty="0">
                  <a:latin typeface="Times New Roman" panose="02020603050405020304" pitchFamily="18" charset="0"/>
                  <a:cs typeface="Times New Roman" panose="02020603050405020304" pitchFamily="18" charset="0"/>
                </a:endParaRPr>
              </a:p>
              <a:p>
                <a:pPr lvl="1"/>
                <a:endParaRPr lang="en-US" altLang="zh-CN" sz="1600" b="1" dirty="0">
                  <a:latin typeface="Times New Roman" panose="02020603050405020304" pitchFamily="18" charset="0"/>
                  <a:cs typeface="Times New Roman" panose="02020603050405020304" pitchFamily="18" charset="0"/>
                </a:endParaRPr>
              </a:p>
              <a:p>
                <a:pPr marL="457200" lvl="1" indent="0">
                  <a:buNone/>
                </a:pPr>
                <a:endParaRPr lang="en-US" altLang="zh-CN" sz="2000" b="1" dirty="0">
                  <a:latin typeface="Times New Roman" panose="02020603050405020304" pitchFamily="18" charset="0"/>
                  <a:cs typeface="Times New Roman" panose="02020603050405020304" pitchFamily="18" charset="0"/>
                </a:endParaRPr>
              </a:p>
              <a:p>
                <a:pPr lvl="1"/>
                <a:r>
                  <a:rPr lang="zh-CN" altLang="en-US" sz="1600" b="1" dirty="0">
                    <a:latin typeface="Times New Roman" panose="02020603050405020304" pitchFamily="18" charset="0"/>
                    <a:cs typeface="Times New Roman" panose="02020603050405020304" pitchFamily="18" charset="0"/>
                  </a:rPr>
                  <a:t>弱干扰环境下信道噪声分布矩阵为                  </a:t>
                </a:r>
                <a:r>
                  <a:rPr lang="en-US" altLang="zh-CN" sz="1600" b="1" dirty="0">
                    <a:latin typeface="Times New Roman" panose="02020603050405020304" pitchFamily="18" charset="0"/>
                    <a:cs typeface="Times New Roman" panose="02020603050405020304" pitchFamily="18" charset="0"/>
                  </a:rPr>
                  <a:t>3000</a:t>
                </a:r>
                <a:r>
                  <a:rPr lang="zh-CN" altLang="en-US" sz="1600" b="1" dirty="0">
                    <a:latin typeface="Times New Roman" panose="02020603050405020304" pitchFamily="18" charset="0"/>
                    <a:cs typeface="Times New Roman" panose="02020603050405020304" pitchFamily="18" charset="0"/>
                  </a:rPr>
                  <a:t>个采样周期后传输能耗矩阵为</a:t>
                </a:r>
                <a:endParaRPr lang="en-US" altLang="zh-CN" sz="1600" b="1" dirty="0">
                  <a:latin typeface="Times New Roman" panose="02020603050405020304" pitchFamily="18" charset="0"/>
                  <a:cs typeface="Times New Roman" panose="02020603050405020304" pitchFamily="18" charset="0"/>
                </a:endParaRPr>
              </a:p>
              <a:p>
                <a:pPr marL="457200" lvl="1" indent="0">
                  <a:buNone/>
                </a:pPr>
                <a:endParaRPr lang="en-US" altLang="zh-CN" sz="2800"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1600" b="1" dirty="0"/>
                  <a:t>        </a:t>
                </a:r>
                <a:r>
                  <a:rPr lang="zh-CN" altLang="zh-CN" sz="1600" b="1" dirty="0"/>
                  <a:t>经过</a:t>
                </a:r>
                <a:r>
                  <a:rPr lang="en-US" altLang="zh-CN" sz="1600" b="1" dirty="0"/>
                  <a:t>3000</a:t>
                </a:r>
                <a:r>
                  <a:rPr lang="zh-CN" altLang="zh-CN" sz="1600" b="1" dirty="0"/>
                  <a:t>个采样周期之后，</a:t>
                </a:r>
                <a:r>
                  <a:rPr lang="zh-CN" altLang="en-US" sz="1600" b="1" dirty="0"/>
                  <a:t>基础干扰环境内</a:t>
                </a:r>
                <a:r>
                  <a:rPr lang="zh-CN" altLang="zh-CN" sz="1600" b="1" dirty="0"/>
                  <a:t>的传输能耗为</a:t>
                </a:r>
                <a:r>
                  <a:rPr lang="en-US" altLang="zh-CN" sz="1600" b="1" dirty="0">
                    <a:solidFill>
                      <a:srgbClr val="FF0000"/>
                    </a:solidFill>
                  </a:rPr>
                  <a:t>2487.029813 </a:t>
                </a:r>
                <a:r>
                  <a:rPr lang="en-US" altLang="zh-CN" sz="1600" b="1" i="1" dirty="0" err="1">
                    <a:solidFill>
                      <a:srgbClr val="FF0000"/>
                    </a:solidFill>
                    <a:latin typeface="Times New Roman" panose="02020603050405020304" pitchFamily="18" charset="0"/>
                    <a:cs typeface="Times New Roman" panose="02020603050405020304" pitchFamily="18" charset="0"/>
                  </a:rPr>
                  <a:t>mW</a:t>
                </a:r>
                <a:r>
                  <a:rPr lang="zh-CN" altLang="zh-CN" sz="1600" b="1" dirty="0"/>
                  <a:t>，</a:t>
                </a:r>
                <a:r>
                  <a:rPr lang="zh-CN" altLang="en-US" sz="1600" b="1" dirty="0"/>
                  <a:t>弱干扰环境</a:t>
                </a:r>
                <a:r>
                  <a:rPr lang="zh-CN" altLang="zh-CN" sz="1600" b="1" dirty="0"/>
                  <a:t>的传输能耗为</a:t>
                </a:r>
                <a:r>
                  <a:rPr lang="en-US" altLang="zh-CN" sz="1600" b="1" dirty="0">
                    <a:solidFill>
                      <a:srgbClr val="FF0000"/>
                    </a:solidFill>
                  </a:rPr>
                  <a:t>2761.406126</a:t>
                </a:r>
                <a:r>
                  <a:rPr lang="en-US" altLang="zh-CN" sz="1600" b="1" i="1" dirty="0">
                    <a:solidFill>
                      <a:srgbClr val="FF0000"/>
                    </a:solidFill>
                  </a:rPr>
                  <a:t> </a:t>
                </a:r>
                <a:r>
                  <a:rPr lang="en-US" altLang="zh-CN" sz="1600" b="1" i="1" dirty="0" err="1">
                    <a:solidFill>
                      <a:srgbClr val="FF0000"/>
                    </a:solidFill>
                    <a:latin typeface="Times New Roman" panose="02020603050405020304" pitchFamily="18" charset="0"/>
                    <a:cs typeface="Times New Roman" panose="02020603050405020304" pitchFamily="18" charset="0"/>
                  </a:rPr>
                  <a:t>mW</a:t>
                </a:r>
                <a:r>
                  <a:rPr lang="zh-CN" altLang="en-US" sz="1600" b="1" i="1" dirty="0">
                    <a:latin typeface="Times New Roman" panose="02020603050405020304" pitchFamily="18" charset="0"/>
                    <a:cs typeface="Times New Roman" panose="02020603050405020304" pitchFamily="18" charset="0"/>
                  </a:rPr>
                  <a:t>，</a:t>
                </a:r>
                <a:r>
                  <a:rPr lang="zh-CN" altLang="zh-CN" sz="1600" b="1" dirty="0"/>
                  <a:t>可以看出</a:t>
                </a:r>
                <a:endParaRPr lang="en-US" altLang="zh-CN" sz="1600" b="1" dirty="0"/>
              </a:p>
              <a:p>
                <a:pPr marL="0" indent="0">
                  <a:lnSpc>
                    <a:spcPct val="150000"/>
                  </a:lnSpc>
                  <a:buNone/>
                </a:pPr>
                <a:r>
                  <a:rPr lang="zh-CN" altLang="en-US" sz="1600" b="1" dirty="0"/>
                  <a:t>弱干扰环境下的</a:t>
                </a:r>
                <a:r>
                  <a:rPr lang="zh-CN" altLang="zh-CN" sz="1600" b="1" dirty="0"/>
                  <a:t>传输能耗</a:t>
                </a:r>
                <a:r>
                  <a:rPr lang="zh-CN" altLang="zh-CN" sz="1600" b="1" dirty="0">
                    <a:solidFill>
                      <a:srgbClr val="FF0000"/>
                    </a:solidFill>
                  </a:rPr>
                  <a:t>显著增加</a:t>
                </a:r>
                <a:r>
                  <a:rPr lang="zh-CN" altLang="en-US" sz="1600" b="1" dirty="0"/>
                  <a:t>。</a:t>
                </a:r>
                <a:endParaRPr lang="en-US" altLang="zh-CN" sz="1600" b="1" dirty="0"/>
              </a:p>
              <a:p>
                <a:pPr marL="0" indent="0">
                  <a:buNone/>
                </a:pPr>
                <a:r>
                  <a:rPr lang="zh-CN" altLang="en-US" sz="1600" b="1" dirty="0">
                    <a:cs typeface="Times New Roman" panose="02020603050405020304" pitchFamily="18" charset="0"/>
                  </a:rPr>
                  <a:t>若 </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sup>
                    </m:sSubSup>
                    <m:r>
                      <a:rPr lang="en-US" altLang="zh-CN" sz="1600" b="1" i="1">
                        <a:latin typeface="Cambria Math" panose="02040503050406030204" pitchFamily="18" charset="0"/>
                        <a:cs typeface="Times New Roman" panose="02020603050405020304" pitchFamily="18" charset="0"/>
                      </a:rPr>
                      <m:t>=0</m:t>
                    </m:r>
                  </m:oMath>
                </a14:m>
                <a:r>
                  <a:rPr lang="en-US" altLang="zh-CN" sz="1600" b="1" dirty="0">
                    <a:cs typeface="Times New Roman" panose="02020603050405020304" pitchFamily="18" charset="0"/>
                  </a:rPr>
                  <a:t>.0005</a:t>
                </a:r>
                <a:r>
                  <a:rPr lang="zh-CN" altLang="en-US" sz="1600" b="1" dirty="0">
                    <a:cs typeface="Times New Roman" panose="02020603050405020304" pitchFamily="18" charset="0"/>
                  </a:rPr>
                  <a:t>，</a:t>
                </a:r>
                <a:r>
                  <a:rPr lang="el-GR" altLang="zh-CN" sz="1600" b="1" i="1" dirty="0">
                    <a:latin typeface="Times New Roman" panose="02020603050405020304" pitchFamily="18" charset="0"/>
                    <a:cs typeface="Times New Roman" panose="02020603050405020304" pitchFamily="18" charset="0"/>
                  </a:rPr>
                  <a:t> λ</a:t>
                </a:r>
                <a:r>
                  <a:rPr lang="en-US" altLang="zh-CN" sz="1600" b="1" i="1" dirty="0">
                    <a:latin typeface="Times New Roman" panose="02020603050405020304" pitchFamily="18" charset="0"/>
                    <a:cs typeface="Times New Roman" panose="02020603050405020304" pitchFamily="18" charset="0"/>
                  </a:rPr>
                  <a:t> = </a:t>
                </a:r>
                <a:r>
                  <a:rPr lang="en-US" altLang="zh-CN" sz="1600" b="1" dirty="0">
                    <a:latin typeface="Times New Roman" panose="02020603050405020304" pitchFamily="18" charset="0"/>
                    <a:cs typeface="Times New Roman" panose="02020603050405020304" pitchFamily="18" charset="0"/>
                  </a:rPr>
                  <a:t>5</a:t>
                </a:r>
                <a:r>
                  <a:rPr lang="zh-CN" altLang="en-US" sz="1600" b="1" dirty="0">
                    <a:latin typeface="Times New Roman" panose="02020603050405020304" pitchFamily="18" charset="0"/>
                    <a:cs typeface="Times New Roman" panose="02020603050405020304" pitchFamily="18" charset="0"/>
                  </a:rPr>
                  <a:t>，</a:t>
                </a:r>
                <a:r>
                  <a:rPr lang="zh-CN" altLang="en-US" sz="1600" b="1" dirty="0">
                    <a:cs typeface="Times New Roman" panose="02020603050405020304" pitchFamily="18" charset="0"/>
                  </a:rPr>
                  <a:t>则当</a:t>
                </a:r>
                <a14:m>
                  <m:oMath xmlns:m="http://schemas.openxmlformats.org/officeDocument/2006/math">
                    <m:sSubSup>
                      <m:sSubSupPr>
                        <m:ctrlPr>
                          <a:rPr lang="en-US" altLang="zh-CN" sz="1600" b="1" i="1" smtClean="0">
                            <a:latin typeface="Cambria Math" panose="02040503050406030204" pitchFamily="18" charset="0"/>
                            <a:cs typeface="Times New Roman" panose="02020603050405020304" pitchFamily="18" charset="0"/>
                          </a:rPr>
                        </m:ctrlPr>
                      </m:sSubSupPr>
                      <m:e>
                        <m:r>
                          <a:rPr lang="en-US" altLang="zh-CN" sz="1600" b="1" i="1" smtClean="0">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r>
                      <a:rPr lang="en-US" altLang="zh-CN" sz="1600" b="1" i="1">
                        <a:latin typeface="Cambria Math" panose="02040503050406030204" pitchFamily="18" charset="0"/>
                        <a:cs typeface="Times New Roman" panose="02020603050405020304" pitchFamily="18" charset="0"/>
                      </a:rPr>
                      <m:t>=0.0015</m:t>
                    </m:r>
                    <m:r>
                      <a:rPr lang="en-US" altLang="zh-CN" sz="1600" b="1" i="0" smtClean="0">
                        <a:latin typeface="Cambria Math" panose="02040503050406030204" pitchFamily="18" charset="0"/>
                        <a:cs typeface="Times New Roman" panose="02020603050405020304" pitchFamily="18" charset="0"/>
                      </a:rPr>
                      <m:t> </m:t>
                    </m:r>
                  </m:oMath>
                </a14:m>
                <a:r>
                  <a:rPr lang="zh-CN" altLang="en-US" sz="1600" b="1" dirty="0">
                    <a:latin typeface="Times New Roman" panose="02020603050405020304" pitchFamily="18" charset="0"/>
                    <a:cs typeface="Times New Roman" panose="02020603050405020304" pitchFamily="18" charset="0"/>
                  </a:rPr>
                  <a:t>时，</a:t>
                </a:r>
                <a:endParaRPr lang="en-US" altLang="zh-CN" sz="1600" b="1" dirty="0">
                  <a:cs typeface="Times New Roman" panose="02020603050405020304" pitchFamily="18" charset="0"/>
                </a:endParaRPr>
              </a:p>
              <a:p>
                <a:pPr marL="0" indent="0">
                  <a:buNone/>
                </a:pP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smtClean="0">
                            <a:latin typeface="Cambria Math" panose="02040503050406030204" pitchFamily="18" charset="0"/>
                            <a:cs typeface="Times New Roman" panose="02020603050405020304" pitchFamily="18" charset="0"/>
                          </a:rPr>
                          <m:t>𝒇</m:t>
                        </m:r>
                        <m:r>
                          <a:rPr lang="en-US" altLang="zh-CN" sz="1600" b="1" i="1" smtClean="0">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r>
                      <a:rPr lang="en-US" altLang="zh-CN" sz="1600" b="1" i="1" smtClean="0">
                        <a:latin typeface="Cambria Math" panose="02040503050406030204" pitchFamily="18" charset="0"/>
                        <a:cs typeface="Times New Roman" panose="02020603050405020304" pitchFamily="18" charset="0"/>
                      </a:rPr>
                      <m:t>)</m:t>
                    </m:r>
                  </m:oMath>
                </a14:m>
                <a:r>
                  <a:rPr lang="zh-CN" altLang="en-US" sz="1600" b="1" dirty="0">
                    <a:latin typeface="Times New Roman" panose="02020603050405020304" pitchFamily="18" charset="0"/>
                    <a:cs typeface="Times New Roman" panose="02020603050405020304" pitchFamily="18" charset="0"/>
                  </a:rPr>
                  <a:t>达到最大值，这是最不愿意发生的情况；</a:t>
                </a:r>
                <a:endParaRPr lang="en-US" altLang="zh-CN" sz="1600" b="1"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𝒇</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r>
                      <a:rPr lang="en-US" altLang="zh-CN" sz="1600" b="1" i="1">
                        <a:latin typeface="Cambria Math" panose="02040503050406030204" pitchFamily="18" charset="0"/>
                        <a:cs typeface="Times New Roman" panose="02020603050405020304" pitchFamily="18" charset="0"/>
                      </a:rPr>
                      <m:t>)</m:t>
                    </m:r>
                    <m:r>
                      <a:rPr lang="en-US" altLang="zh-CN" sz="16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ea typeface="Cambria Math" panose="02040503050406030204" pitchFamily="18" charset="0"/>
                        <a:cs typeface="Times New Roman" panose="02020603050405020304" pitchFamily="18" charset="0"/>
                      </a:rPr>
                      <m:t>0</m:t>
                    </m:r>
                  </m:oMath>
                </a14:m>
                <a:r>
                  <a:rPr lang="zh-CN" altLang="en-US" sz="1600" b="1" dirty="0">
                    <a:latin typeface="Times New Roman" panose="02020603050405020304" pitchFamily="18" charset="0"/>
                    <a:cs typeface="Times New Roman" panose="02020603050405020304" pitchFamily="18" charset="0"/>
                  </a:rPr>
                  <a:t>，都是应该避免的情况！</a:t>
                </a:r>
                <a:endParaRPr lang="en-US" altLang="zh-CN" sz="1600" b="1" dirty="0">
                  <a:latin typeface="Times New Roman" panose="02020603050405020304" pitchFamily="18" charset="0"/>
                  <a:cs typeface="Times New Roman" panose="02020603050405020304" pitchFamily="18" charset="0"/>
                </a:endParaRPr>
              </a:p>
            </p:txBody>
          </p:sp>
        </mc:Choice>
        <mc:Fallback xmlns="">
          <p:sp>
            <p:nvSpPr>
              <p:cNvPr id="19" name="内容占位符 3">
                <a:extLst>
                  <a:ext uri="{FF2B5EF4-FFF2-40B4-BE49-F238E27FC236}">
                    <a16:creationId xmlns:a16="http://schemas.microsoft.com/office/drawing/2014/main" id="{26154F7A-59FA-449A-814F-4BA1D70D8281}"/>
                  </a:ext>
                </a:extLst>
              </p:cNvPr>
              <p:cNvSpPr>
                <a:spLocks noGrp="1" noRot="1" noChangeAspect="1" noMove="1" noResize="1" noEditPoints="1" noAdjustHandles="1" noChangeArrowheads="1" noChangeShapeType="1" noTextEdit="1"/>
              </p:cNvSpPr>
              <p:nvPr>
                <p:ph sz="quarter" idx="10"/>
              </p:nvPr>
            </p:nvSpPr>
            <p:spPr>
              <a:blipFill>
                <a:blip r:embed="rId5"/>
                <a:stretch>
                  <a:fillRect l="-655" t="-124" b="-793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875262A7-2E9C-4AA9-A3AB-7D47D0F114AA}"/>
              </a:ext>
            </a:extLst>
          </p:cNvPr>
          <p:cNvGraphicFramePr>
            <a:graphicFrameLocks noChangeAspect="1"/>
          </p:cNvGraphicFramePr>
          <p:nvPr>
            <p:extLst>
              <p:ext uri="{D42A27DB-BD31-4B8C-83A1-F6EECF244321}">
                <p14:modId xmlns:p14="http://schemas.microsoft.com/office/powerpoint/2010/main" val="1445604909"/>
              </p:ext>
            </p:extLst>
          </p:nvPr>
        </p:nvGraphicFramePr>
        <p:xfrm>
          <a:off x="1587055" y="2386882"/>
          <a:ext cx="2803525" cy="715963"/>
        </p:xfrm>
        <a:graphic>
          <a:graphicData uri="http://schemas.openxmlformats.org/presentationml/2006/ole">
            <mc:AlternateContent xmlns:mc="http://schemas.openxmlformats.org/markup-compatibility/2006">
              <mc:Choice xmlns:v="urn:schemas-microsoft-com:vml" Requires="v">
                <p:oleObj spid="_x0000_s37232" name="Equation" r:id="rId6" imgW="2806700" imgH="711200" progId="Equation.DSMT4">
                  <p:embed/>
                </p:oleObj>
              </mc:Choice>
              <mc:Fallback>
                <p:oleObj name="Equation" r:id="rId6" imgW="2806700" imgH="7112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055" y="2386882"/>
                        <a:ext cx="2803525"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a:extLst>
              <a:ext uri="{FF2B5EF4-FFF2-40B4-BE49-F238E27FC236}">
                <a16:creationId xmlns:a16="http://schemas.microsoft.com/office/drawing/2014/main" id="{A52E44F2-D232-46B4-B2BA-8BB9A51CCBB7}"/>
              </a:ext>
            </a:extLst>
          </p:cNvPr>
          <p:cNvGraphicFramePr>
            <a:graphicFrameLocks noChangeAspect="1"/>
          </p:cNvGraphicFramePr>
          <p:nvPr>
            <p:extLst>
              <p:ext uri="{D42A27DB-BD31-4B8C-83A1-F6EECF244321}">
                <p14:modId xmlns:p14="http://schemas.microsoft.com/office/powerpoint/2010/main" val="1472065738"/>
              </p:ext>
            </p:extLst>
          </p:nvPr>
        </p:nvGraphicFramePr>
        <p:xfrm>
          <a:off x="5196192" y="2366929"/>
          <a:ext cx="3390900" cy="715963"/>
        </p:xfrm>
        <a:graphic>
          <a:graphicData uri="http://schemas.openxmlformats.org/presentationml/2006/ole">
            <mc:AlternateContent xmlns:mc="http://schemas.openxmlformats.org/markup-compatibility/2006">
              <mc:Choice xmlns:v="urn:schemas-microsoft-com:vml" Requires="v">
                <p:oleObj spid="_x0000_s37233" name="Equation" r:id="rId8" imgW="3390900" imgH="711200" progId="Equation.DSMT4">
                  <p:embed/>
                </p:oleObj>
              </mc:Choice>
              <mc:Fallback>
                <p:oleObj name="Equation" r:id="rId8" imgW="3390900" imgH="7112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6192" y="2366929"/>
                        <a:ext cx="3390900"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a:extLst>
              <a:ext uri="{FF2B5EF4-FFF2-40B4-BE49-F238E27FC236}">
                <a16:creationId xmlns:a16="http://schemas.microsoft.com/office/drawing/2014/main" id="{B8BDE270-7CC9-47FA-AD51-C85FEDBDB86A}"/>
              </a:ext>
            </a:extLst>
          </p:cNvPr>
          <p:cNvGraphicFramePr>
            <a:graphicFrameLocks noChangeAspect="1"/>
          </p:cNvGraphicFramePr>
          <p:nvPr>
            <p:extLst>
              <p:ext uri="{D42A27DB-BD31-4B8C-83A1-F6EECF244321}">
                <p14:modId xmlns:p14="http://schemas.microsoft.com/office/powerpoint/2010/main" val="4141737228"/>
              </p:ext>
            </p:extLst>
          </p:nvPr>
        </p:nvGraphicFramePr>
        <p:xfrm>
          <a:off x="1587055" y="3506356"/>
          <a:ext cx="3094038" cy="715963"/>
        </p:xfrm>
        <a:graphic>
          <a:graphicData uri="http://schemas.openxmlformats.org/presentationml/2006/ole">
            <mc:AlternateContent xmlns:mc="http://schemas.openxmlformats.org/markup-compatibility/2006">
              <mc:Choice xmlns:v="urn:schemas-microsoft-com:vml" Requires="v">
                <p:oleObj spid="_x0000_s37234" name="Equation" r:id="rId10" imgW="3098800" imgH="711200" progId="Equation.DSMT4">
                  <p:embed/>
                </p:oleObj>
              </mc:Choice>
              <mc:Fallback>
                <p:oleObj name="Equation" r:id="rId10" imgW="3098800" imgH="7112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7055" y="3506356"/>
                        <a:ext cx="3094038"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181C747B-94A4-4AFF-8997-9C17DD3DC56B}"/>
              </a:ext>
            </a:extLst>
          </p:cNvPr>
          <p:cNvGraphicFramePr>
            <a:graphicFrameLocks noChangeAspect="1"/>
          </p:cNvGraphicFramePr>
          <p:nvPr>
            <p:extLst>
              <p:ext uri="{D42A27DB-BD31-4B8C-83A1-F6EECF244321}">
                <p14:modId xmlns:p14="http://schemas.microsoft.com/office/powerpoint/2010/main" val="2963358029"/>
              </p:ext>
            </p:extLst>
          </p:nvPr>
        </p:nvGraphicFramePr>
        <p:xfrm>
          <a:off x="5196192" y="3508565"/>
          <a:ext cx="2773363" cy="715963"/>
        </p:xfrm>
        <a:graphic>
          <a:graphicData uri="http://schemas.openxmlformats.org/presentationml/2006/ole">
            <mc:AlternateContent xmlns:mc="http://schemas.openxmlformats.org/markup-compatibility/2006">
              <mc:Choice xmlns:v="urn:schemas-microsoft-com:vml" Requires="v">
                <p:oleObj spid="_x0000_s37235" name="Equation" r:id="rId12" imgW="2768600" imgH="711200" progId="Equation.DSMT4">
                  <p:embed/>
                </p:oleObj>
              </mc:Choice>
              <mc:Fallback>
                <p:oleObj name="Equation" r:id="rId12" imgW="2768600" imgH="7112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96192" y="3508565"/>
                        <a:ext cx="2773363"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A83AED6-C1AD-41C0-B297-CEB43DF1A61B}"/>
                  </a:ext>
                </a:extLst>
              </p:cNvPr>
              <p:cNvSpPr txBox="1"/>
              <p:nvPr/>
            </p:nvSpPr>
            <p:spPr>
              <a:xfrm>
                <a:off x="5612175" y="6334133"/>
                <a:ext cx="2974917" cy="384914"/>
              </a:xfrm>
              <a:prstGeom prst="rect">
                <a:avLst/>
              </a:prstGeom>
              <a:noFill/>
            </p:spPr>
            <p:txBody>
              <a:bodyPr wrap="none" rtlCol="0">
                <a:spAutoFit/>
              </a:bodyPr>
              <a:lstStyle/>
              <a:p>
                <a:r>
                  <a:rPr lang="zh-CN" altLang="en-US" sz="1600" b="1" dirty="0">
                    <a:cs typeface="Times New Roman" panose="02020603050405020304" pitchFamily="18" charset="0"/>
                  </a:rPr>
                  <a:t>图</a:t>
                </a:r>
                <a:r>
                  <a:rPr lang="en-US" altLang="zh-CN" sz="1600" b="1" dirty="0">
                    <a:cs typeface="Times New Roman" panose="02020603050405020304" pitchFamily="18" charset="0"/>
                  </a:rPr>
                  <a:t>22</a:t>
                </a:r>
                <a:r>
                  <a:rPr lang="zh-CN" altLang="en-US" sz="1600" b="1" dirty="0">
                    <a:cs typeface="Times New Roman" panose="02020603050405020304" pitchFamily="18" charset="0"/>
                  </a:rPr>
                  <a:t> </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oMath>
                </a14:m>
                <a:r>
                  <a:rPr lang="zh-CN" altLang="en-US" sz="1600" dirty="0"/>
                  <a:t> 与 </a:t>
                </a: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 </m:t>
                        </m:r>
                        <m:r>
                          <a:rPr lang="en-US" altLang="zh-CN" sz="1600" b="1" i="1">
                            <a:latin typeface="Cambria Math" panose="02040503050406030204" pitchFamily="18" charset="0"/>
                            <a:cs typeface="Times New Roman" panose="02020603050405020304" pitchFamily="18" charset="0"/>
                          </a:rPr>
                          <m:t>𝒇</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𝒑</m:t>
                        </m:r>
                      </m:e>
                      <m:sub>
                        <m:r>
                          <a:rPr lang="en-US" altLang="zh-CN" sz="1600" b="1" i="1">
                            <a:latin typeface="Cambria Math" panose="02040503050406030204" pitchFamily="18" charset="0"/>
                            <a:cs typeface="Times New Roman" panose="02020603050405020304" pitchFamily="18" charset="0"/>
                          </a:rPr>
                          <m:t>𝒋</m:t>
                        </m:r>
                      </m:sub>
                      <m:sup>
                        <m:r>
                          <a:rPr lang="en-US" altLang="zh-CN" sz="1600" b="1" i="1">
                            <a:latin typeface="Cambria Math" panose="02040503050406030204" pitchFamily="18" charset="0"/>
                            <a:cs typeface="Times New Roman" panose="02020603050405020304" pitchFamily="18" charset="0"/>
                          </a:rPr>
                          <m:t>𝒏</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𝒂</m:t>
                        </m:r>
                      </m:sup>
                    </m:sSubSup>
                    <m:r>
                      <a:rPr lang="en-US" altLang="zh-CN" sz="1600" b="1" i="1">
                        <a:latin typeface="Cambria Math" panose="02040503050406030204" pitchFamily="18" charset="0"/>
                        <a:cs typeface="Times New Roman" panose="02020603050405020304" pitchFamily="18" charset="0"/>
                      </a:rPr>
                      <m:t>)</m:t>
                    </m:r>
                  </m:oMath>
                </a14:m>
                <a:r>
                  <a:rPr lang="zh-CN" altLang="en-US" sz="1600" dirty="0"/>
                  <a:t> 关系图</a:t>
                </a:r>
              </a:p>
            </p:txBody>
          </p:sp>
        </mc:Choice>
        <mc:Fallback xmlns="">
          <p:sp>
            <p:nvSpPr>
              <p:cNvPr id="22" name="文本框 21">
                <a:extLst>
                  <a:ext uri="{FF2B5EF4-FFF2-40B4-BE49-F238E27FC236}">
                    <a16:creationId xmlns:a16="http://schemas.microsoft.com/office/drawing/2014/main" id="{4A83AED6-C1AD-41C0-B297-CEB43DF1A61B}"/>
                  </a:ext>
                </a:extLst>
              </p:cNvPr>
              <p:cNvSpPr txBox="1">
                <a:spLocks noRot="1" noChangeAspect="1" noMove="1" noResize="1" noEditPoints="1" noAdjustHandles="1" noChangeArrowheads="1" noChangeShapeType="1" noTextEdit="1"/>
              </p:cNvSpPr>
              <p:nvPr/>
            </p:nvSpPr>
            <p:spPr>
              <a:xfrm>
                <a:off x="5612175" y="6334133"/>
                <a:ext cx="2974917" cy="384914"/>
              </a:xfrm>
              <a:prstGeom prst="rect">
                <a:avLst/>
              </a:prstGeom>
              <a:blipFill>
                <a:blip r:embed="rId14"/>
                <a:stretch>
                  <a:fillRect l="-1230" t="-1587" b="-11111"/>
                </a:stretch>
              </a:blipFill>
            </p:spPr>
            <p:txBody>
              <a:bodyPr/>
              <a:lstStyle/>
              <a:p>
                <a:r>
                  <a:rPr lang="zh-CN" altLang="en-US">
                    <a:noFill/>
                  </a:rPr>
                  <a:t> </a:t>
                </a:r>
              </a:p>
            </p:txBody>
          </p:sp>
        </mc:Fallback>
      </mc:AlternateContent>
      <p:sp>
        <p:nvSpPr>
          <p:cNvPr id="12" name="标题 2">
            <a:extLst>
              <a:ext uri="{FF2B5EF4-FFF2-40B4-BE49-F238E27FC236}">
                <a16:creationId xmlns:a16="http://schemas.microsoft.com/office/drawing/2014/main" id="{D6739D77-6B8D-4A91-8EAC-6ED093759593}"/>
              </a:ext>
            </a:extLst>
          </p:cNvPr>
          <p:cNvSpPr>
            <a:spLocks noGrp="1"/>
          </p:cNvSpPr>
          <p:nvPr>
            <p:ph type="title"/>
          </p:nvPr>
        </p:nvSpPr>
        <p:spPr>
          <a:xfrm>
            <a:off x="245218" y="855944"/>
            <a:ext cx="8693935" cy="576000"/>
          </a:xfrm>
        </p:spPr>
        <p:txBody>
          <a:bodyPr>
            <a:normAutofit fontScale="90000"/>
          </a:bodyPr>
          <a:lstStyle/>
          <a:p>
            <a:r>
              <a:rPr lang="zh-CN" altLang="en-US" dirty="0"/>
              <a:t>研究内容三 工业复杂干扰环境下控制</a:t>
            </a:r>
            <a:r>
              <a:rPr lang="en-US" altLang="zh-CN" dirty="0"/>
              <a:t>-</a:t>
            </a:r>
            <a:r>
              <a:rPr lang="zh-CN" altLang="en-US" dirty="0"/>
              <a:t>传输性能分析</a:t>
            </a:r>
          </a:p>
        </p:txBody>
      </p:sp>
    </p:spTree>
    <p:extLst>
      <p:ext uri="{BB962C8B-B14F-4D97-AF65-F5344CB8AC3E}">
        <p14:creationId xmlns:p14="http://schemas.microsoft.com/office/powerpoint/2010/main" val="1882632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84335" y="1551600"/>
                <a:ext cx="8693934" cy="4921498"/>
              </a:xfrm>
            </p:spPr>
            <p:txBody>
              <a:bodyPr>
                <a:noAutofit/>
              </a:bodyPr>
              <a:lstStyle/>
              <a:p>
                <a:pPr>
                  <a:lnSpc>
                    <a:spcPct val="150000"/>
                  </a:lnSpc>
                </a:pPr>
                <a:r>
                  <a:rPr lang="zh-CN" altLang="en-US" b="1" dirty="0">
                    <a:latin typeface="Times New Roman" panose="02020603050405020304" pitchFamily="18" charset="0"/>
                    <a:cs typeface="Times New Roman" panose="02020603050405020304" pitchFamily="18" charset="0"/>
                  </a:rPr>
                  <a:t>强干扰环境内系统性能分析</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b="1" dirty="0">
                    <a:solidFill>
                      <a:schemeClr val="accent6">
                        <a:lumMod val="75000"/>
                      </a:schemeClr>
                    </a:solidFill>
                    <a:latin typeface="Times New Roman" panose="02020603050405020304" pitchFamily="18" charset="0"/>
                    <a:cs typeface="Times New Roman" panose="02020603050405020304" pitchFamily="18" charset="0"/>
                  </a:rPr>
                  <a:t>控制代价增大，估计精度降低，传输能耗增加</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lvl="1">
                  <a:lnSpc>
                    <a:spcPct val="150000"/>
                  </a:lnSpc>
                </a:pPr>
                <a:r>
                  <a:rPr lang="zh-CN" altLang="en-US" b="1" dirty="0">
                    <a:latin typeface="Times New Roman" panose="02020603050405020304" pitchFamily="18" charset="0"/>
                    <a:cs typeface="Times New Roman" panose="02020603050405020304" pitchFamily="18" charset="0"/>
                  </a:rPr>
                  <a:t>信道 </a:t>
                </a:r>
                <a:r>
                  <a:rPr lang="en-US" altLang="zh-CN" b="1" i="1" dirty="0">
                    <a:latin typeface="Times New Roman" panose="02020603050405020304" pitchFamily="18" charset="0"/>
                    <a:cs typeface="Times New Roman" panose="02020603050405020304" pitchFamily="18" charset="0"/>
                  </a:rPr>
                  <a:t>j </a:t>
                </a:r>
                <a:r>
                  <a:rPr lang="zh-CN" altLang="en-US" b="1" dirty="0">
                    <a:latin typeface="Times New Roman" panose="02020603050405020304" pitchFamily="18" charset="0"/>
                    <a:cs typeface="Times New Roman" panose="02020603050405020304" pitchFamily="18" charset="0"/>
                  </a:rPr>
                  <a:t>处于强干扰环境下，以最大传输功率 </a:t>
                </a:r>
                <a14:m>
                  <m:oMath xmlns:m="http://schemas.openxmlformats.org/officeDocument/2006/math">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𝒑</m:t>
                        </m:r>
                      </m:e>
                      <m:sup>
                        <m:r>
                          <a:rPr lang="en-US" altLang="zh-CN" b="1" i="1">
                            <a:latin typeface="Cambria Math" panose="02040503050406030204" pitchFamily="18" charset="0"/>
                            <a:cs typeface="Times New Roman" panose="02020603050405020304" pitchFamily="18" charset="0"/>
                          </a:rPr>
                          <m:t>𝒎𝒂𝒙</m:t>
                        </m:r>
                      </m:sup>
                    </m:sSup>
                  </m:oMath>
                </a14:m>
                <a:r>
                  <a:rPr lang="zh-CN" altLang="en-US" b="1" dirty="0">
                    <a:latin typeface="Times New Roman" panose="02020603050405020304" pitchFamily="18" charset="0"/>
                    <a:cs typeface="Times New Roman" panose="02020603050405020304" pitchFamily="18" charset="0"/>
                  </a:rPr>
                  <a:t> 进行传输，传感器使用周期降至最低，控制代价的增加为</a:t>
                </a:r>
                <a:endParaRPr lang="en-US" altLang="zh-CN" b="1" dirty="0">
                  <a:latin typeface="Times New Roman" panose="02020603050405020304" pitchFamily="18" charset="0"/>
                  <a:cs typeface="Times New Roman" panose="02020603050405020304" pitchFamily="18" charset="0"/>
                </a:endParaRPr>
              </a:p>
              <a:p>
                <a:pPr lvl="1"/>
                <a:endParaRPr lang="en-US" altLang="zh-CN" b="1" dirty="0">
                  <a:latin typeface="Times New Roman" panose="02020603050405020304" pitchFamily="18" charset="0"/>
                  <a:cs typeface="Times New Roman" panose="02020603050405020304" pitchFamily="18" charset="0"/>
                </a:endParaRPr>
              </a:p>
              <a:p>
                <a:pPr lvl="1"/>
                <a:endParaRPr lang="en-US" altLang="zh-CN" sz="700" b="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p:txBody>
          </p:sp>
        </mc:Choice>
        <mc:Fallback xmlns="">
          <p:sp>
            <p:nvSpPr>
              <p:cNvPr id="19" name="内容占位符 3">
                <a:extLst>
                  <a:ext uri="{FF2B5EF4-FFF2-40B4-BE49-F238E27FC236}">
                    <a16:creationId xmlns:a16="http://schemas.microsoft.com/office/drawing/2014/main" id="{26154F7A-59FA-449A-814F-4BA1D70D8281}"/>
                  </a:ext>
                </a:extLst>
              </p:cNvPr>
              <p:cNvSpPr>
                <a:spLocks noGrp="1" noRot="1" noChangeAspect="1" noMove="1" noResize="1" noEditPoints="1" noAdjustHandles="1" noChangeArrowheads="1" noChangeShapeType="1" noTextEdit="1"/>
              </p:cNvSpPr>
              <p:nvPr>
                <p:ph sz="quarter" idx="10"/>
              </p:nvPr>
            </p:nvSpPr>
            <p:spPr>
              <a:xfrm>
                <a:off x="84335" y="1551600"/>
                <a:ext cx="8693934" cy="4921498"/>
              </a:xfrm>
              <a:blipFill>
                <a:blip r:embed="rId3"/>
                <a:stretch>
                  <a:fillRect l="-771" r="-91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18F87E3-0A78-4FE2-BF7A-BA59519E165E}"/>
              </a:ext>
            </a:extLst>
          </p:cNvPr>
          <p:cNvPicPr>
            <a:picLocks noChangeAspect="1"/>
          </p:cNvPicPr>
          <p:nvPr/>
        </p:nvPicPr>
        <p:blipFill rotWithShape="1">
          <a:blip r:embed="rId4"/>
          <a:srcRect t="6027"/>
          <a:stretch/>
        </p:blipFill>
        <p:spPr>
          <a:xfrm>
            <a:off x="1731912" y="3055292"/>
            <a:ext cx="4852416" cy="629975"/>
          </a:xfrm>
          <a:prstGeom prst="rect">
            <a:avLst/>
          </a:prstGeom>
        </p:spPr>
      </p:pic>
      <p:pic>
        <p:nvPicPr>
          <p:cNvPr id="10" name="图片 9">
            <a:extLst>
              <a:ext uri="{FF2B5EF4-FFF2-40B4-BE49-F238E27FC236}">
                <a16:creationId xmlns:a16="http://schemas.microsoft.com/office/drawing/2014/main" id="{02812570-A152-4B42-81E6-B79F840FB16D}"/>
              </a:ext>
            </a:extLst>
          </p:cNvPr>
          <p:cNvPicPr/>
          <p:nvPr/>
        </p:nvPicPr>
        <p:blipFill>
          <a:blip r:embed="rId5"/>
          <a:stretch>
            <a:fillRect/>
          </a:stretch>
        </p:blipFill>
        <p:spPr>
          <a:xfrm>
            <a:off x="420442" y="3752878"/>
            <a:ext cx="3570732" cy="2194976"/>
          </a:xfrm>
          <a:prstGeom prst="rect">
            <a:avLst/>
          </a:prstGeom>
        </p:spPr>
      </p:pic>
      <p:pic>
        <p:nvPicPr>
          <p:cNvPr id="11" name="图片 10">
            <a:extLst>
              <a:ext uri="{FF2B5EF4-FFF2-40B4-BE49-F238E27FC236}">
                <a16:creationId xmlns:a16="http://schemas.microsoft.com/office/drawing/2014/main" id="{CBBAD582-8A3A-4B28-AB14-D205CB8511C2}"/>
              </a:ext>
            </a:extLst>
          </p:cNvPr>
          <p:cNvPicPr/>
          <p:nvPr/>
        </p:nvPicPr>
        <p:blipFill>
          <a:blip r:embed="rId6"/>
          <a:stretch>
            <a:fillRect/>
          </a:stretch>
        </p:blipFill>
        <p:spPr>
          <a:xfrm>
            <a:off x="4906581" y="3752877"/>
            <a:ext cx="3570732" cy="2194977"/>
          </a:xfrm>
          <a:prstGeom prst="rect">
            <a:avLst/>
          </a:prstGeom>
        </p:spPr>
      </p:pic>
      <p:sp>
        <p:nvSpPr>
          <p:cNvPr id="5" name="矩形 4">
            <a:extLst>
              <a:ext uri="{FF2B5EF4-FFF2-40B4-BE49-F238E27FC236}">
                <a16:creationId xmlns:a16="http://schemas.microsoft.com/office/drawing/2014/main" id="{5D640D30-C169-4A5D-8AFC-17FF0B1B7E46}"/>
              </a:ext>
            </a:extLst>
          </p:cNvPr>
          <p:cNvSpPr/>
          <p:nvPr/>
        </p:nvSpPr>
        <p:spPr>
          <a:xfrm>
            <a:off x="440436" y="6198388"/>
            <a:ext cx="3717684" cy="369332"/>
          </a:xfrm>
          <a:prstGeom prst="rect">
            <a:avLst/>
          </a:prstGeom>
        </p:spPr>
        <p:txBody>
          <a:bodyPr wrap="none">
            <a:spAutoFit/>
          </a:bodyPr>
          <a:lstStyle/>
          <a:p>
            <a:r>
              <a:rPr lang="zh-CN" altLang="zh-CN" b="1" dirty="0">
                <a:cs typeface="Times New Roman" panose="02020603050405020304" pitchFamily="18" charset="0"/>
              </a:rPr>
              <a:t>图</a:t>
            </a:r>
            <a:r>
              <a:rPr lang="en-US" altLang="zh-CN" b="1" dirty="0">
                <a:cs typeface="Times New Roman" panose="02020603050405020304" pitchFamily="18" charset="0"/>
              </a:rPr>
              <a:t>23 </a:t>
            </a:r>
            <a:r>
              <a:rPr lang="zh-CN" altLang="zh-CN" b="1" dirty="0">
                <a:cs typeface="Times New Roman" panose="02020603050405020304" pitchFamily="18" charset="0"/>
              </a:rPr>
              <a:t>控制能耗随成功解码率的变化</a:t>
            </a:r>
            <a:endParaRPr lang="zh-CN" altLang="en-US" b="1" dirty="0">
              <a:cs typeface="Times New Roman" panose="02020603050405020304" pitchFamily="18" charset="0"/>
            </a:endParaRPr>
          </a:p>
        </p:txBody>
      </p:sp>
      <p:sp>
        <p:nvSpPr>
          <p:cNvPr id="6" name="矩形 5">
            <a:extLst>
              <a:ext uri="{FF2B5EF4-FFF2-40B4-BE49-F238E27FC236}">
                <a16:creationId xmlns:a16="http://schemas.microsoft.com/office/drawing/2014/main" id="{331F0EFA-0CDC-40B7-A04B-69C3EC27A737}"/>
              </a:ext>
            </a:extLst>
          </p:cNvPr>
          <p:cNvSpPr/>
          <p:nvPr/>
        </p:nvSpPr>
        <p:spPr>
          <a:xfrm>
            <a:off x="4518916" y="6198388"/>
            <a:ext cx="4410182" cy="369332"/>
          </a:xfrm>
          <a:prstGeom prst="rect">
            <a:avLst/>
          </a:prstGeom>
        </p:spPr>
        <p:txBody>
          <a:bodyPr wrap="none">
            <a:spAutoFit/>
          </a:bodyPr>
          <a:lstStyle/>
          <a:p>
            <a:r>
              <a:rPr lang="zh-CN" altLang="zh-CN" b="1" dirty="0">
                <a:cs typeface="Times New Roman" panose="02020603050405020304" pitchFamily="18" charset="0"/>
              </a:rPr>
              <a:t>图</a:t>
            </a:r>
            <a:r>
              <a:rPr lang="en-US" altLang="zh-CN" b="1" dirty="0">
                <a:cs typeface="Times New Roman" panose="02020603050405020304" pitchFamily="18" charset="0"/>
              </a:rPr>
              <a:t>24 </a:t>
            </a:r>
            <a:r>
              <a:rPr lang="zh-CN" altLang="zh-CN" b="1" dirty="0">
                <a:cs typeface="Times New Roman" panose="02020603050405020304" pitchFamily="18" charset="0"/>
              </a:rPr>
              <a:t>控制能耗的增加随成功解码率的变化</a:t>
            </a:r>
            <a:endParaRPr lang="zh-CN" altLang="en-US" b="1" dirty="0">
              <a:cs typeface="Times New Roman" panose="02020603050405020304" pitchFamily="18" charset="0"/>
            </a:endParaRPr>
          </a:p>
        </p:txBody>
      </p:sp>
      <p:sp>
        <p:nvSpPr>
          <p:cNvPr id="12" name="标题 2">
            <a:extLst>
              <a:ext uri="{FF2B5EF4-FFF2-40B4-BE49-F238E27FC236}">
                <a16:creationId xmlns:a16="http://schemas.microsoft.com/office/drawing/2014/main" id="{DBAEED54-B079-4B17-B1FE-D686F4E574CC}"/>
              </a:ext>
            </a:extLst>
          </p:cNvPr>
          <p:cNvSpPr>
            <a:spLocks noGrp="1"/>
          </p:cNvSpPr>
          <p:nvPr>
            <p:ph type="title"/>
          </p:nvPr>
        </p:nvSpPr>
        <p:spPr>
          <a:xfrm>
            <a:off x="245218" y="855944"/>
            <a:ext cx="8693935" cy="576000"/>
          </a:xfrm>
        </p:spPr>
        <p:txBody>
          <a:bodyPr>
            <a:normAutofit fontScale="90000"/>
          </a:bodyPr>
          <a:lstStyle/>
          <a:p>
            <a:r>
              <a:rPr lang="zh-CN" altLang="en-US" dirty="0"/>
              <a:t>研究内容三 工业复杂干扰环境下控制</a:t>
            </a:r>
            <a:r>
              <a:rPr lang="en-US" altLang="zh-CN" dirty="0"/>
              <a:t>-</a:t>
            </a:r>
            <a:r>
              <a:rPr lang="zh-CN" altLang="en-US" dirty="0"/>
              <a:t>传输性能分析</a:t>
            </a:r>
          </a:p>
        </p:txBody>
      </p:sp>
    </p:spTree>
    <p:extLst>
      <p:ext uri="{BB962C8B-B14F-4D97-AF65-F5344CB8AC3E}">
        <p14:creationId xmlns:p14="http://schemas.microsoft.com/office/powerpoint/2010/main" val="2553636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E7A1B9-DA4D-4CC5-AFF4-761ABBCFE91A}"/>
              </a:ext>
            </a:extLst>
          </p:cNvPr>
          <p:cNvPicPr>
            <a:picLocks noChangeAspect="1"/>
          </p:cNvPicPr>
          <p:nvPr/>
        </p:nvPicPr>
        <p:blipFill rotWithShape="1">
          <a:blip r:embed="rId3"/>
          <a:srcRect b="40044"/>
          <a:stretch/>
        </p:blipFill>
        <p:spPr>
          <a:xfrm>
            <a:off x="1946960" y="3860004"/>
            <a:ext cx="5033894" cy="2417178"/>
          </a:xfrm>
          <a:prstGeom prst="rect">
            <a:avLst/>
          </a:prstGeom>
        </p:spPr>
      </p:pic>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84335" y="1551600"/>
                <a:ext cx="8693934" cy="4921498"/>
              </a:xfrm>
            </p:spPr>
            <p:txBody>
              <a:bodyPr>
                <a:noAutofit/>
              </a:bodyPr>
              <a:lstStyle/>
              <a:p>
                <a:r>
                  <a:rPr lang="zh-CN" altLang="en-US" b="1" dirty="0">
                    <a:latin typeface="Times New Roman" panose="02020603050405020304" pitchFamily="18" charset="0"/>
                    <a:cs typeface="Times New Roman" panose="02020603050405020304" pitchFamily="18" charset="0"/>
                  </a:rPr>
                  <a:t>强干扰环境内系统性能分析</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b="1" dirty="0">
                    <a:solidFill>
                      <a:schemeClr val="accent6">
                        <a:lumMod val="75000"/>
                      </a:schemeClr>
                    </a:solidFill>
                    <a:latin typeface="Times New Roman" panose="02020603050405020304" pitchFamily="18" charset="0"/>
                    <a:cs typeface="Times New Roman" panose="02020603050405020304" pitchFamily="18" charset="0"/>
                  </a:rPr>
                  <a:t>控制代价增大，估计精度降低，传输能耗增加</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endParaRPr lang="en-US" altLang="zh-CN" sz="700" b="1" dirty="0">
                  <a:latin typeface="Times New Roman" panose="02020603050405020304" pitchFamily="18" charset="0"/>
                  <a:cs typeface="Times New Roman" panose="02020603050405020304" pitchFamily="18" charset="0"/>
                </a:endParaRPr>
              </a:p>
              <a:p>
                <a:pPr lvl="1"/>
                <a:r>
                  <a:rPr lang="zh-CN" altLang="en-US" b="1" dirty="0">
                    <a:latin typeface="Times New Roman" panose="02020603050405020304" pitchFamily="18" charset="0"/>
                    <a:cs typeface="Times New Roman" panose="02020603050405020304" pitchFamily="18" charset="0"/>
                  </a:rPr>
                  <a:t>若</a:t>
                </a:r>
                <a:r>
                  <a:rPr lang="en-US" altLang="zh-CN" b="1" i="1" dirty="0">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cs typeface="Times New Roman" panose="02020603050405020304" pitchFamily="18" charset="0"/>
                  </a:rPr>
                  <a:t>时刻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 </m:t>
                        </m:r>
                        <m:r>
                          <a:rPr lang="en-US" altLang="zh-CN" b="1" i="1" smtClean="0">
                            <a:latin typeface="Cambria Math" panose="02040503050406030204" pitchFamily="18" charset="0"/>
                            <a:cs typeface="Times New Roman" panose="02020603050405020304" pitchFamily="18" charset="0"/>
                          </a:rPr>
                          <m:t>𝑱</m:t>
                        </m:r>
                      </m:e>
                      <m:sup>
                        <m:r>
                          <a:rPr lang="en-US" altLang="zh-CN" b="1" i="1" smtClean="0">
                            <a:latin typeface="Cambria Math" panose="02040503050406030204" pitchFamily="18" charset="0"/>
                            <a:cs typeface="Times New Roman" panose="02020603050405020304" pitchFamily="18" charset="0"/>
                          </a:rPr>
                          <m:t>𝟎</m:t>
                        </m:r>
                      </m:sup>
                    </m:sSup>
                    <m:r>
                      <a:rPr lang="en-US" altLang="zh-CN" b="1" i="1" smtClean="0">
                        <a:latin typeface="Cambria Math" panose="02040503050406030204" pitchFamily="18" charset="0"/>
                        <a:cs typeface="Times New Roman" panose="02020603050405020304" pitchFamily="18" charset="0"/>
                      </a:rPr>
                      <m:t>|</m:t>
                    </m:r>
                  </m:oMath>
                </a14:m>
                <a:r>
                  <a:rPr lang="zh-CN" altLang="en-US" b="1" dirty="0">
                    <a:latin typeface="Times New Roman" panose="02020603050405020304" pitchFamily="18" charset="0"/>
                    <a:cs typeface="Times New Roman" panose="02020603050405020304" pitchFamily="18" charset="0"/>
                  </a:rPr>
                  <a:t> 个传感器的数据解码失败，</a:t>
                </a:r>
                <a:r>
                  <a:rPr lang="en-US" altLang="zh-CN" b="1" dirty="0">
                    <a:cs typeface="Times New Roman" panose="02020603050405020304" pitchFamily="18" charset="0"/>
                  </a:rPr>
                  <a:t> </a:t>
                </a:r>
                <a14:m>
                  <m:oMath xmlns:m="http://schemas.openxmlformats.org/officeDocument/2006/math">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 </m:t>
                        </m:r>
                        <m:r>
                          <a:rPr lang="en-US" altLang="zh-CN" b="1" i="1">
                            <a:latin typeface="Cambria Math" panose="02040503050406030204" pitchFamily="18" charset="0"/>
                            <a:cs typeface="Times New Roman" panose="02020603050405020304" pitchFamily="18" charset="0"/>
                          </a:rPr>
                          <m:t>𝑱</m:t>
                        </m:r>
                      </m:e>
                      <m:sup>
                        <m:r>
                          <a:rPr lang="en-US" altLang="zh-CN" b="1" i="1" smtClean="0">
                            <a:latin typeface="Cambria Math" panose="02040503050406030204" pitchFamily="18" charset="0"/>
                            <a:cs typeface="Times New Roman" panose="02020603050405020304" pitchFamily="18" charset="0"/>
                          </a:rPr>
                          <m:t>1</m:t>
                        </m:r>
                      </m:sup>
                    </m:sSup>
                    <m:r>
                      <a:rPr lang="en-US" altLang="zh-CN" b="1" i="1">
                        <a:latin typeface="Cambria Math" panose="02040503050406030204" pitchFamily="18" charset="0"/>
                        <a:cs typeface="Times New Roman" panose="02020603050405020304" pitchFamily="18" charset="0"/>
                      </a:rPr>
                      <m:t>|</m:t>
                    </m:r>
                  </m:oMath>
                </a14:m>
                <a:r>
                  <a:rPr lang="zh-CN" altLang="en-US" b="1" dirty="0">
                    <a:latin typeface="Times New Roman" panose="02020603050405020304" pitchFamily="18" charset="0"/>
                    <a:cs typeface="Times New Roman" panose="02020603050405020304" pitchFamily="18" charset="0"/>
                  </a:rPr>
                  <a:t> 个传感器的数据解码成功，则这种情况发生的概率为</a:t>
                </a:r>
                <a:endParaRPr lang="en-US" altLang="zh-CN" b="1" dirty="0">
                  <a:latin typeface="Times New Roman" panose="02020603050405020304" pitchFamily="18" charset="0"/>
                  <a:cs typeface="Times New Roman" panose="02020603050405020304" pitchFamily="18" charset="0"/>
                </a:endParaRPr>
              </a:p>
              <a:p>
                <a:pPr lvl="1"/>
                <a:endParaRPr lang="en-US" altLang="zh-CN" sz="2000" b="1" dirty="0">
                  <a:latin typeface="Times New Roman" panose="02020603050405020304" pitchFamily="18" charset="0"/>
                  <a:cs typeface="Times New Roman" panose="02020603050405020304" pitchFamily="18" charset="0"/>
                </a:endParaRPr>
              </a:p>
              <a:p>
                <a:pPr marL="457200" lvl="1" indent="0">
                  <a:buNone/>
                </a:pPr>
                <a:r>
                  <a:rPr lang="zh-CN" altLang="en-US" b="1" dirty="0">
                    <a:latin typeface="Times New Roman" panose="02020603050405020304" pitchFamily="18" charset="0"/>
                    <a:cs typeface="Times New Roman" panose="02020603050405020304" pitchFamily="18" charset="0"/>
                  </a:rPr>
                  <a:t>表示确定性传输的均方误差与此时估计的均方误差的差表示为</a:t>
                </a: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p:txBody>
          </p:sp>
        </mc:Choice>
        <mc:Fallback xmlns="">
          <p:sp>
            <p:nvSpPr>
              <p:cNvPr id="19" name="内容占位符 3">
                <a:extLst>
                  <a:ext uri="{FF2B5EF4-FFF2-40B4-BE49-F238E27FC236}">
                    <a16:creationId xmlns:a16="http://schemas.microsoft.com/office/drawing/2014/main" id="{26154F7A-59FA-449A-814F-4BA1D70D8281}"/>
                  </a:ext>
                </a:extLst>
              </p:cNvPr>
              <p:cNvSpPr>
                <a:spLocks noGrp="1" noRot="1" noChangeAspect="1" noMove="1" noResize="1" noEditPoints="1" noAdjustHandles="1" noChangeArrowheads="1" noChangeShapeType="1" noTextEdit="1"/>
              </p:cNvSpPr>
              <p:nvPr>
                <p:ph sz="quarter" idx="10"/>
              </p:nvPr>
            </p:nvSpPr>
            <p:spPr>
              <a:xfrm>
                <a:off x="84335" y="1551600"/>
                <a:ext cx="8693934" cy="4921498"/>
              </a:xfrm>
              <a:blipFill>
                <a:blip r:embed="rId4"/>
                <a:stretch>
                  <a:fillRect l="-771" t="-124" r="-91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F7697E1-0EA0-4A2D-8F63-85D197A40F31}"/>
              </a:ext>
            </a:extLst>
          </p:cNvPr>
          <p:cNvPicPr>
            <a:picLocks noChangeAspect="1"/>
          </p:cNvPicPr>
          <p:nvPr/>
        </p:nvPicPr>
        <p:blipFill>
          <a:blip r:embed="rId5"/>
          <a:stretch>
            <a:fillRect/>
          </a:stretch>
        </p:blipFill>
        <p:spPr>
          <a:xfrm>
            <a:off x="2377775" y="2719262"/>
            <a:ext cx="3627495" cy="530075"/>
          </a:xfrm>
          <a:prstGeom prst="rect">
            <a:avLst/>
          </a:prstGeom>
        </p:spPr>
      </p:pic>
      <p:pic>
        <p:nvPicPr>
          <p:cNvPr id="9" name="图片 8">
            <a:extLst>
              <a:ext uri="{FF2B5EF4-FFF2-40B4-BE49-F238E27FC236}">
                <a16:creationId xmlns:a16="http://schemas.microsoft.com/office/drawing/2014/main" id="{98C1E739-FB71-4F1F-BF97-7659667143F7}"/>
              </a:ext>
            </a:extLst>
          </p:cNvPr>
          <p:cNvPicPr>
            <a:picLocks noChangeAspect="1"/>
          </p:cNvPicPr>
          <p:nvPr/>
        </p:nvPicPr>
        <p:blipFill>
          <a:blip r:embed="rId6"/>
          <a:stretch>
            <a:fillRect/>
          </a:stretch>
        </p:blipFill>
        <p:spPr>
          <a:xfrm>
            <a:off x="758194" y="3515349"/>
            <a:ext cx="4986528" cy="376775"/>
          </a:xfrm>
          <a:prstGeom prst="rect">
            <a:avLst/>
          </a:prstGeom>
        </p:spPr>
      </p:pic>
      <p:pic>
        <p:nvPicPr>
          <p:cNvPr id="2" name="图片 1">
            <a:extLst>
              <a:ext uri="{FF2B5EF4-FFF2-40B4-BE49-F238E27FC236}">
                <a16:creationId xmlns:a16="http://schemas.microsoft.com/office/drawing/2014/main" id="{D0A076CA-1680-438C-B697-6FD32576056E}"/>
              </a:ext>
            </a:extLst>
          </p:cNvPr>
          <p:cNvPicPr>
            <a:picLocks noChangeAspect="1"/>
          </p:cNvPicPr>
          <p:nvPr/>
        </p:nvPicPr>
        <p:blipFill>
          <a:blip r:embed="rId7"/>
          <a:stretch>
            <a:fillRect/>
          </a:stretch>
        </p:blipFill>
        <p:spPr>
          <a:xfrm>
            <a:off x="6257989" y="3515349"/>
            <a:ext cx="2473677" cy="351630"/>
          </a:xfrm>
          <a:prstGeom prst="rect">
            <a:avLst/>
          </a:prstGeom>
        </p:spPr>
      </p:pic>
      <p:sp>
        <p:nvSpPr>
          <p:cNvPr id="10" name="矩形 9">
            <a:extLst>
              <a:ext uri="{FF2B5EF4-FFF2-40B4-BE49-F238E27FC236}">
                <a16:creationId xmlns:a16="http://schemas.microsoft.com/office/drawing/2014/main" id="{3F487CA6-9C85-4C65-B321-D956EC3CEA5B}"/>
              </a:ext>
            </a:extLst>
          </p:cNvPr>
          <p:cNvSpPr/>
          <p:nvPr/>
        </p:nvSpPr>
        <p:spPr>
          <a:xfrm>
            <a:off x="2039896" y="6329235"/>
            <a:ext cx="5064207" cy="369332"/>
          </a:xfrm>
          <a:prstGeom prst="rect">
            <a:avLst/>
          </a:prstGeom>
        </p:spPr>
        <p:txBody>
          <a:bodyPr wrap="none">
            <a:spAutoFit/>
          </a:bodyPr>
          <a:lstStyle/>
          <a:p>
            <a:r>
              <a:rPr lang="zh-CN" altLang="zh-CN" b="1" dirty="0">
                <a:cs typeface="Times New Roman" panose="02020603050405020304" pitchFamily="18" charset="0"/>
              </a:rPr>
              <a:t>图</a:t>
            </a:r>
            <a:r>
              <a:rPr lang="en-US" altLang="zh-CN" b="1" dirty="0">
                <a:cs typeface="Times New Roman" panose="02020603050405020304" pitchFamily="18" charset="0"/>
              </a:rPr>
              <a:t>25 </a:t>
            </a:r>
            <a:r>
              <a:rPr lang="zh-CN" altLang="en-US" b="1" dirty="0">
                <a:cs typeface="Times New Roman" panose="02020603050405020304" pitchFamily="18" charset="0"/>
              </a:rPr>
              <a:t>不同干扰环境下钢板位置估计的误差比较图</a:t>
            </a:r>
          </a:p>
        </p:txBody>
      </p:sp>
      <p:sp>
        <p:nvSpPr>
          <p:cNvPr id="11" name="标题 2">
            <a:extLst>
              <a:ext uri="{FF2B5EF4-FFF2-40B4-BE49-F238E27FC236}">
                <a16:creationId xmlns:a16="http://schemas.microsoft.com/office/drawing/2014/main" id="{C298071E-E468-400E-B0FC-FC4A5CAB25D3}"/>
              </a:ext>
            </a:extLst>
          </p:cNvPr>
          <p:cNvSpPr>
            <a:spLocks noGrp="1"/>
          </p:cNvSpPr>
          <p:nvPr>
            <p:ph type="title"/>
          </p:nvPr>
        </p:nvSpPr>
        <p:spPr>
          <a:xfrm>
            <a:off x="245218" y="855944"/>
            <a:ext cx="8693935" cy="576000"/>
          </a:xfrm>
        </p:spPr>
        <p:txBody>
          <a:bodyPr>
            <a:normAutofit fontScale="90000"/>
          </a:bodyPr>
          <a:lstStyle/>
          <a:p>
            <a:r>
              <a:rPr lang="zh-CN" altLang="en-US" dirty="0"/>
              <a:t>研究内容三 工业复杂干扰环境下控制</a:t>
            </a:r>
            <a:r>
              <a:rPr lang="en-US" altLang="zh-CN" dirty="0"/>
              <a:t>-</a:t>
            </a:r>
            <a:r>
              <a:rPr lang="zh-CN" altLang="en-US" dirty="0"/>
              <a:t>传输性能分析</a:t>
            </a:r>
          </a:p>
        </p:txBody>
      </p:sp>
    </p:spTree>
    <p:extLst>
      <p:ext uri="{BB962C8B-B14F-4D97-AF65-F5344CB8AC3E}">
        <p14:creationId xmlns:p14="http://schemas.microsoft.com/office/powerpoint/2010/main" val="990579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E7A1B9-DA4D-4CC5-AFF4-761ABBCFE91A}"/>
              </a:ext>
            </a:extLst>
          </p:cNvPr>
          <p:cNvPicPr>
            <a:picLocks noChangeAspect="1"/>
          </p:cNvPicPr>
          <p:nvPr/>
        </p:nvPicPr>
        <p:blipFill rotWithShape="1">
          <a:blip r:embed="rId3"/>
          <a:srcRect b="40044"/>
          <a:stretch/>
        </p:blipFill>
        <p:spPr>
          <a:xfrm>
            <a:off x="1946960" y="3860004"/>
            <a:ext cx="5033894" cy="2417178"/>
          </a:xfrm>
          <a:prstGeom prst="rect">
            <a:avLst/>
          </a:prstGeom>
        </p:spPr>
      </p:pic>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p:txBody>
              <a:bodyPr>
                <a:noAutofit/>
              </a:bodyPr>
              <a:lstStyle/>
              <a:p>
                <a:r>
                  <a:rPr lang="zh-CN" altLang="en-US" b="1" dirty="0">
                    <a:latin typeface="Times New Roman" panose="02020603050405020304" pitchFamily="18" charset="0"/>
                    <a:cs typeface="Times New Roman" panose="02020603050405020304" pitchFamily="18" charset="0"/>
                  </a:rPr>
                  <a:t>强干扰环境内系统性能分析</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b="1" dirty="0">
                    <a:solidFill>
                      <a:schemeClr val="accent6">
                        <a:lumMod val="75000"/>
                      </a:schemeClr>
                    </a:solidFill>
                    <a:latin typeface="Times New Roman" panose="02020603050405020304" pitchFamily="18" charset="0"/>
                    <a:cs typeface="Times New Roman" panose="02020603050405020304" pitchFamily="18" charset="0"/>
                  </a:rPr>
                  <a:t>控制代价增大，估计精度降低，传输能耗增加</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a:t>
                </a:r>
                <a:endParaRPr lang="en-US" altLang="zh-CN" sz="700" b="1" dirty="0">
                  <a:latin typeface="Times New Roman" panose="02020603050405020304" pitchFamily="18" charset="0"/>
                  <a:cs typeface="Times New Roman" panose="02020603050405020304" pitchFamily="18" charset="0"/>
                </a:endParaRPr>
              </a:p>
              <a:p>
                <a:pPr lvl="1"/>
                <a:r>
                  <a:rPr lang="zh-CN" altLang="en-US" dirty="0">
                    <a:solidFill>
                      <a:schemeClr val="bg2"/>
                    </a:solidFill>
                  </a:rPr>
                  <a:t>若</a:t>
                </a:r>
                <a:r>
                  <a:rPr lang="en-US" altLang="zh-CN" dirty="0">
                    <a:solidFill>
                      <a:schemeClr val="bg2"/>
                    </a:solidFill>
                  </a:rPr>
                  <a:t>k</a:t>
                </a:r>
                <a:r>
                  <a:rPr lang="zh-CN" altLang="en-US" dirty="0">
                    <a:solidFill>
                      <a:schemeClr val="bg2"/>
                    </a:solidFill>
                  </a:rPr>
                  <a:t>时刻 </a:t>
                </a:r>
                <a14:m>
                  <m:oMath xmlns:m="http://schemas.openxmlformats.org/officeDocument/2006/math">
                    <m:sSup>
                      <m:sSupPr>
                        <m:ctrlPr>
                          <a:rPr lang="en-US" altLang="zh-CN" b="1" i="1">
                            <a:solidFill>
                              <a:schemeClr val="bg2"/>
                            </a:solidFill>
                            <a:latin typeface="Cambria Math" panose="02040503050406030204" pitchFamily="18" charset="0"/>
                          </a:rPr>
                        </m:ctrlPr>
                      </m:sSupPr>
                      <m:e>
                        <m:r>
                          <a:rPr lang="en-US" altLang="zh-CN" b="1" i="1">
                            <a:solidFill>
                              <a:schemeClr val="bg2"/>
                            </a:solidFill>
                            <a:latin typeface="Cambria Math" panose="02040503050406030204" pitchFamily="18" charset="0"/>
                          </a:rPr>
                          <m:t>| </m:t>
                        </m:r>
                        <m:r>
                          <a:rPr lang="en-US" altLang="zh-CN" b="1" i="1">
                            <a:solidFill>
                              <a:schemeClr val="bg2"/>
                            </a:solidFill>
                            <a:latin typeface="Cambria Math" panose="02040503050406030204" pitchFamily="18" charset="0"/>
                          </a:rPr>
                          <m:t>𝑱</m:t>
                        </m:r>
                      </m:e>
                      <m:sup>
                        <m:r>
                          <a:rPr lang="en-US" altLang="zh-CN" b="1" i="1">
                            <a:solidFill>
                              <a:schemeClr val="bg2"/>
                            </a:solidFill>
                            <a:latin typeface="Cambria Math" panose="02040503050406030204" pitchFamily="18" charset="0"/>
                          </a:rPr>
                          <m:t>𝟎</m:t>
                        </m:r>
                      </m:sup>
                    </m:sSup>
                    <m:r>
                      <a:rPr lang="en-US" altLang="zh-CN" b="1" i="1">
                        <a:solidFill>
                          <a:schemeClr val="bg2"/>
                        </a:solidFill>
                        <a:latin typeface="Cambria Math" panose="02040503050406030204" pitchFamily="18" charset="0"/>
                      </a:rPr>
                      <m:t>|</m:t>
                    </m:r>
                  </m:oMath>
                </a14:m>
                <a:r>
                  <a:rPr lang="zh-CN" altLang="en-US" dirty="0">
                    <a:solidFill>
                      <a:schemeClr val="bg2"/>
                    </a:solidFill>
                  </a:rPr>
                  <a:t> 个传感器的数据解码失败，</a:t>
                </a:r>
                <a:r>
                  <a:rPr lang="en-US" altLang="zh-CN" dirty="0">
                    <a:solidFill>
                      <a:schemeClr val="bg2"/>
                    </a:solidFill>
                  </a:rPr>
                  <a:t> </a:t>
                </a:r>
                <a14:m>
                  <m:oMath xmlns:m="http://schemas.openxmlformats.org/officeDocument/2006/math">
                    <m:sSup>
                      <m:sSupPr>
                        <m:ctrlPr>
                          <a:rPr lang="en-US" altLang="zh-CN" b="1" i="1">
                            <a:solidFill>
                              <a:schemeClr val="bg2"/>
                            </a:solidFill>
                            <a:latin typeface="Cambria Math" panose="02040503050406030204" pitchFamily="18" charset="0"/>
                          </a:rPr>
                        </m:ctrlPr>
                      </m:sSupPr>
                      <m:e>
                        <m:r>
                          <a:rPr lang="en-US" altLang="zh-CN" b="1" i="1">
                            <a:solidFill>
                              <a:schemeClr val="bg2"/>
                            </a:solidFill>
                            <a:latin typeface="Cambria Math" panose="02040503050406030204" pitchFamily="18" charset="0"/>
                          </a:rPr>
                          <m:t>| </m:t>
                        </m:r>
                        <m:r>
                          <a:rPr lang="en-US" altLang="zh-CN" b="1" i="1">
                            <a:solidFill>
                              <a:schemeClr val="bg2"/>
                            </a:solidFill>
                            <a:latin typeface="Cambria Math" panose="02040503050406030204" pitchFamily="18" charset="0"/>
                          </a:rPr>
                          <m:t>𝑱</m:t>
                        </m:r>
                      </m:e>
                      <m:sup>
                        <m:r>
                          <a:rPr lang="en-US" altLang="zh-CN" b="1" i="1">
                            <a:solidFill>
                              <a:schemeClr val="bg2"/>
                            </a:solidFill>
                            <a:latin typeface="Cambria Math" panose="02040503050406030204" pitchFamily="18" charset="0"/>
                          </a:rPr>
                          <m:t>1</m:t>
                        </m:r>
                      </m:sup>
                    </m:sSup>
                    <m:r>
                      <a:rPr lang="en-US" altLang="zh-CN" b="1" i="1">
                        <a:solidFill>
                          <a:schemeClr val="bg2"/>
                        </a:solidFill>
                        <a:latin typeface="Cambria Math" panose="02040503050406030204" pitchFamily="18" charset="0"/>
                      </a:rPr>
                      <m:t>|</m:t>
                    </m:r>
                  </m:oMath>
                </a14:m>
                <a:r>
                  <a:rPr lang="zh-CN" altLang="en-US" dirty="0">
                    <a:solidFill>
                      <a:schemeClr val="bg2"/>
                    </a:solidFill>
                  </a:rPr>
                  <a:t> 个传感器的数据解码成功，则这种情况发生的概率为</a:t>
                </a:r>
                <a:endParaRPr lang="en-US" altLang="zh-CN" dirty="0">
                  <a:solidFill>
                    <a:schemeClr val="bg2"/>
                  </a:solidFill>
                </a:endParaRPr>
              </a:p>
              <a:p>
                <a:pPr marL="457200" lvl="1" indent="0">
                  <a:buNone/>
                </a:pPr>
                <a:endParaRPr lang="en-US" altLang="zh-CN" dirty="0">
                  <a:solidFill>
                    <a:schemeClr val="bg2"/>
                  </a:solidFill>
                </a:endParaRPr>
              </a:p>
              <a:p>
                <a:pPr marL="457200" lvl="1" indent="0">
                  <a:buNone/>
                </a:pPr>
                <a:r>
                  <a:rPr lang="zh-CN" altLang="en-US" dirty="0">
                    <a:solidFill>
                      <a:schemeClr val="bg2"/>
                    </a:solidFill>
                  </a:rPr>
                  <a:t>表示确定性传输的均方误差与此时估计的均方误差的差表示为</a:t>
                </a:r>
                <a:endParaRPr lang="en-US" altLang="zh-CN" dirty="0">
                  <a:solidFill>
                    <a:schemeClr val="bg2"/>
                  </a:solidFill>
                </a:endParaRPr>
              </a:p>
              <a:p>
                <a:pPr marL="0" indent="0">
                  <a:buNone/>
                </a:pPr>
                <a:endParaRPr lang="en-US" altLang="zh-CN" sz="1800" b="1" i="1" dirty="0">
                  <a:latin typeface="Times New Roman" panose="02020603050405020304" pitchFamily="18" charset="0"/>
                  <a:cs typeface="Times New Roman" panose="02020603050405020304" pitchFamily="18" charset="0"/>
                </a:endParaRPr>
              </a:p>
              <a:p>
                <a:pPr marL="0" indent="0">
                  <a:buNone/>
                </a:pPr>
                <a:endParaRPr lang="en-US" altLang="zh-CN" sz="1800" b="1" i="1" dirty="0">
                  <a:latin typeface="Times New Roman" panose="02020603050405020304" pitchFamily="18" charset="0"/>
                  <a:cs typeface="Times New Roman" panose="02020603050405020304" pitchFamily="18" charset="0"/>
                </a:endParaRPr>
              </a:p>
            </p:txBody>
          </p:sp>
        </mc:Choice>
        <mc:Fallback xmlns="">
          <p:sp>
            <p:nvSpPr>
              <p:cNvPr id="19" name="内容占位符 3">
                <a:extLst>
                  <a:ext uri="{FF2B5EF4-FFF2-40B4-BE49-F238E27FC236}">
                    <a16:creationId xmlns:a16="http://schemas.microsoft.com/office/drawing/2014/main" id="{26154F7A-59FA-449A-814F-4BA1D70D8281}"/>
                  </a:ext>
                </a:extLst>
              </p:cNvPr>
              <p:cNvSpPr>
                <a:spLocks noGrp="1" noRot="1" noChangeAspect="1" noMove="1" noResize="1" noEditPoints="1" noAdjustHandles="1" noChangeArrowheads="1" noChangeShapeType="1" noTextEdit="1"/>
              </p:cNvSpPr>
              <p:nvPr>
                <p:ph sz="quarter" idx="10"/>
              </p:nvPr>
            </p:nvSpPr>
            <p:spPr>
              <a:xfrm>
                <a:off x="221884" y="1524000"/>
                <a:ext cx="8649976" cy="5157216"/>
              </a:xfrm>
              <a:blipFill>
                <a:blip r:embed="rId4"/>
                <a:stretch>
                  <a:fillRect l="-775" t="-118" r="-1480"/>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3F487CA6-9C85-4C65-B321-D956EC3CEA5B}"/>
              </a:ext>
            </a:extLst>
          </p:cNvPr>
          <p:cNvSpPr/>
          <p:nvPr/>
        </p:nvSpPr>
        <p:spPr>
          <a:xfrm>
            <a:off x="1259608" y="6329235"/>
            <a:ext cx="6827510" cy="369332"/>
          </a:xfrm>
          <a:prstGeom prst="rect">
            <a:avLst/>
          </a:prstGeom>
        </p:spPr>
        <p:txBody>
          <a:bodyPr wrap="none">
            <a:spAutoFit/>
          </a:bodyPr>
          <a:lstStyle/>
          <a:p>
            <a:r>
              <a:rPr lang="zh-CN" altLang="zh-CN" b="1" dirty="0">
                <a:cs typeface="Times New Roman" panose="02020603050405020304" pitchFamily="18" charset="0"/>
              </a:rPr>
              <a:t>图</a:t>
            </a:r>
            <a:r>
              <a:rPr lang="en-US" altLang="zh-CN" b="1" dirty="0">
                <a:cs typeface="Times New Roman" panose="02020603050405020304" pitchFamily="18" charset="0"/>
              </a:rPr>
              <a:t>26 </a:t>
            </a:r>
            <a:r>
              <a:rPr lang="zh-CN" altLang="en-US" b="1" dirty="0">
                <a:cs typeface="Times New Roman" panose="02020603050405020304" pitchFamily="18" charset="0"/>
              </a:rPr>
              <a:t>不同干扰环境下钢板位置估计的误差比较及接收包个数差图</a:t>
            </a:r>
          </a:p>
        </p:txBody>
      </p:sp>
      <p:pic>
        <p:nvPicPr>
          <p:cNvPr id="11" name="图片 10">
            <a:extLst>
              <a:ext uri="{FF2B5EF4-FFF2-40B4-BE49-F238E27FC236}">
                <a16:creationId xmlns:a16="http://schemas.microsoft.com/office/drawing/2014/main" id="{866E3CBA-E7A4-44E9-B70F-F8B1DC4EE2F1}"/>
              </a:ext>
            </a:extLst>
          </p:cNvPr>
          <p:cNvPicPr>
            <a:picLocks noChangeAspect="1"/>
          </p:cNvPicPr>
          <p:nvPr/>
        </p:nvPicPr>
        <p:blipFill>
          <a:blip r:embed="rId3"/>
          <a:stretch>
            <a:fillRect/>
          </a:stretch>
        </p:blipFill>
        <p:spPr>
          <a:xfrm>
            <a:off x="1742226" y="1969751"/>
            <a:ext cx="5443361" cy="4359484"/>
          </a:xfrm>
          <a:prstGeom prst="rect">
            <a:avLst/>
          </a:prstGeom>
        </p:spPr>
      </p:pic>
      <p:sp>
        <p:nvSpPr>
          <p:cNvPr id="9" name="标题 2">
            <a:extLst>
              <a:ext uri="{FF2B5EF4-FFF2-40B4-BE49-F238E27FC236}">
                <a16:creationId xmlns:a16="http://schemas.microsoft.com/office/drawing/2014/main" id="{BAD76D97-3A6B-41D3-B3A9-E25EB0D3AE82}"/>
              </a:ext>
            </a:extLst>
          </p:cNvPr>
          <p:cNvSpPr>
            <a:spLocks noGrp="1"/>
          </p:cNvSpPr>
          <p:nvPr>
            <p:ph type="title"/>
          </p:nvPr>
        </p:nvSpPr>
        <p:spPr>
          <a:xfrm>
            <a:off x="245218" y="855944"/>
            <a:ext cx="8693935" cy="576000"/>
          </a:xfrm>
        </p:spPr>
        <p:txBody>
          <a:bodyPr>
            <a:normAutofit fontScale="90000"/>
          </a:bodyPr>
          <a:lstStyle/>
          <a:p>
            <a:r>
              <a:rPr lang="zh-CN" altLang="en-US" dirty="0"/>
              <a:t>研究内容三 工业复杂干扰环境下控制</a:t>
            </a:r>
            <a:r>
              <a:rPr lang="en-US" altLang="zh-CN" dirty="0"/>
              <a:t>-</a:t>
            </a:r>
            <a:r>
              <a:rPr lang="zh-CN" altLang="en-US" dirty="0"/>
              <a:t>传输性能分析</a:t>
            </a:r>
          </a:p>
        </p:txBody>
      </p:sp>
    </p:spTree>
    <p:extLst>
      <p:ext uri="{BB962C8B-B14F-4D97-AF65-F5344CB8AC3E}">
        <p14:creationId xmlns:p14="http://schemas.microsoft.com/office/powerpoint/2010/main" val="1577730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p:txBody>
          <a:bodyPr>
            <a:normAutofit lnSpcReduction="10000"/>
          </a:bodyPr>
          <a:lstStyle/>
          <a:p>
            <a:pPr marL="0" indent="0">
              <a:lnSpc>
                <a:spcPct val="150000"/>
              </a:lnSpc>
              <a:buNone/>
            </a:pPr>
            <a:r>
              <a:rPr lang="zh-CN" altLang="en-US" b="1" dirty="0">
                <a:latin typeface="+mn-ea"/>
              </a:rPr>
              <a:t>       研究内容三主要研究了工业复杂干扰环境及在干扰环境中控制</a:t>
            </a:r>
            <a:r>
              <a:rPr lang="en-US" altLang="zh-CN" b="1" dirty="0">
                <a:latin typeface="+mn-ea"/>
              </a:rPr>
              <a:t>-</a:t>
            </a:r>
            <a:r>
              <a:rPr lang="zh-CN" altLang="en-US" b="1" dirty="0">
                <a:latin typeface="+mn-ea"/>
              </a:rPr>
              <a:t>传输性能受到的影响。</a:t>
            </a:r>
            <a:endParaRPr lang="en-US" altLang="zh-CN" b="1" dirty="0">
              <a:latin typeface="+mn-ea"/>
            </a:endParaRPr>
          </a:p>
          <a:p>
            <a:pPr lvl="1">
              <a:lnSpc>
                <a:spcPct val="200000"/>
              </a:lnSpc>
            </a:pPr>
            <a:r>
              <a:rPr lang="zh-CN" altLang="en-US" dirty="0">
                <a:latin typeface="+mn-ea"/>
              </a:rPr>
              <a:t>实验平台验证了工厂设备的开关、物理遮挡等操作会对无线传输产生不可忽视的影响；</a:t>
            </a:r>
            <a:endParaRPr lang="en-US" altLang="zh-CN" dirty="0">
              <a:latin typeface="+mn-ea"/>
            </a:endParaRPr>
          </a:p>
          <a:p>
            <a:pPr lvl="1">
              <a:lnSpc>
                <a:spcPct val="200000"/>
              </a:lnSpc>
            </a:pPr>
            <a:r>
              <a:rPr lang="zh-CN" altLang="en-US" dirty="0">
                <a:latin typeface="+mn-ea"/>
              </a:rPr>
              <a:t>总结并分析两种干扰环境：弱干扰环境和强干扰环境；</a:t>
            </a:r>
            <a:endParaRPr lang="en-US" altLang="zh-CN" dirty="0">
              <a:latin typeface="+mn-ea"/>
            </a:endParaRPr>
          </a:p>
          <a:p>
            <a:pPr lvl="1">
              <a:lnSpc>
                <a:spcPct val="200000"/>
              </a:lnSpc>
            </a:pPr>
            <a:r>
              <a:rPr lang="zh-CN" altLang="en-US" dirty="0">
                <a:latin typeface="+mn-ea"/>
              </a:rPr>
              <a:t>分析了两种干扰环境对系统控制</a:t>
            </a:r>
            <a:r>
              <a:rPr lang="en-US" altLang="zh-CN" dirty="0">
                <a:latin typeface="+mn-ea"/>
              </a:rPr>
              <a:t>-</a:t>
            </a:r>
            <a:r>
              <a:rPr lang="zh-CN" altLang="en-US" dirty="0">
                <a:latin typeface="+mn-ea"/>
              </a:rPr>
              <a:t>传输性能的不同影响及其影响效果；</a:t>
            </a:r>
            <a:endParaRPr lang="en-US" altLang="zh-CN" dirty="0">
              <a:latin typeface="+mn-ea"/>
            </a:endParaRPr>
          </a:p>
          <a:p>
            <a:pPr lvl="2">
              <a:lnSpc>
                <a:spcPct val="200000"/>
              </a:lnSpc>
            </a:pPr>
            <a:r>
              <a:rPr lang="zh-CN" altLang="en-US" dirty="0">
                <a:latin typeface="+mn-ea"/>
              </a:rPr>
              <a:t>弱干扰环境下传输能耗的变化与干扰源收益之间的关系；</a:t>
            </a:r>
            <a:endParaRPr lang="en-US" altLang="zh-CN" dirty="0">
              <a:latin typeface="+mn-ea"/>
            </a:endParaRPr>
          </a:p>
          <a:p>
            <a:pPr lvl="2">
              <a:lnSpc>
                <a:spcPct val="200000"/>
              </a:lnSpc>
            </a:pPr>
            <a:r>
              <a:rPr lang="zh-CN" altLang="en-US" dirty="0">
                <a:latin typeface="+mn-ea"/>
              </a:rPr>
              <a:t>强干扰环境下控制能耗的增加；</a:t>
            </a:r>
            <a:endParaRPr lang="en-US" altLang="zh-CN" dirty="0">
              <a:latin typeface="+mn-ea"/>
            </a:endParaRPr>
          </a:p>
          <a:p>
            <a:pPr lvl="2">
              <a:lnSpc>
                <a:spcPct val="200000"/>
              </a:lnSpc>
            </a:pPr>
            <a:r>
              <a:rPr lang="zh-CN" altLang="en-US" dirty="0">
                <a:latin typeface="+mn-ea"/>
              </a:rPr>
              <a:t>强干扰环境下估计精度的下降；</a:t>
            </a:r>
            <a:endParaRPr lang="en-US" altLang="zh-CN" dirty="0">
              <a:latin typeface="+mn-ea"/>
            </a:endParaRPr>
          </a:p>
          <a:p>
            <a:pPr lvl="1">
              <a:lnSpc>
                <a:spcPct val="150000"/>
              </a:lnSpc>
            </a:pPr>
            <a:endParaRPr lang="en-US" altLang="zh-CN" dirty="0">
              <a:latin typeface="+mn-ea"/>
            </a:endParaRPr>
          </a:p>
        </p:txBody>
      </p:sp>
      <p:sp>
        <p:nvSpPr>
          <p:cNvPr id="3" name="标题 2"/>
          <p:cNvSpPr>
            <a:spLocks noGrp="1"/>
          </p:cNvSpPr>
          <p:nvPr>
            <p:ph type="title"/>
          </p:nvPr>
        </p:nvSpPr>
        <p:spPr/>
        <p:txBody>
          <a:bodyPr/>
          <a:lstStyle/>
          <a:p>
            <a:r>
              <a:rPr lang="zh-CN" altLang="en-US" dirty="0"/>
              <a:t>研究内容三 小结</a:t>
            </a:r>
          </a:p>
        </p:txBody>
      </p:sp>
    </p:spTree>
    <p:extLst>
      <p:ext uri="{BB962C8B-B14F-4D97-AF65-F5344CB8AC3E}">
        <p14:creationId xmlns:p14="http://schemas.microsoft.com/office/powerpoint/2010/main" val="3899283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9C958388-88BF-48D0-98CD-3AB21750B302}"/>
              </a:ext>
            </a:extLst>
          </p:cNvPr>
          <p:cNvGrpSpPr/>
          <p:nvPr/>
        </p:nvGrpSpPr>
        <p:grpSpPr>
          <a:xfrm>
            <a:off x="1788269" y="1569880"/>
            <a:ext cx="843427" cy="443226"/>
            <a:chOff x="666810" y="2586037"/>
            <a:chExt cx="468000" cy="245937"/>
          </a:xfrm>
          <a:solidFill>
            <a:srgbClr val="B5B5B6"/>
          </a:solidFill>
        </p:grpSpPr>
        <p:sp>
          <p:nvSpPr>
            <p:cNvPr id="17" name="Freeform 10">
              <a:extLst>
                <a:ext uri="{FF2B5EF4-FFF2-40B4-BE49-F238E27FC236}">
                  <a16:creationId xmlns:a16="http://schemas.microsoft.com/office/drawing/2014/main" id="{DC34B9B1-1808-4087-A217-4625681F37F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p>
          </p:txBody>
        </p:sp>
        <p:sp>
          <p:nvSpPr>
            <p:cNvPr id="18" name="文本框 17">
              <a:extLst>
                <a:ext uri="{FF2B5EF4-FFF2-40B4-BE49-F238E27FC236}">
                  <a16:creationId xmlns:a16="http://schemas.microsoft.com/office/drawing/2014/main" id="{C5838AF2-CF47-42EC-88EA-F2467AA887A3}"/>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a:extLst>
              <a:ext uri="{FF2B5EF4-FFF2-40B4-BE49-F238E27FC236}">
                <a16:creationId xmlns:a16="http://schemas.microsoft.com/office/drawing/2014/main" id="{B6017DB6-055A-4463-8482-46EB9D7E6227}"/>
              </a:ext>
            </a:extLst>
          </p:cNvPr>
          <p:cNvCxnSpPr>
            <a:stCxn id="17" idx="6"/>
          </p:cNvCxnSpPr>
          <p:nvPr/>
        </p:nvCxnSpPr>
        <p:spPr>
          <a:xfrm>
            <a:off x="2480767" y="1977545"/>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E1C123C-0229-4495-B34F-40227CE553CD}"/>
              </a:ext>
            </a:extLst>
          </p:cNvPr>
          <p:cNvSpPr txBox="1"/>
          <p:nvPr/>
        </p:nvSpPr>
        <p:spPr>
          <a:xfrm>
            <a:off x="2861807" y="1541064"/>
            <a:ext cx="2929393" cy="461665"/>
          </a:xfrm>
          <a:prstGeom prst="rect">
            <a:avLst/>
          </a:prstGeom>
          <a:noFill/>
        </p:spPr>
        <p:txBody>
          <a:bodyPr wrap="square" rtlCol="0">
            <a:spAutoFit/>
          </a:bodyPr>
          <a:lstStyle/>
          <a:p>
            <a:r>
              <a:rPr lang="zh-CN" altLang="en-US" sz="2400" b="1" dirty="0">
                <a:solidFill>
                  <a:srgbClr val="B5B5B6"/>
                </a:solidFill>
              </a:rPr>
              <a:t>研究背景及现状</a:t>
            </a:r>
          </a:p>
        </p:txBody>
      </p:sp>
      <p:grpSp>
        <p:nvGrpSpPr>
          <p:cNvPr id="21" name="组合 20">
            <a:extLst>
              <a:ext uri="{FF2B5EF4-FFF2-40B4-BE49-F238E27FC236}">
                <a16:creationId xmlns:a16="http://schemas.microsoft.com/office/drawing/2014/main" id="{0AF8AB42-D05F-4148-BD46-F52C9F3A9DE4}"/>
              </a:ext>
            </a:extLst>
          </p:cNvPr>
          <p:cNvGrpSpPr/>
          <p:nvPr/>
        </p:nvGrpSpPr>
        <p:grpSpPr>
          <a:xfrm>
            <a:off x="1788269" y="2352067"/>
            <a:ext cx="843427" cy="443226"/>
            <a:chOff x="666810" y="2586037"/>
            <a:chExt cx="468000" cy="245937"/>
          </a:xfrm>
          <a:solidFill>
            <a:srgbClr val="B5B5B6"/>
          </a:solidFill>
        </p:grpSpPr>
        <p:sp>
          <p:nvSpPr>
            <p:cNvPr id="22" name="Freeform 10">
              <a:extLst>
                <a:ext uri="{FF2B5EF4-FFF2-40B4-BE49-F238E27FC236}">
                  <a16:creationId xmlns:a16="http://schemas.microsoft.com/office/drawing/2014/main" id="{24A52ED6-5BBE-4F6D-A94A-7E8451B8FDAB}"/>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prstTxWarp prst="textNoShape">
                <a:avLst/>
              </a:prstTxWarp>
              <a:noAutofit/>
            </a:bodyPr>
            <a:lstStyle/>
            <a:p>
              <a:endParaRPr lang="zh-CN" altLang="en-US" sz="3200" b="1">
                <a:solidFill>
                  <a:srgbClr val="B5B5B6"/>
                </a:solidFill>
              </a:endParaRPr>
            </a:p>
          </p:txBody>
        </p:sp>
        <p:sp>
          <p:nvSpPr>
            <p:cNvPr id="23" name="文本框 22">
              <a:extLst>
                <a:ext uri="{FF2B5EF4-FFF2-40B4-BE49-F238E27FC236}">
                  <a16:creationId xmlns:a16="http://schemas.microsoft.com/office/drawing/2014/main" id="{61E7EC63-446D-4346-BC70-C9A50BD04AE6}"/>
                </a:ext>
              </a:extLst>
            </p:cNvPr>
            <p:cNvSpPr txBox="1"/>
            <p:nvPr userDrawn="1"/>
          </p:nvSpPr>
          <p:spPr>
            <a:xfrm>
              <a:off x="794494" y="2586037"/>
              <a:ext cx="212633" cy="245937"/>
            </a:xfrm>
            <a:prstGeom prst="rect">
              <a:avLst/>
            </a:prstGeom>
            <a:noFill/>
          </p:spPr>
          <p:txBody>
            <a:bodyPr wrap="none" rtlCol="0" anchor="ctr">
              <a:noAutofit/>
            </a:bodyPr>
            <a:lstStyle/>
            <a:p>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47B7297-25D7-4FF4-B2F9-58CEF783916E}"/>
              </a:ext>
            </a:extLst>
          </p:cNvPr>
          <p:cNvCxnSpPr>
            <a:cxnSpLocks/>
            <a:stCxn id="22" idx="6"/>
          </p:cNvCxnSpPr>
          <p:nvPr/>
        </p:nvCxnSpPr>
        <p:spPr>
          <a:xfrm>
            <a:off x="2480767" y="2759732"/>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81C0DDC-8B63-4E24-96D4-881C2B6D0F6B}"/>
              </a:ext>
            </a:extLst>
          </p:cNvPr>
          <p:cNvSpPr txBox="1"/>
          <p:nvPr/>
        </p:nvSpPr>
        <p:spPr>
          <a:xfrm>
            <a:off x="2861807" y="2323251"/>
            <a:ext cx="3411671" cy="461665"/>
          </a:xfrm>
          <a:prstGeom prst="rect">
            <a:avLst/>
          </a:prstGeom>
          <a:noFill/>
        </p:spPr>
        <p:txBody>
          <a:bodyPr wrap="square" rtlCol="0">
            <a:spAutoFit/>
          </a:bodyPr>
          <a:lstStyle/>
          <a:p>
            <a:r>
              <a:rPr lang="zh-CN" altLang="en-US" sz="2400" b="1" dirty="0">
                <a:solidFill>
                  <a:srgbClr val="B5B5B6"/>
                </a:solidFill>
              </a:rPr>
              <a:t>主要研究内容</a:t>
            </a:r>
          </a:p>
        </p:txBody>
      </p:sp>
      <p:cxnSp>
        <p:nvCxnSpPr>
          <p:cNvPr id="31" name="直接连接符 30">
            <a:extLst>
              <a:ext uri="{FF2B5EF4-FFF2-40B4-BE49-F238E27FC236}">
                <a16:creationId xmlns:a16="http://schemas.microsoft.com/office/drawing/2014/main" id="{A21FD068-DAB8-42C6-B244-7F35BBC77BBE}"/>
              </a:ext>
            </a:extLst>
          </p:cNvPr>
          <p:cNvCxnSpPr>
            <a:cxnSpLocks/>
          </p:cNvCxnSpPr>
          <p:nvPr/>
        </p:nvCxnSpPr>
        <p:spPr>
          <a:xfrm>
            <a:off x="2480767" y="3342314"/>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418B37D-BE90-4791-9521-4F0ED3D403DF}"/>
              </a:ext>
            </a:extLst>
          </p:cNvPr>
          <p:cNvSpPr txBox="1"/>
          <p:nvPr/>
        </p:nvSpPr>
        <p:spPr>
          <a:xfrm>
            <a:off x="2493155" y="2972123"/>
            <a:ext cx="4657454" cy="369332"/>
          </a:xfrm>
          <a:prstGeom prst="rect">
            <a:avLst/>
          </a:prstGeom>
          <a:noFill/>
        </p:spPr>
        <p:txBody>
          <a:bodyPr wrap="square" rtlCol="0">
            <a:spAutoFit/>
          </a:bodyPr>
          <a:lstStyle/>
          <a:p>
            <a:r>
              <a:rPr lang="zh-CN" altLang="en-US" b="1" dirty="0">
                <a:solidFill>
                  <a:srgbClr val="B5B5B6"/>
                </a:solidFill>
              </a:rPr>
              <a:t>一般网络控制系统的控制</a:t>
            </a:r>
            <a:r>
              <a:rPr lang="en-US" altLang="zh-CN" b="1" dirty="0">
                <a:solidFill>
                  <a:srgbClr val="B5B5B6"/>
                </a:solidFill>
              </a:rPr>
              <a:t>-</a:t>
            </a:r>
            <a:r>
              <a:rPr lang="zh-CN" altLang="en-US" b="1" dirty="0">
                <a:solidFill>
                  <a:srgbClr val="B5B5B6"/>
                </a:solidFill>
              </a:rPr>
              <a:t>传输联合性能分析</a:t>
            </a:r>
          </a:p>
        </p:txBody>
      </p:sp>
      <p:cxnSp>
        <p:nvCxnSpPr>
          <p:cNvPr id="33" name="直接连接符 32">
            <a:extLst>
              <a:ext uri="{FF2B5EF4-FFF2-40B4-BE49-F238E27FC236}">
                <a16:creationId xmlns:a16="http://schemas.microsoft.com/office/drawing/2014/main" id="{16BBF068-29A7-432E-A3B2-8204339D6916}"/>
              </a:ext>
            </a:extLst>
          </p:cNvPr>
          <p:cNvCxnSpPr>
            <a:cxnSpLocks/>
          </p:cNvCxnSpPr>
          <p:nvPr/>
        </p:nvCxnSpPr>
        <p:spPr>
          <a:xfrm>
            <a:off x="2480767" y="3963428"/>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A42E4B5-F632-48D0-AA20-CFBA09B38737}"/>
              </a:ext>
            </a:extLst>
          </p:cNvPr>
          <p:cNvSpPr txBox="1"/>
          <p:nvPr/>
        </p:nvSpPr>
        <p:spPr>
          <a:xfrm>
            <a:off x="2480767" y="3588504"/>
            <a:ext cx="4768432" cy="369332"/>
          </a:xfrm>
          <a:prstGeom prst="rect">
            <a:avLst/>
          </a:prstGeom>
          <a:noFill/>
        </p:spPr>
        <p:txBody>
          <a:bodyPr wrap="square" rtlCol="0">
            <a:spAutoFit/>
          </a:bodyPr>
          <a:lstStyle/>
          <a:p>
            <a:r>
              <a:rPr lang="zh-CN" altLang="en-US" b="1" dirty="0">
                <a:solidFill>
                  <a:srgbClr val="B5B5B6"/>
                </a:solidFill>
              </a:rPr>
              <a:t>离散顺序系统的卡尔曼滤波与节能设计分析</a:t>
            </a:r>
          </a:p>
        </p:txBody>
      </p:sp>
      <p:cxnSp>
        <p:nvCxnSpPr>
          <p:cNvPr id="35" name="直接连接符 34">
            <a:extLst>
              <a:ext uri="{FF2B5EF4-FFF2-40B4-BE49-F238E27FC236}">
                <a16:creationId xmlns:a16="http://schemas.microsoft.com/office/drawing/2014/main" id="{E4951596-CD1E-4FE1-AD8D-03A57D8B659E}"/>
              </a:ext>
            </a:extLst>
          </p:cNvPr>
          <p:cNvCxnSpPr>
            <a:cxnSpLocks/>
          </p:cNvCxnSpPr>
          <p:nvPr/>
        </p:nvCxnSpPr>
        <p:spPr>
          <a:xfrm>
            <a:off x="2480767" y="4550246"/>
            <a:ext cx="486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9A4D73-86BB-46CA-81EE-88CBB3AD8054}"/>
              </a:ext>
            </a:extLst>
          </p:cNvPr>
          <p:cNvSpPr txBox="1"/>
          <p:nvPr/>
        </p:nvSpPr>
        <p:spPr>
          <a:xfrm>
            <a:off x="2480767" y="4179272"/>
            <a:ext cx="5009180" cy="369332"/>
          </a:xfrm>
          <a:prstGeom prst="rect">
            <a:avLst/>
          </a:prstGeom>
          <a:noFill/>
        </p:spPr>
        <p:txBody>
          <a:bodyPr wrap="square" rtlCol="0">
            <a:spAutoFit/>
          </a:bodyPr>
          <a:lstStyle/>
          <a:p>
            <a:r>
              <a:rPr lang="zh-CN" altLang="en-US" b="1" dirty="0">
                <a:solidFill>
                  <a:srgbClr val="B5B5B6"/>
                </a:solidFill>
              </a:rPr>
              <a:t>工业复杂干扰环境的分类与控制</a:t>
            </a:r>
            <a:r>
              <a:rPr lang="en-US" altLang="zh-CN" b="1" dirty="0">
                <a:solidFill>
                  <a:srgbClr val="B5B5B6"/>
                </a:solidFill>
              </a:rPr>
              <a:t>-</a:t>
            </a:r>
            <a:r>
              <a:rPr lang="zh-CN" altLang="en-US" b="1" dirty="0">
                <a:solidFill>
                  <a:srgbClr val="B5B5B6"/>
                </a:solidFill>
              </a:rPr>
              <a:t>传输性能分析</a:t>
            </a:r>
          </a:p>
        </p:txBody>
      </p:sp>
      <p:sp>
        <p:nvSpPr>
          <p:cNvPr id="37" name="Freeform 10">
            <a:extLst>
              <a:ext uri="{FF2B5EF4-FFF2-40B4-BE49-F238E27FC236}">
                <a16:creationId xmlns:a16="http://schemas.microsoft.com/office/drawing/2014/main" id="{3B36540B-6D79-4E2A-8921-1E5368A119BA}"/>
              </a:ext>
            </a:extLst>
          </p:cNvPr>
          <p:cNvSpPr>
            <a:spLocks/>
          </p:cNvSpPr>
          <p:nvPr/>
        </p:nvSpPr>
        <p:spPr bwMode="auto">
          <a:xfrm>
            <a:off x="1788269" y="497307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004098"/>
          </a:solidFill>
          <a:ln>
            <a:noFill/>
          </a:ln>
        </p:spPr>
        <p:txBody>
          <a:bodyPr vert="horz" wrap="square" lIns="91440" tIns="45720" rIns="91440" bIns="45720" numCol="1" anchor="ctr"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200" b="1"/>
          </a:p>
        </p:txBody>
      </p:sp>
      <p:sp>
        <p:nvSpPr>
          <p:cNvPr id="38" name="文本框 18">
            <a:extLst>
              <a:ext uri="{FF2B5EF4-FFF2-40B4-BE49-F238E27FC236}">
                <a16:creationId xmlns:a16="http://schemas.microsoft.com/office/drawing/2014/main" id="{9FB600EF-E081-44F3-A1F9-921D07E4E697}"/>
              </a:ext>
            </a:extLst>
          </p:cNvPr>
          <p:cNvSpPr txBox="1"/>
          <p:nvPr/>
        </p:nvSpPr>
        <p:spPr>
          <a:xfrm>
            <a:off x="2018380" y="4909272"/>
            <a:ext cx="383206" cy="443226"/>
          </a:xfrm>
          <a:prstGeom prst="rect">
            <a:avLst/>
          </a:prstGeom>
          <a:noFill/>
        </p:spPr>
        <p:txBody>
          <a:bodyPr wrap="non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7EB4EF4A-A117-410A-93C0-49B8F02FEE70}"/>
              </a:ext>
            </a:extLst>
          </p:cNvPr>
          <p:cNvCxnSpPr>
            <a:stCxn id="37" idx="6"/>
          </p:cNvCxnSpPr>
          <p:nvPr/>
        </p:nvCxnSpPr>
        <p:spPr>
          <a:xfrm>
            <a:off x="2480767" y="5316937"/>
            <a:ext cx="486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40" name="文本框 20">
            <a:extLst>
              <a:ext uri="{FF2B5EF4-FFF2-40B4-BE49-F238E27FC236}">
                <a16:creationId xmlns:a16="http://schemas.microsoft.com/office/drawing/2014/main" id="{72E14FC4-47A4-4E56-902A-EEFF36EC32E1}"/>
              </a:ext>
            </a:extLst>
          </p:cNvPr>
          <p:cNvSpPr txBox="1"/>
          <p:nvPr/>
        </p:nvSpPr>
        <p:spPr>
          <a:xfrm>
            <a:off x="2861807" y="4880456"/>
            <a:ext cx="3880609"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t>总结及展望</a:t>
            </a:r>
          </a:p>
        </p:txBody>
      </p:sp>
    </p:spTree>
    <p:extLst>
      <p:ext uri="{BB962C8B-B14F-4D97-AF65-F5344CB8AC3E}">
        <p14:creationId xmlns:p14="http://schemas.microsoft.com/office/powerpoint/2010/main" val="530346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05245" y="1552508"/>
            <a:ext cx="8372163" cy="4921498"/>
          </a:xfrm>
        </p:spPr>
        <p:txBody>
          <a:bodyPr>
            <a:normAutofit/>
          </a:bodyPr>
          <a:lstStyle/>
          <a:p>
            <a:pPr marL="0" indent="0">
              <a:lnSpc>
                <a:spcPct val="150000"/>
              </a:lnSpc>
              <a:buNone/>
            </a:pPr>
            <a:r>
              <a:rPr lang="zh-CN" altLang="en-US" dirty="0">
                <a:latin typeface="+mn-ea"/>
              </a:rPr>
              <a:t>融合了感知网络、通信网络和工业控制网络的</a:t>
            </a:r>
            <a:r>
              <a:rPr lang="zh-CN" altLang="en-US" b="1" dirty="0">
                <a:latin typeface="+mn-ea"/>
              </a:rPr>
              <a:t>工业网络系统</a:t>
            </a:r>
            <a:r>
              <a:rPr lang="en-US" altLang="zh-CN" b="1" dirty="0">
                <a:latin typeface="+mn-ea"/>
              </a:rPr>
              <a:t>(Industrial Network System, INS) </a:t>
            </a:r>
            <a:r>
              <a:rPr lang="zh-CN" altLang="en-US" dirty="0">
                <a:latin typeface="+mn-ea"/>
              </a:rPr>
              <a:t>是研究工业场景下</a:t>
            </a:r>
            <a:r>
              <a:rPr lang="zh-CN" altLang="en-US" dirty="0"/>
              <a:t>“</a:t>
            </a:r>
            <a:r>
              <a:rPr lang="zh-CN" altLang="en-US" b="1" dirty="0"/>
              <a:t>感知</a:t>
            </a:r>
            <a:r>
              <a:rPr lang="en-US" altLang="zh-CN" b="1" dirty="0"/>
              <a:t>-</a:t>
            </a:r>
            <a:r>
              <a:rPr lang="zh-CN" altLang="en-US" b="1" dirty="0"/>
              <a:t>传输</a:t>
            </a:r>
            <a:r>
              <a:rPr lang="en-US" altLang="zh-CN" b="1" dirty="0"/>
              <a:t>-</a:t>
            </a:r>
            <a:r>
              <a:rPr lang="zh-CN" altLang="en-US" b="1" dirty="0"/>
              <a:t>计算</a:t>
            </a:r>
            <a:r>
              <a:rPr lang="en-US" altLang="zh-CN" b="1" dirty="0"/>
              <a:t>-</a:t>
            </a:r>
            <a:r>
              <a:rPr lang="zh-CN" altLang="en-US" b="1" dirty="0"/>
              <a:t>控制</a:t>
            </a:r>
            <a:r>
              <a:rPr lang="zh-CN" altLang="en-US" dirty="0"/>
              <a:t>协同融合理论与方法” 的一种有效架构，受到了广泛的关注</a:t>
            </a:r>
            <a:r>
              <a:rPr lang="en-US" altLang="zh-CN" baseline="30000" dirty="0"/>
              <a:t>[1-10]</a:t>
            </a:r>
            <a:r>
              <a:rPr lang="zh-CN" altLang="en-US" dirty="0">
                <a:latin typeface="+mn-ea"/>
              </a:rPr>
              <a:t>。</a:t>
            </a:r>
            <a:endParaRPr lang="en-US" altLang="zh-CN" dirty="0">
              <a:latin typeface="+mn-ea"/>
            </a:endParaRPr>
          </a:p>
          <a:p>
            <a:pPr>
              <a:lnSpc>
                <a:spcPct val="150000"/>
              </a:lnSpc>
            </a:pP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8" name="文本框 7">
            <a:extLst>
              <a:ext uri="{FF2B5EF4-FFF2-40B4-BE49-F238E27FC236}">
                <a16:creationId xmlns:a16="http://schemas.microsoft.com/office/drawing/2014/main" id="{D365BC65-19DC-485C-A102-4FDDBBD1F46A}"/>
              </a:ext>
            </a:extLst>
          </p:cNvPr>
          <p:cNvSpPr txBox="1"/>
          <p:nvPr/>
        </p:nvSpPr>
        <p:spPr>
          <a:xfrm>
            <a:off x="585464" y="6075326"/>
            <a:ext cx="5371595" cy="369332"/>
          </a:xfrm>
          <a:prstGeom prst="rect">
            <a:avLst/>
          </a:prstGeom>
          <a:noFill/>
        </p:spPr>
        <p:txBody>
          <a:bodyPr wrap="square" rtlCol="0">
            <a:spAutoFit/>
          </a:bodyPr>
          <a:lstStyle/>
          <a:p>
            <a:pPr algn="ctr"/>
            <a:r>
              <a:rPr lang="zh-CN" altLang="en-US" dirty="0"/>
              <a:t>图</a:t>
            </a:r>
            <a:r>
              <a:rPr lang="en-US" altLang="zh-CN" dirty="0"/>
              <a:t>2 </a:t>
            </a:r>
            <a:r>
              <a:rPr lang="zh-CN" altLang="en-US" dirty="0"/>
              <a:t>工业网络系统结构图</a:t>
            </a:r>
            <a:endParaRPr lang="en-US" altLang="zh-CN" dirty="0"/>
          </a:p>
        </p:txBody>
      </p:sp>
      <p:pic>
        <p:nvPicPr>
          <p:cNvPr id="18" name="图片 17">
            <a:extLst>
              <a:ext uri="{FF2B5EF4-FFF2-40B4-BE49-F238E27FC236}">
                <a16:creationId xmlns:a16="http://schemas.microsoft.com/office/drawing/2014/main" id="{A0567599-7360-4222-849F-C6A1EFCD3C5F}"/>
              </a:ext>
            </a:extLst>
          </p:cNvPr>
          <p:cNvPicPr>
            <a:picLocks noChangeAspect="1"/>
          </p:cNvPicPr>
          <p:nvPr/>
        </p:nvPicPr>
        <p:blipFill>
          <a:blip r:embed="rId3"/>
          <a:stretch>
            <a:fillRect/>
          </a:stretch>
        </p:blipFill>
        <p:spPr>
          <a:xfrm>
            <a:off x="352510" y="2980672"/>
            <a:ext cx="5944849" cy="3064528"/>
          </a:xfrm>
          <a:prstGeom prst="rect">
            <a:avLst/>
          </a:prstGeom>
        </p:spPr>
      </p:pic>
      <p:sp>
        <p:nvSpPr>
          <p:cNvPr id="21" name="内容占位符 3">
            <a:extLst>
              <a:ext uri="{FF2B5EF4-FFF2-40B4-BE49-F238E27FC236}">
                <a16:creationId xmlns:a16="http://schemas.microsoft.com/office/drawing/2014/main" id="{723CC910-09A4-4461-B2CB-38F5313EC2E1}"/>
              </a:ext>
            </a:extLst>
          </p:cNvPr>
          <p:cNvSpPr txBox="1">
            <a:spLocks/>
          </p:cNvSpPr>
          <p:nvPr/>
        </p:nvSpPr>
        <p:spPr>
          <a:xfrm>
            <a:off x="6670808" y="2919865"/>
            <a:ext cx="2868734" cy="35636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solidFill>
                  <a:schemeClr val="bg1">
                    <a:lumMod val="85000"/>
                  </a:schemeClr>
                </a:solidFill>
                <a:latin typeface="+mn-ea"/>
              </a:rPr>
              <a:t>控制</a:t>
            </a:r>
            <a:r>
              <a:rPr lang="zh-CN" altLang="en-US" dirty="0">
                <a:solidFill>
                  <a:schemeClr val="bg1">
                    <a:lumMod val="85000"/>
                  </a:schemeClr>
                </a:solidFill>
                <a:latin typeface="+mn-ea"/>
              </a:rPr>
              <a:t>性能研究</a:t>
            </a:r>
            <a:endParaRPr lang="en-US" altLang="zh-CN" dirty="0">
              <a:solidFill>
                <a:schemeClr val="bg1">
                  <a:lumMod val="85000"/>
                </a:schemeClr>
              </a:solidFill>
              <a:latin typeface="+mn-ea"/>
            </a:endParaRPr>
          </a:p>
          <a:p>
            <a:pPr lvl="1">
              <a:lnSpc>
                <a:spcPct val="150000"/>
              </a:lnSpc>
            </a:pPr>
            <a:r>
              <a:rPr lang="zh-CN" altLang="en-US" dirty="0">
                <a:solidFill>
                  <a:schemeClr val="bg1">
                    <a:lumMod val="85000"/>
                  </a:schemeClr>
                </a:solidFill>
                <a:latin typeface="+mn-ea"/>
              </a:rPr>
              <a:t>稳定性</a:t>
            </a:r>
            <a:endParaRPr lang="en-US" altLang="zh-CN" dirty="0">
              <a:solidFill>
                <a:schemeClr val="bg1">
                  <a:lumMod val="85000"/>
                </a:schemeClr>
              </a:solidFill>
              <a:latin typeface="+mn-ea"/>
            </a:endParaRPr>
          </a:p>
          <a:p>
            <a:pPr lvl="1">
              <a:lnSpc>
                <a:spcPct val="150000"/>
              </a:lnSpc>
            </a:pPr>
            <a:r>
              <a:rPr lang="zh-CN" altLang="en-US" dirty="0">
                <a:solidFill>
                  <a:schemeClr val="bg1">
                    <a:lumMod val="85000"/>
                  </a:schemeClr>
                </a:solidFill>
                <a:latin typeface="+mn-ea"/>
              </a:rPr>
              <a:t>控制代价</a:t>
            </a:r>
            <a:endParaRPr lang="en-US" altLang="zh-CN" dirty="0">
              <a:solidFill>
                <a:schemeClr val="bg1">
                  <a:lumMod val="85000"/>
                </a:schemeClr>
              </a:solidFill>
              <a:latin typeface="+mn-ea"/>
            </a:endParaRPr>
          </a:p>
          <a:p>
            <a:pPr>
              <a:lnSpc>
                <a:spcPct val="150000"/>
              </a:lnSpc>
            </a:pPr>
            <a:r>
              <a:rPr lang="zh-CN" altLang="en-US" b="1" dirty="0">
                <a:solidFill>
                  <a:schemeClr val="bg1">
                    <a:lumMod val="85000"/>
                  </a:schemeClr>
                </a:solidFill>
                <a:latin typeface="+mn-ea"/>
              </a:rPr>
              <a:t>估计</a:t>
            </a:r>
            <a:r>
              <a:rPr lang="zh-CN" altLang="en-US" dirty="0">
                <a:solidFill>
                  <a:schemeClr val="bg1">
                    <a:lumMod val="85000"/>
                  </a:schemeClr>
                </a:solidFill>
                <a:latin typeface="+mn-ea"/>
              </a:rPr>
              <a:t>性能研究</a:t>
            </a:r>
            <a:endParaRPr lang="en-US" altLang="zh-CN" dirty="0">
              <a:solidFill>
                <a:schemeClr val="bg1">
                  <a:lumMod val="85000"/>
                </a:schemeClr>
              </a:solidFill>
              <a:latin typeface="+mn-ea"/>
            </a:endParaRPr>
          </a:p>
          <a:p>
            <a:pPr lvl="1">
              <a:lnSpc>
                <a:spcPct val="150000"/>
              </a:lnSpc>
            </a:pPr>
            <a:r>
              <a:rPr lang="zh-CN" altLang="en-US" dirty="0">
                <a:solidFill>
                  <a:schemeClr val="bg1">
                    <a:lumMod val="85000"/>
                  </a:schemeClr>
                </a:solidFill>
                <a:latin typeface="+mn-ea"/>
              </a:rPr>
              <a:t>估计精度</a:t>
            </a:r>
            <a:endParaRPr lang="en-US" altLang="zh-CN" dirty="0">
              <a:solidFill>
                <a:schemeClr val="bg1">
                  <a:lumMod val="85000"/>
                </a:schemeClr>
              </a:solidFill>
              <a:latin typeface="+mn-ea"/>
            </a:endParaRPr>
          </a:p>
          <a:p>
            <a:pPr>
              <a:lnSpc>
                <a:spcPct val="150000"/>
              </a:lnSpc>
            </a:pPr>
            <a:r>
              <a:rPr lang="zh-CN" altLang="en-US" b="1" dirty="0">
                <a:solidFill>
                  <a:schemeClr val="bg1">
                    <a:lumMod val="85000"/>
                  </a:schemeClr>
                </a:solidFill>
                <a:latin typeface="+mn-ea"/>
              </a:rPr>
              <a:t>传输</a:t>
            </a:r>
            <a:r>
              <a:rPr lang="zh-CN" altLang="en-US" dirty="0">
                <a:solidFill>
                  <a:schemeClr val="bg1">
                    <a:lumMod val="85000"/>
                  </a:schemeClr>
                </a:solidFill>
                <a:latin typeface="+mn-ea"/>
              </a:rPr>
              <a:t>性能研究</a:t>
            </a:r>
            <a:endParaRPr lang="en-US" altLang="zh-CN" dirty="0">
              <a:solidFill>
                <a:schemeClr val="bg1">
                  <a:lumMod val="85000"/>
                </a:schemeClr>
              </a:solidFill>
              <a:latin typeface="+mn-ea"/>
            </a:endParaRPr>
          </a:p>
          <a:p>
            <a:pPr lvl="1">
              <a:lnSpc>
                <a:spcPct val="150000"/>
              </a:lnSpc>
            </a:pPr>
            <a:r>
              <a:rPr lang="zh-CN" altLang="en-US" dirty="0">
                <a:solidFill>
                  <a:schemeClr val="bg1">
                    <a:lumMod val="85000"/>
                  </a:schemeClr>
                </a:solidFill>
                <a:latin typeface="+mn-ea"/>
              </a:rPr>
              <a:t>传输能耗</a:t>
            </a:r>
            <a:endParaRPr lang="en-US" altLang="zh-CN" dirty="0">
              <a:solidFill>
                <a:schemeClr val="bg1">
                  <a:lumMod val="85000"/>
                </a:schemeClr>
              </a:solidFill>
              <a:latin typeface="+mn-ea"/>
            </a:endParaRPr>
          </a:p>
          <a:p>
            <a:pPr>
              <a:lnSpc>
                <a:spcPct val="150000"/>
              </a:lnSpc>
            </a:pPr>
            <a:r>
              <a:rPr lang="zh-CN" altLang="en-US" b="1" dirty="0">
                <a:solidFill>
                  <a:schemeClr val="bg1">
                    <a:lumMod val="85000"/>
                  </a:schemeClr>
                </a:solidFill>
                <a:latin typeface="+mn-ea"/>
              </a:rPr>
              <a:t>干扰</a:t>
            </a:r>
            <a:r>
              <a:rPr lang="zh-CN" altLang="en-US" dirty="0">
                <a:solidFill>
                  <a:schemeClr val="bg1">
                    <a:lumMod val="85000"/>
                  </a:schemeClr>
                </a:solidFill>
                <a:latin typeface="+mn-ea"/>
              </a:rPr>
              <a:t>影响研究</a:t>
            </a:r>
            <a:endParaRPr lang="en-US" altLang="zh-CN" dirty="0">
              <a:solidFill>
                <a:schemeClr val="bg1">
                  <a:lumMod val="85000"/>
                </a:schemeClr>
              </a:solidFill>
              <a:latin typeface="+mn-ea"/>
            </a:endParaRPr>
          </a:p>
        </p:txBody>
      </p:sp>
    </p:spTree>
    <p:extLst>
      <p:ext uri="{BB962C8B-B14F-4D97-AF65-F5344CB8AC3E}">
        <p14:creationId xmlns:p14="http://schemas.microsoft.com/office/powerpoint/2010/main" val="383357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a:xfrm>
            <a:off x="267198" y="1749777"/>
            <a:ext cx="8737895" cy="5012268"/>
          </a:xfrm>
        </p:spPr>
        <p:txBody>
          <a:bodyPr>
            <a:normAutofit fontScale="92500"/>
          </a:bodyPr>
          <a:lstStyle/>
          <a:p>
            <a:pPr>
              <a:lnSpc>
                <a:spcPct val="130000"/>
              </a:lnSpc>
            </a:pPr>
            <a:r>
              <a:rPr lang="zh-CN" altLang="en-US" b="1" dirty="0">
                <a:latin typeface="+mn-ea"/>
              </a:rPr>
              <a:t>一般网络控制系统的控制</a:t>
            </a:r>
            <a:r>
              <a:rPr lang="en-US" altLang="zh-CN" b="1" dirty="0">
                <a:latin typeface="+mn-ea"/>
              </a:rPr>
              <a:t>-</a:t>
            </a:r>
            <a:r>
              <a:rPr lang="zh-CN" altLang="en-US" b="1" dirty="0">
                <a:latin typeface="+mn-ea"/>
              </a:rPr>
              <a:t>传输联合性能分析</a:t>
            </a:r>
            <a:endParaRPr lang="en-US" altLang="zh-CN" b="1" dirty="0">
              <a:latin typeface="+mn-ea"/>
            </a:endParaRPr>
          </a:p>
          <a:p>
            <a:pPr lvl="1">
              <a:lnSpc>
                <a:spcPct val="130000"/>
              </a:lnSpc>
            </a:pPr>
            <a:r>
              <a:rPr lang="zh-CN" altLang="en-US" dirty="0">
                <a:latin typeface="+mn-ea"/>
              </a:rPr>
              <a:t>最小化单个时隙传输能耗的信道</a:t>
            </a:r>
            <a:r>
              <a:rPr lang="en-US" altLang="zh-CN" dirty="0">
                <a:latin typeface="+mn-ea"/>
              </a:rPr>
              <a:t>-</a:t>
            </a:r>
            <a:r>
              <a:rPr lang="zh-CN" altLang="en-US" dirty="0">
                <a:latin typeface="+mn-ea"/>
              </a:rPr>
              <a:t>系统配对算法</a:t>
            </a:r>
            <a:endParaRPr lang="en-US" altLang="zh-CN" dirty="0">
              <a:latin typeface="+mn-ea"/>
            </a:endParaRPr>
          </a:p>
          <a:p>
            <a:pPr lvl="1">
              <a:lnSpc>
                <a:spcPct val="130000"/>
              </a:lnSpc>
            </a:pPr>
            <a:r>
              <a:rPr lang="zh-CN" altLang="en-US" dirty="0">
                <a:latin typeface="+mn-ea"/>
              </a:rPr>
              <a:t>给出了具有</a:t>
            </a:r>
            <a:r>
              <a:rPr lang="en-US" altLang="zh-CN" dirty="0">
                <a:latin typeface="+mn-ea"/>
              </a:rPr>
              <a:t>α-</a:t>
            </a:r>
            <a:r>
              <a:rPr lang="zh-CN" altLang="en-US" dirty="0">
                <a:latin typeface="+mn-ea"/>
              </a:rPr>
              <a:t>指数衰减的</a:t>
            </a:r>
            <a:r>
              <a:rPr lang="en-US" altLang="zh-CN" dirty="0">
                <a:latin typeface="+mn-ea"/>
              </a:rPr>
              <a:t>LQR</a:t>
            </a:r>
            <a:r>
              <a:rPr lang="zh-CN" altLang="en-US" dirty="0">
                <a:latin typeface="+mn-ea"/>
              </a:rPr>
              <a:t>控制器</a:t>
            </a:r>
            <a:endParaRPr lang="en-US" altLang="zh-CN" dirty="0">
              <a:latin typeface="+mn-ea"/>
            </a:endParaRPr>
          </a:p>
          <a:p>
            <a:pPr lvl="1">
              <a:lnSpc>
                <a:spcPct val="130000"/>
              </a:lnSpc>
            </a:pPr>
            <a:r>
              <a:rPr lang="zh-CN" altLang="en-US" dirty="0">
                <a:latin typeface="+mn-ea"/>
              </a:rPr>
              <a:t>联合了传输有效能耗利用率及控制代价增加率，给出了控制</a:t>
            </a:r>
            <a:r>
              <a:rPr lang="en-US" altLang="zh-CN" dirty="0">
                <a:latin typeface="+mn-ea"/>
              </a:rPr>
              <a:t>-</a:t>
            </a:r>
            <a:r>
              <a:rPr lang="zh-CN" altLang="en-US" dirty="0">
                <a:latin typeface="+mn-ea"/>
              </a:rPr>
              <a:t>传输的联合性能模型</a:t>
            </a:r>
            <a:endParaRPr lang="en-US" altLang="zh-CN" dirty="0">
              <a:latin typeface="+mn-ea"/>
            </a:endParaRPr>
          </a:p>
          <a:p>
            <a:pPr>
              <a:lnSpc>
                <a:spcPct val="130000"/>
              </a:lnSpc>
            </a:pPr>
            <a:r>
              <a:rPr lang="zh-CN" altLang="en-US" b="1" dirty="0">
                <a:latin typeface="+mn-ea"/>
              </a:rPr>
              <a:t>离散顺序系统的估计与节能设计分析</a:t>
            </a:r>
            <a:endParaRPr lang="en-US" altLang="zh-CN" b="1" dirty="0">
              <a:latin typeface="+mn-ea"/>
            </a:endParaRPr>
          </a:p>
          <a:p>
            <a:pPr lvl="1">
              <a:lnSpc>
                <a:spcPct val="130000"/>
              </a:lnSpc>
            </a:pPr>
            <a:r>
              <a:rPr lang="zh-CN" altLang="en-US" dirty="0">
                <a:latin typeface="+mn-ea"/>
              </a:rPr>
              <a:t>设计了离散顺序系统的不确定传输下的分布式卡尔曼滤波</a:t>
            </a:r>
            <a:endParaRPr lang="en-US" altLang="zh-CN" dirty="0">
              <a:latin typeface="+mn-ea"/>
            </a:endParaRPr>
          </a:p>
          <a:p>
            <a:pPr lvl="1">
              <a:lnSpc>
                <a:spcPct val="130000"/>
              </a:lnSpc>
            </a:pPr>
            <a:r>
              <a:rPr lang="zh-CN" altLang="en-US" dirty="0">
                <a:latin typeface="+mn-ea"/>
              </a:rPr>
              <a:t>以钢厂出炉传送锟道为例，给出了节能方案，计算了节能效果</a:t>
            </a:r>
            <a:endParaRPr lang="en-US" altLang="zh-CN" dirty="0">
              <a:latin typeface="+mn-ea"/>
            </a:endParaRPr>
          </a:p>
          <a:p>
            <a:pPr>
              <a:lnSpc>
                <a:spcPct val="130000"/>
              </a:lnSpc>
            </a:pPr>
            <a:r>
              <a:rPr lang="zh-CN" altLang="en-US" b="1" dirty="0">
                <a:latin typeface="+mn-ea"/>
              </a:rPr>
              <a:t>工业复杂干扰环境下的控制</a:t>
            </a:r>
            <a:r>
              <a:rPr lang="en-US" altLang="zh-CN" b="1" dirty="0">
                <a:latin typeface="+mn-ea"/>
              </a:rPr>
              <a:t>-</a:t>
            </a:r>
            <a:r>
              <a:rPr lang="zh-CN" altLang="en-US" b="1" dirty="0">
                <a:latin typeface="+mn-ea"/>
              </a:rPr>
              <a:t>传输性能分析</a:t>
            </a:r>
            <a:endParaRPr lang="en-US" altLang="zh-CN" b="1" dirty="0">
              <a:latin typeface="+mn-ea"/>
            </a:endParaRPr>
          </a:p>
          <a:p>
            <a:pPr lvl="1">
              <a:lnSpc>
                <a:spcPct val="130000"/>
              </a:lnSpc>
            </a:pPr>
            <a:r>
              <a:rPr lang="zh-CN" altLang="en-US" dirty="0">
                <a:latin typeface="+mn-ea"/>
              </a:rPr>
              <a:t>总结并分析两种干扰环境（弱干扰环境和强干扰环境）对系统性能的不同影响效果。</a:t>
            </a:r>
            <a:endParaRPr lang="en-US" altLang="zh-CN" dirty="0">
              <a:latin typeface="+mn-ea"/>
            </a:endParaRPr>
          </a:p>
          <a:p>
            <a:pPr lvl="1">
              <a:lnSpc>
                <a:spcPct val="130000"/>
              </a:lnSpc>
            </a:pPr>
            <a:r>
              <a:rPr lang="zh-CN" altLang="en-US" dirty="0">
                <a:latin typeface="+mn-ea"/>
              </a:rPr>
              <a:t>实验平台验证了工厂设备的开关、物理遮挡等操作会对无线传输产生不可忽视的影响，这个影响可以用信道链路指示来表示。</a:t>
            </a:r>
            <a:endParaRPr lang="en-US" altLang="zh-CN" dirty="0">
              <a:latin typeface="+mn-ea"/>
            </a:endParaRPr>
          </a:p>
        </p:txBody>
      </p:sp>
      <p:sp>
        <p:nvSpPr>
          <p:cNvPr id="3" name="标题 2"/>
          <p:cNvSpPr>
            <a:spLocks noGrp="1"/>
          </p:cNvSpPr>
          <p:nvPr>
            <p:ph type="title"/>
          </p:nvPr>
        </p:nvSpPr>
        <p:spPr/>
        <p:txBody>
          <a:bodyPr/>
          <a:lstStyle/>
          <a:p>
            <a:r>
              <a:rPr lang="zh-CN" altLang="en-US" dirty="0"/>
              <a:t>主要工作总结</a:t>
            </a:r>
          </a:p>
        </p:txBody>
      </p:sp>
    </p:spTree>
    <p:extLst>
      <p:ext uri="{BB962C8B-B14F-4D97-AF65-F5344CB8AC3E}">
        <p14:creationId xmlns:p14="http://schemas.microsoft.com/office/powerpoint/2010/main" val="3652875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a:xfrm>
            <a:off x="283029" y="1643741"/>
            <a:ext cx="8495239" cy="5214260"/>
          </a:xfrm>
        </p:spPr>
        <p:txBody>
          <a:bodyPr>
            <a:normAutofit/>
          </a:bodyPr>
          <a:lstStyle/>
          <a:p>
            <a:pPr>
              <a:lnSpc>
                <a:spcPts val="2000"/>
              </a:lnSpc>
            </a:pPr>
            <a:r>
              <a:rPr lang="zh-CN" altLang="en-US" sz="1600" b="1" dirty="0">
                <a:latin typeface="+mn-ea"/>
              </a:rPr>
              <a:t>针对一般网络控制系统的控制</a:t>
            </a:r>
            <a:r>
              <a:rPr lang="en-US" altLang="zh-CN" sz="1600" b="1" dirty="0">
                <a:latin typeface="+mn-ea"/>
              </a:rPr>
              <a:t>-</a:t>
            </a:r>
            <a:r>
              <a:rPr lang="zh-CN" altLang="en-US" sz="1600" b="1" dirty="0">
                <a:latin typeface="+mn-ea"/>
              </a:rPr>
              <a:t>传输联合性能分析</a:t>
            </a:r>
            <a:endParaRPr lang="en-US" altLang="zh-CN" sz="1600" b="1" dirty="0">
              <a:latin typeface="+mn-ea"/>
            </a:endParaRPr>
          </a:p>
          <a:p>
            <a:pPr lvl="1">
              <a:lnSpc>
                <a:spcPts val="2000"/>
              </a:lnSpc>
            </a:pPr>
            <a:r>
              <a:rPr lang="zh-CN" altLang="en-US" sz="1600" dirty="0">
                <a:latin typeface="+mn-ea"/>
              </a:rPr>
              <a:t>给出选择适合某些特定场景的参数选择规则，并给出规则的理论支撑；</a:t>
            </a:r>
            <a:endParaRPr lang="en-US" altLang="zh-CN" sz="1600" dirty="0">
              <a:latin typeface="+mn-ea"/>
            </a:endParaRPr>
          </a:p>
          <a:p>
            <a:pPr lvl="1">
              <a:lnSpc>
                <a:spcPts val="2000"/>
              </a:lnSpc>
            </a:pPr>
            <a:r>
              <a:rPr lang="zh-CN" altLang="en-US" sz="1600" dirty="0">
                <a:latin typeface="+mn-ea"/>
              </a:rPr>
              <a:t>设计信道</a:t>
            </a:r>
            <a:r>
              <a:rPr lang="en-US" altLang="zh-CN" sz="1600" dirty="0">
                <a:latin typeface="+mn-ea"/>
              </a:rPr>
              <a:t>-</a:t>
            </a:r>
            <a:r>
              <a:rPr lang="zh-CN" altLang="en-US" sz="1600" dirty="0">
                <a:latin typeface="+mn-ea"/>
              </a:rPr>
              <a:t>系统配对算法时考虑节点的剩余能量，并给出预测和延长网络寿命的方法；</a:t>
            </a:r>
            <a:endParaRPr lang="en-US" altLang="zh-CN" sz="1600" dirty="0">
              <a:latin typeface="+mn-ea"/>
            </a:endParaRPr>
          </a:p>
          <a:p>
            <a:pPr lvl="1">
              <a:lnSpc>
                <a:spcPts val="2000"/>
              </a:lnSpc>
            </a:pPr>
            <a:r>
              <a:rPr lang="zh-CN" altLang="en-US" sz="1600" dirty="0">
                <a:latin typeface="+mn-ea"/>
              </a:rPr>
              <a:t>针对适应不同采样周期的子系统设计调度策略，保证系统稳定性；</a:t>
            </a:r>
            <a:endParaRPr lang="en-US" altLang="zh-CN" sz="1600" dirty="0">
              <a:latin typeface="+mn-ea"/>
            </a:endParaRPr>
          </a:p>
          <a:p>
            <a:pPr>
              <a:lnSpc>
                <a:spcPts val="2000"/>
              </a:lnSpc>
            </a:pPr>
            <a:r>
              <a:rPr lang="zh-CN" altLang="en-US" sz="1600" b="1" dirty="0">
                <a:latin typeface="+mn-ea"/>
              </a:rPr>
              <a:t>离散顺序系统的估计与节能设计分析</a:t>
            </a:r>
            <a:endParaRPr lang="en-US" altLang="zh-CN" sz="1600" b="1" dirty="0">
              <a:latin typeface="+mn-ea"/>
            </a:endParaRPr>
          </a:p>
          <a:p>
            <a:pPr lvl="1">
              <a:lnSpc>
                <a:spcPts val="2000"/>
              </a:lnSpc>
            </a:pPr>
            <a:r>
              <a:rPr lang="zh-CN" altLang="en-US" sz="1600" dirty="0">
                <a:latin typeface="+mn-ea"/>
              </a:rPr>
              <a:t>针对不同的估计精度需求，根据传感器的剩余能量和当前的估计误差，设计信道</a:t>
            </a:r>
            <a:r>
              <a:rPr lang="en-US" altLang="zh-CN" sz="1600" dirty="0">
                <a:latin typeface="+mn-ea"/>
              </a:rPr>
              <a:t>-</a:t>
            </a:r>
            <a:r>
              <a:rPr lang="zh-CN" altLang="en-US" sz="1600" dirty="0">
                <a:latin typeface="+mn-ea"/>
              </a:rPr>
              <a:t>传感器（系统）配对算法，以延长网络寿命；</a:t>
            </a:r>
            <a:endParaRPr lang="en-US" altLang="zh-CN" sz="1600" dirty="0">
              <a:latin typeface="+mn-ea"/>
            </a:endParaRPr>
          </a:p>
          <a:p>
            <a:pPr lvl="1">
              <a:lnSpc>
                <a:spcPts val="2000"/>
              </a:lnSpc>
            </a:pPr>
            <a:r>
              <a:rPr lang="zh-CN" altLang="en-US" sz="1600" dirty="0">
                <a:latin typeface="+mn-ea"/>
              </a:rPr>
              <a:t>承担传送任务的多个传送锟在决定钢板速度时是耦合的，使用并比较传统传送带模型以及基于机器学习等先进建模方法得出的模型对于板头位置和运送速度估计精度的优劣</a:t>
            </a:r>
            <a:endParaRPr lang="en-US" altLang="zh-CN" sz="1600" dirty="0">
              <a:latin typeface="+mn-ea"/>
            </a:endParaRPr>
          </a:p>
          <a:p>
            <a:pPr>
              <a:lnSpc>
                <a:spcPts val="2000"/>
              </a:lnSpc>
            </a:pPr>
            <a:r>
              <a:rPr lang="zh-CN" altLang="en-US" sz="1600" b="1" dirty="0">
                <a:latin typeface="+mn-ea"/>
              </a:rPr>
              <a:t>工业复杂干扰环境下的控制</a:t>
            </a:r>
            <a:r>
              <a:rPr lang="en-US" altLang="zh-CN" sz="1600" b="1" dirty="0">
                <a:latin typeface="+mn-ea"/>
              </a:rPr>
              <a:t>-</a:t>
            </a:r>
            <a:r>
              <a:rPr lang="zh-CN" altLang="en-US" sz="1600" b="1" dirty="0">
                <a:latin typeface="+mn-ea"/>
              </a:rPr>
              <a:t>传输性能分析</a:t>
            </a:r>
            <a:endParaRPr lang="en-US" altLang="zh-CN" sz="1600" b="1" dirty="0">
              <a:latin typeface="+mn-ea"/>
            </a:endParaRPr>
          </a:p>
          <a:p>
            <a:pPr lvl="1">
              <a:lnSpc>
                <a:spcPts val="2000"/>
              </a:lnSpc>
            </a:pPr>
            <a:r>
              <a:rPr lang="zh-CN" altLang="en-US" sz="1600" dirty="0">
                <a:latin typeface="+mn-ea"/>
              </a:rPr>
              <a:t>细化强干扰环境的分类，对不同程度的强干扰环境下的控制代价和估计精度进行建模与分析。</a:t>
            </a:r>
            <a:endParaRPr lang="en-US" altLang="zh-CN" sz="1600" dirty="0">
              <a:latin typeface="+mn-ea"/>
            </a:endParaRPr>
          </a:p>
          <a:p>
            <a:pPr lvl="1">
              <a:lnSpc>
                <a:spcPts val="2000"/>
              </a:lnSpc>
            </a:pPr>
            <a:r>
              <a:rPr lang="zh-CN" altLang="en-US" sz="1600" dirty="0">
                <a:latin typeface="+mn-ea"/>
              </a:rPr>
              <a:t>不同程度干扰环境下的抗干扰策略设计。</a:t>
            </a:r>
            <a:endParaRPr lang="en-US" altLang="zh-CN" sz="1600" dirty="0">
              <a:latin typeface="+mn-ea"/>
            </a:endParaRPr>
          </a:p>
          <a:p>
            <a:pPr lvl="1">
              <a:lnSpc>
                <a:spcPts val="2000"/>
              </a:lnSpc>
            </a:pPr>
            <a:r>
              <a:rPr lang="zh-CN" altLang="en-US" sz="1600" dirty="0">
                <a:latin typeface="+mn-ea"/>
              </a:rPr>
              <a:t>完善实验平台，引入虚拟控制系统或现实控制系统实现干扰分析和抗干扰效果的可视化展示。</a:t>
            </a:r>
            <a:endParaRPr lang="en-US" altLang="zh-CN" sz="1600" dirty="0">
              <a:latin typeface="+mn-ea"/>
            </a:endParaRPr>
          </a:p>
        </p:txBody>
      </p:sp>
      <p:sp>
        <p:nvSpPr>
          <p:cNvPr id="3" name="标题 2"/>
          <p:cNvSpPr>
            <a:spLocks noGrp="1"/>
          </p:cNvSpPr>
          <p:nvPr>
            <p:ph type="title"/>
          </p:nvPr>
        </p:nvSpPr>
        <p:spPr/>
        <p:txBody>
          <a:bodyPr/>
          <a:lstStyle/>
          <a:p>
            <a:r>
              <a:rPr lang="zh-CN" altLang="en-US" dirty="0"/>
              <a:t>未来研究展望</a:t>
            </a:r>
          </a:p>
        </p:txBody>
      </p:sp>
    </p:spTree>
    <p:extLst>
      <p:ext uri="{BB962C8B-B14F-4D97-AF65-F5344CB8AC3E}">
        <p14:creationId xmlns:p14="http://schemas.microsoft.com/office/powerpoint/2010/main" val="403621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a:extLst>
              <a:ext uri="{FF2B5EF4-FFF2-40B4-BE49-F238E27FC236}">
                <a16:creationId xmlns:a16="http://schemas.microsoft.com/office/drawing/2014/main" id="{E9438105-4FCD-4026-B89B-172FDB32DC16}"/>
              </a:ext>
            </a:extLst>
          </p:cNvPr>
          <p:cNvSpPr>
            <a:spLocks noGrp="1"/>
          </p:cNvSpPr>
          <p:nvPr>
            <p:ph sz="quarter" idx="10"/>
          </p:nvPr>
        </p:nvSpPr>
        <p:spPr>
          <a:xfrm>
            <a:off x="406105" y="1664333"/>
            <a:ext cx="8372163" cy="3483863"/>
          </a:xfrm>
        </p:spPr>
        <p:txBody>
          <a:bodyPr>
            <a:normAutofit/>
          </a:bodyPr>
          <a:lstStyle/>
          <a:p>
            <a:pPr>
              <a:lnSpc>
                <a:spcPct val="150000"/>
              </a:lnSpc>
            </a:pPr>
            <a:r>
              <a:rPr lang="zh-CN" altLang="en-US" b="1" dirty="0">
                <a:latin typeface="+mn-ea"/>
              </a:rPr>
              <a:t>评阅意见</a:t>
            </a:r>
            <a:r>
              <a:rPr lang="en-US" altLang="zh-CN" b="1" dirty="0">
                <a:latin typeface="+mn-ea"/>
              </a:rPr>
              <a:t>1</a:t>
            </a:r>
          </a:p>
          <a:p>
            <a:pPr lvl="1">
              <a:lnSpc>
                <a:spcPct val="150000"/>
              </a:lnSpc>
            </a:pPr>
            <a:r>
              <a:rPr lang="zh-CN" altLang="en-US" b="1" dirty="0">
                <a:latin typeface="+mn-ea"/>
              </a:rPr>
              <a:t>修改建议</a:t>
            </a:r>
            <a:r>
              <a:rPr lang="en-US" altLang="zh-CN" b="1" dirty="0">
                <a:latin typeface="+mn-ea"/>
              </a:rPr>
              <a:t>1</a:t>
            </a:r>
            <a:r>
              <a:rPr lang="zh-CN" altLang="en-US" dirty="0">
                <a:latin typeface="+mn-ea"/>
              </a:rPr>
              <a:t>：论文题目有些宽泛，要再聚焦和明确；</a:t>
            </a:r>
            <a:endParaRPr lang="en-US" altLang="zh-CN" dirty="0">
              <a:latin typeface="+mn-ea"/>
            </a:endParaRPr>
          </a:p>
          <a:p>
            <a:pPr lvl="1">
              <a:lnSpc>
                <a:spcPct val="150000"/>
              </a:lnSpc>
            </a:pPr>
            <a:r>
              <a:rPr lang="zh-CN" altLang="en-US" b="1" dirty="0">
                <a:latin typeface="+mn-ea"/>
              </a:rPr>
              <a:t>改</a:t>
            </a:r>
            <a:r>
              <a:rPr lang="zh-CN" altLang="en-US" dirty="0">
                <a:latin typeface="+mn-ea"/>
              </a:rPr>
              <a:t>：暂未进行改动；原因是，始终没有想到更好的能覆盖整篇文章的题目；拟修改题目“基于两种结构的工业网络系统控制</a:t>
            </a:r>
            <a:r>
              <a:rPr lang="en-US" altLang="zh-CN" dirty="0">
                <a:latin typeface="+mn-ea"/>
              </a:rPr>
              <a:t>-</a:t>
            </a:r>
            <a:r>
              <a:rPr lang="zh-CN" altLang="en-US" dirty="0">
                <a:latin typeface="+mn-ea"/>
              </a:rPr>
              <a:t>传输联合性能及干扰分析”。</a:t>
            </a:r>
            <a:endParaRPr lang="en-US" altLang="zh-CN" dirty="0">
              <a:latin typeface="+mn-ea"/>
            </a:endParaRPr>
          </a:p>
          <a:p>
            <a:pPr lvl="1"/>
            <a:r>
              <a:rPr lang="zh-CN" altLang="en-US" b="1" dirty="0">
                <a:latin typeface="+mn-ea"/>
              </a:rPr>
              <a:t>修改建议</a:t>
            </a:r>
            <a:r>
              <a:rPr lang="en-US" altLang="zh-CN" b="1" dirty="0">
                <a:latin typeface="+mn-ea"/>
              </a:rPr>
              <a:t>2</a:t>
            </a:r>
            <a:r>
              <a:rPr lang="zh-CN" altLang="en-US" dirty="0">
                <a:latin typeface="+mn-ea"/>
              </a:rPr>
              <a:t>：</a:t>
            </a:r>
            <a:r>
              <a:rPr lang="zh-CN" altLang="en-US" dirty="0"/>
              <a:t>论文三部分主体多次提到安全，需要明确是信息安全还是物理安全。第二章提到</a:t>
            </a:r>
            <a:r>
              <a:rPr lang="en-US" altLang="zh-CN" dirty="0"/>
              <a:t>DoS</a:t>
            </a:r>
            <a:r>
              <a:rPr lang="zh-CN" altLang="en-US" dirty="0"/>
              <a:t>攻击，但是后面并没有解决；</a:t>
            </a:r>
            <a:r>
              <a:rPr lang="en-US" altLang="zh-CN" dirty="0"/>
              <a:t>DoS</a:t>
            </a:r>
            <a:r>
              <a:rPr lang="zh-CN" altLang="en-US" dirty="0"/>
              <a:t>攻击问题；第三章第一段提到安全性，也没有解释是哪类安全问题；</a:t>
            </a:r>
            <a:endParaRPr lang="en-US" altLang="zh-CN" dirty="0"/>
          </a:p>
          <a:p>
            <a:pPr lvl="1"/>
            <a:r>
              <a:rPr lang="zh-CN" altLang="en-US" b="1" dirty="0"/>
              <a:t>改</a:t>
            </a:r>
            <a:r>
              <a:rPr lang="zh-CN" altLang="en-US" dirty="0"/>
              <a:t>：已修改。</a:t>
            </a:r>
            <a:endParaRPr lang="en-US" altLang="zh-CN" dirty="0"/>
          </a:p>
          <a:p>
            <a:pPr lvl="1"/>
            <a:endParaRPr lang="en-US" altLang="zh-CN" dirty="0">
              <a:latin typeface="+mn-ea"/>
            </a:endParaRPr>
          </a:p>
        </p:txBody>
      </p:sp>
      <p:sp>
        <p:nvSpPr>
          <p:cNvPr id="3" name="标题 2"/>
          <p:cNvSpPr>
            <a:spLocks noGrp="1"/>
          </p:cNvSpPr>
          <p:nvPr>
            <p:ph type="title"/>
          </p:nvPr>
        </p:nvSpPr>
        <p:spPr/>
        <p:txBody>
          <a:bodyPr/>
          <a:lstStyle/>
          <a:p>
            <a:r>
              <a:rPr lang="zh-CN" altLang="en-US" dirty="0"/>
              <a:t>评阅意见修改</a:t>
            </a:r>
          </a:p>
        </p:txBody>
      </p:sp>
      <p:sp>
        <p:nvSpPr>
          <p:cNvPr id="4" name="内容占位符 3">
            <a:extLst>
              <a:ext uri="{FF2B5EF4-FFF2-40B4-BE49-F238E27FC236}">
                <a16:creationId xmlns:a16="http://schemas.microsoft.com/office/drawing/2014/main" id="{6DED0BA3-2EBC-44B7-A275-6856BD212A03}"/>
              </a:ext>
            </a:extLst>
          </p:cNvPr>
          <p:cNvSpPr txBox="1">
            <a:spLocks/>
          </p:cNvSpPr>
          <p:nvPr/>
        </p:nvSpPr>
        <p:spPr>
          <a:xfrm>
            <a:off x="450064" y="5035463"/>
            <a:ext cx="8372163" cy="1542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n-ea"/>
              </a:rPr>
              <a:t>评阅意见</a:t>
            </a:r>
            <a:r>
              <a:rPr lang="en-US" altLang="zh-CN" b="1" dirty="0">
                <a:latin typeface="+mn-ea"/>
              </a:rPr>
              <a:t>2</a:t>
            </a:r>
          </a:p>
          <a:p>
            <a:pPr lvl="1">
              <a:lnSpc>
                <a:spcPct val="150000"/>
              </a:lnSpc>
            </a:pPr>
            <a:r>
              <a:rPr lang="zh-CN" altLang="en-US" dirty="0">
                <a:latin typeface="+mn-ea"/>
              </a:rPr>
              <a:t>未给出修改意见。</a:t>
            </a:r>
            <a:endParaRPr lang="en-US" altLang="zh-CN" dirty="0">
              <a:latin typeface="+mn-ea"/>
            </a:endParaRPr>
          </a:p>
          <a:p>
            <a:pPr lvl="1"/>
            <a:endParaRPr lang="en-US" altLang="zh-CN" dirty="0">
              <a:latin typeface="+mn-ea"/>
            </a:endParaRPr>
          </a:p>
        </p:txBody>
      </p:sp>
    </p:spTree>
    <p:extLst>
      <p:ext uri="{BB962C8B-B14F-4D97-AF65-F5344CB8AC3E}">
        <p14:creationId xmlns:p14="http://schemas.microsoft.com/office/powerpoint/2010/main" val="611337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D556FF-E248-45A2-93EB-13913380DAF1}"/>
              </a:ext>
            </a:extLst>
          </p:cNvPr>
          <p:cNvSpPr>
            <a:spLocks noGrp="1"/>
          </p:cNvSpPr>
          <p:nvPr>
            <p:ph sz="quarter" idx="10"/>
          </p:nvPr>
        </p:nvSpPr>
        <p:spPr/>
        <p:txBody>
          <a:bodyPr>
            <a:normAutofit lnSpcReduction="10000"/>
          </a:bodyPr>
          <a:lstStyle/>
          <a:p>
            <a:pPr marL="0" indent="0" algn="just">
              <a:lnSpc>
                <a:spcPct val="110000"/>
              </a:lnSpc>
              <a:buNone/>
            </a:pPr>
            <a:r>
              <a:rPr lang="en-US" altLang="zh-CN" sz="1200" dirty="0"/>
              <a:t>[1] Park P, </a:t>
            </a:r>
            <a:r>
              <a:rPr lang="en-US" altLang="zh-CN" sz="1200" dirty="0" err="1"/>
              <a:t>Ergen</a:t>
            </a:r>
            <a:r>
              <a:rPr lang="en-US" altLang="zh-CN" sz="1200" dirty="0"/>
              <a:t> S C, </a:t>
            </a:r>
            <a:r>
              <a:rPr lang="en-US" altLang="zh-CN" sz="1200" dirty="0" err="1"/>
              <a:t>Fischione</a:t>
            </a:r>
            <a:r>
              <a:rPr lang="en-US" altLang="zh-CN" sz="1200" dirty="0"/>
              <a:t> C. “Wireless network design for control systems: A survey,” in IEEE Communications Surveys &amp; Tutorials, 2017, 20(2): 978-1013.</a:t>
            </a:r>
          </a:p>
          <a:p>
            <a:pPr marL="0" indent="0" algn="just">
              <a:lnSpc>
                <a:spcPct val="110000"/>
              </a:lnSpc>
              <a:buNone/>
            </a:pPr>
            <a:r>
              <a:rPr lang="en-US" altLang="zh-CN" sz="1200" dirty="0"/>
              <a:t>[2] Lai C L, Hsu P L. “Design the remote control system with the time-delay estimator and the adaptive smith predictor,” IEEE Transactions on Industrial Informatics, 2009, 6(1): 73-80.</a:t>
            </a:r>
          </a:p>
          <a:p>
            <a:pPr marL="0" indent="0" algn="just">
              <a:lnSpc>
                <a:spcPct val="110000"/>
              </a:lnSpc>
              <a:buNone/>
            </a:pPr>
            <a:r>
              <a:rPr lang="en-US" altLang="zh-CN" sz="1200" dirty="0"/>
              <a:t>[3] Park P, Araújo J, Johansson K H. “Wireless networked control system co-design,” in 2011 International Conference on Networking, Sensing and Control. IEEE, 2011: 486-491.</a:t>
            </a:r>
          </a:p>
          <a:p>
            <a:pPr marL="0" indent="0" algn="just">
              <a:lnSpc>
                <a:spcPct val="110000"/>
              </a:lnSpc>
              <a:buNone/>
            </a:pPr>
            <a:r>
              <a:rPr lang="en-US" altLang="zh-CN" sz="1200" dirty="0"/>
              <a:t>[4] Liu L, Han G, Chan S. “An SNR-assured anti-jamming routing protocol for reliable communication in industrial wireless sensor networks.” IEEE Communications Magazine, 2018, 56(2): 23-29.</a:t>
            </a:r>
          </a:p>
          <a:p>
            <a:pPr marL="0" indent="0" algn="just">
              <a:lnSpc>
                <a:spcPct val="110000"/>
              </a:lnSpc>
              <a:buNone/>
            </a:pPr>
            <a:r>
              <a:rPr lang="en-US" altLang="zh-CN" sz="1200" dirty="0"/>
              <a:t>[5] Swamy V N, Suri S, </a:t>
            </a:r>
            <a:r>
              <a:rPr lang="en-US" altLang="zh-CN" sz="1200" dirty="0" err="1"/>
              <a:t>Rigge</a:t>
            </a:r>
            <a:r>
              <a:rPr lang="en-US" altLang="zh-CN" sz="1200" dirty="0"/>
              <a:t> P, et al. “Real-time cooperative communication for automation over wireless.” IEEE Transactions on Wireless Communications, 2017, 16(11): 7168-7183.</a:t>
            </a:r>
          </a:p>
          <a:p>
            <a:pPr marL="0" indent="0" algn="just">
              <a:lnSpc>
                <a:spcPct val="110000"/>
              </a:lnSpc>
              <a:buNone/>
            </a:pPr>
            <a:r>
              <a:rPr lang="en-US" altLang="zh-CN" sz="1200" dirty="0"/>
              <a:t>[6] </a:t>
            </a:r>
            <a:r>
              <a:rPr lang="en-US" altLang="zh-CN" sz="1200" dirty="0" err="1"/>
              <a:t>Lyu</a:t>
            </a:r>
            <a:r>
              <a:rPr lang="en-US" altLang="zh-CN" sz="1200" dirty="0"/>
              <a:t> L, Chen C, Zhu S, et al. “Control Performance Aware Cooperative Transmission in Multiloop Wireless Control Systems for Industrial IoT Applications,” IEEE Internet of Things Journal, 2018, 5(5): 3954-3966.</a:t>
            </a:r>
          </a:p>
          <a:p>
            <a:pPr marL="0" indent="0" algn="just">
              <a:lnSpc>
                <a:spcPct val="110000"/>
              </a:lnSpc>
              <a:buNone/>
            </a:pPr>
            <a:r>
              <a:rPr lang="en-US" altLang="zh-CN" sz="1200" dirty="0"/>
              <a:t>[7] Chen H, Xu D, Li Z, et al. “Control for Discrete-Time Networked TS Fuzzy Systems with Packet Loss Based on Event-Triggered Mechanism,” Mathematical Problems in Engineering, 2019.</a:t>
            </a:r>
          </a:p>
          <a:p>
            <a:pPr marL="0" indent="0" algn="just">
              <a:lnSpc>
                <a:spcPct val="110000"/>
              </a:lnSpc>
              <a:buNone/>
            </a:pPr>
            <a:r>
              <a:rPr lang="en-US" altLang="zh-CN" sz="1200" dirty="0"/>
              <a:t>[8] </a:t>
            </a:r>
            <a:r>
              <a:rPr lang="en-US" altLang="zh-CN" sz="1200" dirty="0" err="1"/>
              <a:t>Gatsis</a:t>
            </a:r>
            <a:r>
              <a:rPr lang="en-US" altLang="zh-CN" sz="1200" dirty="0"/>
              <a:t> K, Ribeiro A, Pappas G J. “Optimal power management in wireless control systems,” IEEE Transactions on Automatic Control, 2014, 59(6): 1495-1510.</a:t>
            </a:r>
          </a:p>
          <a:p>
            <a:pPr marL="0" indent="0" algn="just">
              <a:lnSpc>
                <a:spcPct val="110000"/>
              </a:lnSpc>
              <a:buNone/>
            </a:pPr>
            <a:r>
              <a:rPr lang="en-US" altLang="zh-CN" sz="1200" dirty="0"/>
              <a:t>[9] Al </a:t>
            </a:r>
            <a:r>
              <a:rPr lang="en-US" altLang="zh-CN" sz="1200" dirty="0" err="1"/>
              <a:t>Ayidh</a:t>
            </a:r>
            <a:r>
              <a:rPr lang="en-US" altLang="zh-CN" sz="1200" dirty="0"/>
              <a:t> A, </a:t>
            </a:r>
            <a:r>
              <a:rPr lang="en-US" altLang="zh-CN" sz="1200" dirty="0" err="1"/>
              <a:t>Nadas</a:t>
            </a:r>
            <a:r>
              <a:rPr lang="en-US" altLang="zh-CN" sz="1200" dirty="0"/>
              <a:t> J B, </a:t>
            </a:r>
            <a:r>
              <a:rPr lang="en-US" altLang="zh-CN" sz="1200" dirty="0" err="1"/>
              <a:t>Ghannam</a:t>
            </a:r>
            <a:r>
              <a:rPr lang="en-US" altLang="zh-CN" sz="1200" dirty="0"/>
              <a:t> R, et al. “Communication and Control Co-Design Using MIMO Wireless Network,” 2019 UK/China Emerging Technologies (UCET). IEEE, 2019: 1-5.</a:t>
            </a:r>
          </a:p>
          <a:p>
            <a:pPr marL="0" indent="0" algn="just">
              <a:lnSpc>
                <a:spcPct val="110000"/>
              </a:lnSpc>
              <a:buNone/>
            </a:pPr>
            <a:r>
              <a:rPr lang="en-US" altLang="zh-CN" sz="1200" dirty="0"/>
              <a:t>[10] Chen B, Hu G, Ho D W C, et al. “Distributed Kalman filtering for time-varying discrete sequential systems,” </a:t>
            </a:r>
            <a:r>
              <a:rPr lang="en-US" altLang="zh-CN" sz="1200" dirty="0" err="1"/>
              <a:t>Automatica</a:t>
            </a:r>
            <a:r>
              <a:rPr lang="en-US" altLang="zh-CN" sz="1200" dirty="0"/>
              <a:t>, 2019, 99: 228-236.</a:t>
            </a:r>
            <a:endParaRPr lang="zh-CN" altLang="en-US" sz="1200" dirty="0"/>
          </a:p>
        </p:txBody>
      </p:sp>
      <p:sp>
        <p:nvSpPr>
          <p:cNvPr id="3" name="标题 2">
            <a:extLst>
              <a:ext uri="{FF2B5EF4-FFF2-40B4-BE49-F238E27FC236}">
                <a16:creationId xmlns:a16="http://schemas.microsoft.com/office/drawing/2014/main" id="{DC44E336-2E65-4A0F-897D-C7439FC2C4D3}"/>
              </a:ext>
            </a:extLst>
          </p:cNvPr>
          <p:cNvSpPr>
            <a:spLocks noGrp="1"/>
          </p:cNvSpPr>
          <p:nvPr>
            <p:ph type="title"/>
          </p:nvPr>
        </p:nvSpPr>
        <p:spPr/>
        <p:txBody>
          <a:bodyPr/>
          <a:lstStyle/>
          <a:p>
            <a:r>
              <a:rPr lang="zh-CN" altLang="en-US" dirty="0"/>
              <a:t>参考文献</a:t>
            </a:r>
          </a:p>
        </p:txBody>
      </p:sp>
    </p:spTree>
    <p:extLst>
      <p:ext uri="{BB962C8B-B14F-4D97-AF65-F5344CB8AC3E}">
        <p14:creationId xmlns:p14="http://schemas.microsoft.com/office/powerpoint/2010/main" val="2317817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3601207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5400" dirty="0">
                <a:latin typeface="+mn-ea"/>
                <a:ea typeface="+mn-ea"/>
              </a:rPr>
              <a:t>请各位老师批评指导！</a:t>
            </a:r>
          </a:p>
        </p:txBody>
      </p:sp>
    </p:spTree>
    <p:extLst>
      <p:ext uri="{BB962C8B-B14F-4D97-AF65-F5344CB8AC3E}">
        <p14:creationId xmlns:p14="http://schemas.microsoft.com/office/powerpoint/2010/main" val="4044607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611012" y="1548460"/>
            <a:ext cx="6602585" cy="2722522"/>
          </a:xfrm>
        </p:spPr>
        <p:txBody>
          <a:bodyPr>
            <a:normAutofit/>
          </a:bodyPr>
          <a:lstStyle/>
          <a:p>
            <a:pPr marL="0" indent="0">
              <a:lnSpc>
                <a:spcPct val="100000"/>
              </a:lnSpc>
              <a:buNone/>
            </a:pPr>
            <a:r>
              <a:rPr lang="zh-CN" altLang="en-US" sz="1800" dirty="0">
                <a:solidFill>
                  <a:schemeClr val="bg2">
                    <a:lumMod val="40000"/>
                    <a:lumOff val="60000"/>
                  </a:schemeClr>
                </a:solidFill>
                <a:latin typeface="+mn-ea"/>
              </a:rPr>
              <a:t>我们考虑一个具有</a:t>
            </a:r>
            <a:r>
              <a:rPr lang="en-US" altLang="zh-CN" sz="1800" dirty="0">
                <a:solidFill>
                  <a:schemeClr val="bg2">
                    <a:lumMod val="40000"/>
                    <a:lumOff val="60000"/>
                  </a:schemeClr>
                </a:solidFill>
                <a:latin typeface="+mn-ea"/>
              </a:rPr>
              <a:t>α-</a:t>
            </a:r>
            <a:r>
              <a:rPr lang="zh-CN" altLang="en-US" sz="1800" dirty="0">
                <a:solidFill>
                  <a:schemeClr val="bg2">
                    <a:lumMod val="40000"/>
                    <a:lumOff val="60000"/>
                  </a:schemeClr>
                </a:solidFill>
                <a:latin typeface="+mn-ea"/>
              </a:rPr>
              <a:t>指数衰减的渐近稳定系统的</a:t>
            </a:r>
            <a:r>
              <a:rPr lang="en-US" altLang="zh-CN" sz="1800" dirty="0">
                <a:solidFill>
                  <a:schemeClr val="bg2">
                    <a:lumMod val="40000"/>
                    <a:lumOff val="60000"/>
                  </a:schemeClr>
                </a:solidFill>
                <a:latin typeface="+mn-ea"/>
              </a:rPr>
              <a:t>LQR</a:t>
            </a:r>
            <a:r>
              <a:rPr lang="zh-CN" altLang="en-US" sz="1800" dirty="0">
                <a:solidFill>
                  <a:schemeClr val="bg2">
                    <a:lumMod val="40000"/>
                    <a:lumOff val="60000"/>
                  </a:schemeClr>
                </a:solidFill>
                <a:latin typeface="+mn-ea"/>
              </a:rPr>
              <a:t>控制器设计</a:t>
            </a:r>
            <a:endParaRPr lang="en-US" altLang="zh-CN" sz="1800" dirty="0">
              <a:solidFill>
                <a:schemeClr val="bg2">
                  <a:lumMod val="40000"/>
                  <a:lumOff val="60000"/>
                </a:schemeClr>
              </a:solidFill>
              <a:latin typeface="+mn-ea"/>
            </a:endParaRPr>
          </a:p>
          <a:p>
            <a:pPr marL="0" indent="0">
              <a:lnSpc>
                <a:spcPct val="100000"/>
              </a:lnSpc>
              <a:buNone/>
            </a:pPr>
            <a:r>
              <a:rPr lang="zh-CN" altLang="en-US" sz="1800" dirty="0">
                <a:solidFill>
                  <a:schemeClr val="bg2">
                    <a:lumMod val="40000"/>
                    <a:lumOff val="60000"/>
                  </a:schemeClr>
                </a:solidFill>
                <a:latin typeface="+mn-ea"/>
              </a:rPr>
              <a:t>目标函数为：</a:t>
            </a:r>
            <a:endParaRPr lang="en-US" altLang="zh-CN" sz="1800" dirty="0">
              <a:solidFill>
                <a:schemeClr val="bg2">
                  <a:lumMod val="40000"/>
                  <a:lumOff val="60000"/>
                </a:schemeClr>
              </a:solidFill>
              <a:latin typeface="+mn-ea"/>
            </a:endParaRPr>
          </a:p>
          <a:p>
            <a:pPr marL="0" indent="0">
              <a:lnSpc>
                <a:spcPct val="100000"/>
              </a:lnSpc>
              <a:buNone/>
            </a:pPr>
            <a:endParaRPr lang="en-US" altLang="zh-CN" sz="1800" dirty="0">
              <a:latin typeface="+mn-ea"/>
            </a:endParaRPr>
          </a:p>
          <a:p>
            <a:pPr marL="0" indent="0">
              <a:lnSpc>
                <a:spcPct val="100000"/>
              </a:lnSpc>
              <a:buNone/>
            </a:pPr>
            <a:r>
              <a:rPr lang="zh-CN" altLang="en-US" sz="1800" dirty="0">
                <a:latin typeface="+mn-ea"/>
              </a:rPr>
              <a:t>控制器为：</a:t>
            </a:r>
            <a:endParaRPr lang="en-US" altLang="zh-CN" sz="1800" dirty="0">
              <a:latin typeface="+mn-ea"/>
            </a:endParaRPr>
          </a:p>
          <a:p>
            <a:pPr marL="0" indent="0">
              <a:lnSpc>
                <a:spcPct val="100000"/>
              </a:lnSpc>
              <a:buNone/>
            </a:pPr>
            <a:endParaRPr lang="en-US" altLang="zh-CN" sz="1200" dirty="0">
              <a:latin typeface="+mn-ea"/>
            </a:endParaRPr>
          </a:p>
          <a:p>
            <a:pPr marL="0" indent="0">
              <a:lnSpc>
                <a:spcPct val="100000"/>
              </a:lnSpc>
              <a:buNone/>
            </a:pPr>
            <a:r>
              <a:rPr lang="en-US" altLang="zh-CN" sz="1800" dirty="0" err="1">
                <a:latin typeface="+mn-ea"/>
              </a:rPr>
              <a:t>Riccati</a:t>
            </a:r>
            <a:r>
              <a:rPr lang="en-US" altLang="zh-CN" sz="1800" dirty="0">
                <a:latin typeface="+mn-ea"/>
              </a:rPr>
              <a:t> </a:t>
            </a:r>
            <a:r>
              <a:rPr lang="zh-CN" altLang="en-US" sz="1800" dirty="0">
                <a:latin typeface="+mn-ea"/>
              </a:rPr>
              <a:t>方程为</a:t>
            </a:r>
            <a:endParaRPr lang="en-US" altLang="zh-CN" sz="1800" dirty="0">
              <a:latin typeface="+mn-ea"/>
            </a:endParaRPr>
          </a:p>
          <a:p>
            <a:pPr marL="0" indent="0">
              <a:lnSpc>
                <a:spcPct val="150000"/>
              </a:lnSpc>
              <a:buNone/>
            </a:pPr>
            <a:endParaRPr lang="en-US" altLang="zh-CN" sz="1800" dirty="0">
              <a:latin typeface="+mn-ea"/>
            </a:endParaRPr>
          </a:p>
        </p:txBody>
      </p:sp>
      <p:sp>
        <p:nvSpPr>
          <p:cNvPr id="3" name="标题 2"/>
          <p:cNvSpPr>
            <a:spLocks noGrp="1"/>
          </p:cNvSpPr>
          <p:nvPr>
            <p:ph type="title"/>
          </p:nvPr>
        </p:nvSpPr>
        <p:spPr/>
        <p:txBody>
          <a:bodyPr/>
          <a:lstStyle/>
          <a:p>
            <a:r>
              <a:rPr lang="zh-CN" altLang="en-US" dirty="0"/>
              <a:t>研究内容一 控制</a:t>
            </a:r>
            <a:r>
              <a:rPr lang="en-US" altLang="zh-CN" dirty="0"/>
              <a:t>-</a:t>
            </a:r>
            <a:r>
              <a:rPr lang="zh-CN" altLang="en-US" dirty="0"/>
              <a:t>传输联合性能建模</a:t>
            </a:r>
          </a:p>
        </p:txBody>
      </p:sp>
      <p:sp>
        <p:nvSpPr>
          <p:cNvPr id="8" name="文本框 7">
            <a:extLst>
              <a:ext uri="{FF2B5EF4-FFF2-40B4-BE49-F238E27FC236}">
                <a16:creationId xmlns:a16="http://schemas.microsoft.com/office/drawing/2014/main" id="{D365BC65-19DC-485C-A102-4FDDBBD1F46A}"/>
              </a:ext>
            </a:extLst>
          </p:cNvPr>
          <p:cNvSpPr txBox="1"/>
          <p:nvPr/>
        </p:nvSpPr>
        <p:spPr>
          <a:xfrm>
            <a:off x="1849486" y="6325367"/>
            <a:ext cx="5445028" cy="338554"/>
          </a:xfrm>
          <a:prstGeom prst="rect">
            <a:avLst/>
          </a:prstGeom>
          <a:noFill/>
        </p:spPr>
        <p:txBody>
          <a:bodyPr wrap="square" rtlCol="0">
            <a:spAutoFit/>
          </a:bodyPr>
          <a:lstStyle/>
          <a:p>
            <a:pPr algn="ctr"/>
            <a:r>
              <a:rPr lang="zh-CN" altLang="en-US" sz="1600" dirty="0">
                <a:solidFill>
                  <a:schemeClr val="bg2">
                    <a:lumMod val="40000"/>
                    <a:lumOff val="60000"/>
                  </a:schemeClr>
                </a:solidFill>
              </a:rPr>
              <a:t>图</a:t>
            </a:r>
            <a:r>
              <a:rPr lang="en-US" altLang="zh-CN" sz="1600" dirty="0">
                <a:solidFill>
                  <a:schemeClr val="bg2">
                    <a:lumMod val="40000"/>
                    <a:lumOff val="60000"/>
                  </a:schemeClr>
                </a:solidFill>
              </a:rPr>
              <a:t>3 </a:t>
            </a:r>
            <a:r>
              <a:rPr lang="zh-CN" altLang="en-US" sz="1600" dirty="0">
                <a:solidFill>
                  <a:schemeClr val="bg2">
                    <a:lumMod val="40000"/>
                    <a:lumOff val="60000"/>
                  </a:schemeClr>
                </a:solidFill>
              </a:rPr>
              <a:t>子系统 </a:t>
            </a:r>
            <a:r>
              <a:rPr lang="en-US" altLang="zh-CN" sz="1600" i="1" dirty="0" err="1">
                <a:solidFill>
                  <a:schemeClr val="bg2">
                    <a:lumMod val="40000"/>
                    <a:lumOff val="60000"/>
                  </a:schemeClr>
                </a:solidFill>
                <a:latin typeface="Times New Roman" panose="02020603050405020304" pitchFamily="18" charset="0"/>
                <a:cs typeface="Times New Roman" panose="02020603050405020304" pitchFamily="18" charset="0"/>
              </a:rPr>
              <a:t>i</a:t>
            </a:r>
            <a:r>
              <a:rPr lang="en-US" altLang="zh-CN" sz="1600" i="1" dirty="0">
                <a:solidFill>
                  <a:schemeClr val="bg2">
                    <a:lumMod val="40000"/>
                    <a:lumOff val="60000"/>
                  </a:schemeClr>
                </a:solidFill>
                <a:latin typeface="Times New Roman" panose="02020603050405020304" pitchFamily="18" charset="0"/>
                <a:cs typeface="Times New Roman" panose="02020603050405020304" pitchFamily="18" charset="0"/>
              </a:rPr>
              <a:t> </a:t>
            </a:r>
            <a:r>
              <a:rPr lang="zh-CN" altLang="en-US" sz="1600" dirty="0">
                <a:solidFill>
                  <a:schemeClr val="bg2">
                    <a:lumMod val="40000"/>
                    <a:lumOff val="60000"/>
                  </a:schemeClr>
                </a:solidFill>
              </a:rPr>
              <a:t>网络结构图</a:t>
            </a:r>
            <a:r>
              <a:rPr lang="en-US" altLang="zh-CN" sz="1600" dirty="0">
                <a:solidFill>
                  <a:schemeClr val="bg2">
                    <a:lumMod val="40000"/>
                    <a:lumOff val="60000"/>
                  </a:schemeClr>
                </a:solidFill>
              </a:rPr>
              <a:t>.</a:t>
            </a:r>
          </a:p>
        </p:txBody>
      </p:sp>
      <p:graphicFrame>
        <p:nvGraphicFramePr>
          <p:cNvPr id="35" name="对象 34">
            <a:extLst>
              <a:ext uri="{FF2B5EF4-FFF2-40B4-BE49-F238E27FC236}">
                <a16:creationId xmlns:a16="http://schemas.microsoft.com/office/drawing/2014/main" id="{1CC48C4D-6BA6-4F81-B21A-FD099B3F3A9E}"/>
              </a:ext>
            </a:extLst>
          </p:cNvPr>
          <p:cNvGraphicFramePr>
            <a:graphicFrameLocks noChangeAspect="1"/>
          </p:cNvGraphicFramePr>
          <p:nvPr>
            <p:extLst>
              <p:ext uri="{D42A27DB-BD31-4B8C-83A1-F6EECF244321}">
                <p14:modId xmlns:p14="http://schemas.microsoft.com/office/powerpoint/2010/main" val="696971965"/>
              </p:ext>
            </p:extLst>
          </p:nvPr>
        </p:nvGraphicFramePr>
        <p:xfrm>
          <a:off x="5481300" y="2438655"/>
          <a:ext cx="114300" cy="177800"/>
        </p:xfrm>
        <a:graphic>
          <a:graphicData uri="http://schemas.openxmlformats.org/presentationml/2006/ole">
            <mc:AlternateContent xmlns:mc="http://schemas.openxmlformats.org/markup-compatibility/2006">
              <mc:Choice xmlns:v="urn:schemas-microsoft-com:vml" Requires="v">
                <p:oleObj spid="_x0000_s22875" name="Equation" r:id="rId4" imgW="114120" imgH="177480" progId="Equation.DSMT4">
                  <p:embed/>
                </p:oleObj>
              </mc:Choice>
              <mc:Fallback>
                <p:oleObj name="Equation" r:id="rId4" imgW="114120" imgH="177480" progId="Equation.DSMT4">
                  <p:embed/>
                  <p:pic>
                    <p:nvPicPr>
                      <p:cNvPr id="35" name="对象 34">
                        <a:extLst>
                          <a:ext uri="{FF2B5EF4-FFF2-40B4-BE49-F238E27FC236}">
                            <a16:creationId xmlns:a16="http://schemas.microsoft.com/office/drawing/2014/main" id="{1CC48C4D-6BA6-4F81-B21A-FD099B3F3A9E}"/>
                          </a:ext>
                        </a:extLst>
                      </p:cNvPr>
                      <p:cNvPicPr/>
                      <p:nvPr/>
                    </p:nvPicPr>
                    <p:blipFill>
                      <a:blip r:embed="rId5"/>
                      <a:stretch>
                        <a:fillRect/>
                      </a:stretch>
                    </p:blipFill>
                    <p:spPr>
                      <a:xfrm>
                        <a:off x="5481300" y="2438655"/>
                        <a:ext cx="114300" cy="177800"/>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039B500D-4108-4216-966D-5A5C6F1AA1F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colorTemperature colorTemp="2201"/>
                    </a14:imgEffect>
                    <a14:imgEffect>
                      <a14:saturation sat="0"/>
                    </a14:imgEffect>
                    <a14:imgEffect>
                      <a14:brightnessContrast bright="10000" contrast="20000"/>
                    </a14:imgEffect>
                  </a14:imgLayer>
                </a14:imgProps>
              </a:ext>
            </a:extLst>
          </a:blip>
          <a:stretch>
            <a:fillRect/>
          </a:stretch>
        </p:blipFill>
        <p:spPr>
          <a:xfrm>
            <a:off x="2207685" y="4259617"/>
            <a:ext cx="4728630" cy="2077116"/>
          </a:xfrm>
          <a:prstGeom prst="rect">
            <a:avLst/>
          </a:prstGeom>
          <a:blipFill>
            <a:blip r:embed="rId8"/>
            <a:tile tx="0" ty="0" sx="100000" sy="100000" flip="none" algn="tl"/>
          </a:blipFill>
          <a:effectLst>
            <a:outerShdw blurRad="50800" dist="50800" dir="5400000" algn="ctr" rotWithShape="0">
              <a:srgbClr val="000000">
                <a:alpha val="0"/>
              </a:srgbClr>
            </a:outerShdw>
          </a:effectLst>
        </p:spPr>
      </p:pic>
      <p:pic>
        <p:nvPicPr>
          <p:cNvPr id="28" name="图片 27">
            <a:extLst>
              <a:ext uri="{FF2B5EF4-FFF2-40B4-BE49-F238E27FC236}">
                <a16:creationId xmlns:a16="http://schemas.microsoft.com/office/drawing/2014/main" id="{50A3779C-6C6E-46ED-865D-5652A23E9261}"/>
              </a:ext>
            </a:extLst>
          </p:cNvPr>
          <p:cNvPicPr>
            <a:picLocks noChangeAspect="1"/>
          </p:cNvPicPr>
          <p:nvPr/>
        </p:nvPicPr>
        <p:blipFill>
          <a:blip r:embed="rId9"/>
          <a:stretch>
            <a:fillRect/>
          </a:stretch>
        </p:blipFill>
        <p:spPr>
          <a:xfrm>
            <a:off x="1408916" y="3155074"/>
            <a:ext cx="5143946" cy="327688"/>
          </a:xfrm>
          <a:prstGeom prst="rect">
            <a:avLst/>
          </a:prstGeom>
        </p:spPr>
      </p:pic>
      <p:pic>
        <p:nvPicPr>
          <p:cNvPr id="34" name="图片 33">
            <a:extLst>
              <a:ext uri="{FF2B5EF4-FFF2-40B4-BE49-F238E27FC236}">
                <a16:creationId xmlns:a16="http://schemas.microsoft.com/office/drawing/2014/main" id="{0B7B791C-8545-446C-91FD-E81F814672E8}"/>
              </a:ext>
            </a:extLst>
          </p:cNvPr>
          <p:cNvPicPr>
            <a:picLocks noChangeAspect="1"/>
          </p:cNvPicPr>
          <p:nvPr/>
        </p:nvPicPr>
        <p:blipFill>
          <a:blip r:embed="rId10"/>
          <a:stretch>
            <a:fillRect/>
          </a:stretch>
        </p:blipFill>
        <p:spPr>
          <a:xfrm>
            <a:off x="1553709" y="3819235"/>
            <a:ext cx="4717189" cy="289585"/>
          </a:xfrm>
          <a:prstGeom prst="rect">
            <a:avLst/>
          </a:prstGeom>
        </p:spPr>
      </p:pic>
      <p:pic>
        <p:nvPicPr>
          <p:cNvPr id="40" name="图片 39">
            <a:extLst>
              <a:ext uri="{FF2B5EF4-FFF2-40B4-BE49-F238E27FC236}">
                <a16:creationId xmlns:a16="http://schemas.microsoft.com/office/drawing/2014/main" id="{D03F4590-A419-4FE7-8DE9-DDB98DA21A22}"/>
              </a:ext>
            </a:extLst>
          </p:cNvPr>
          <p:cNvPicPr>
            <a:picLocks noChangeAspect="1"/>
          </p:cNvPicPr>
          <p:nvPr/>
        </p:nvPicPr>
        <p:blipFill>
          <a:blip r:embed="rId11"/>
          <a:stretch>
            <a:fillRect/>
          </a:stretch>
        </p:blipFill>
        <p:spPr>
          <a:xfrm>
            <a:off x="1408916" y="2247100"/>
            <a:ext cx="5006774" cy="556308"/>
          </a:xfrm>
          <a:prstGeom prst="rect">
            <a:avLst/>
          </a:prstGeom>
        </p:spPr>
      </p:pic>
      <p:sp>
        <p:nvSpPr>
          <p:cNvPr id="41" name="矩形 40">
            <a:extLst>
              <a:ext uri="{FF2B5EF4-FFF2-40B4-BE49-F238E27FC236}">
                <a16:creationId xmlns:a16="http://schemas.microsoft.com/office/drawing/2014/main" id="{8FCC8E25-7F78-4A77-8A5B-D1F4AFAA053F}"/>
              </a:ext>
            </a:extLst>
          </p:cNvPr>
          <p:cNvSpPr/>
          <p:nvPr/>
        </p:nvSpPr>
        <p:spPr>
          <a:xfrm>
            <a:off x="611012" y="1824539"/>
            <a:ext cx="7848465" cy="456856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b="1" dirty="0">
                <a:solidFill>
                  <a:schemeClr val="tx1"/>
                </a:solidFill>
              </a:rPr>
              <a:t>为了统一，给出衡量系统控制</a:t>
            </a:r>
            <a:r>
              <a:rPr lang="en-US" altLang="zh-CN" sz="2000" b="1" dirty="0">
                <a:solidFill>
                  <a:schemeClr val="tx1"/>
                </a:solidFill>
              </a:rPr>
              <a:t>-</a:t>
            </a:r>
            <a:r>
              <a:rPr lang="zh-CN" altLang="en-US" sz="2000" b="1" dirty="0">
                <a:solidFill>
                  <a:schemeClr val="tx1"/>
                </a:solidFill>
              </a:rPr>
              <a:t>传输联合性能的函数为：</a:t>
            </a:r>
            <a:endParaRPr lang="en-US" altLang="zh-CN" sz="2000" b="1"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sz="2800" dirty="0">
              <a:solidFill>
                <a:schemeClr val="tx1"/>
              </a:solidFill>
            </a:endParaRPr>
          </a:p>
          <a:p>
            <a:pPr algn="ctr"/>
            <a:endParaRPr lang="en-US" altLang="zh-CN" sz="2800" dirty="0">
              <a:solidFill>
                <a:schemeClr val="tx1"/>
              </a:solidFill>
            </a:endParaRPr>
          </a:p>
          <a:p>
            <a:pPr algn="ctr">
              <a:lnSpc>
                <a:spcPct val="150000"/>
              </a:lnSpc>
            </a:pPr>
            <a:r>
              <a:rPr lang="zh-CN" altLang="en-US" sz="1600" b="1" dirty="0">
                <a:solidFill>
                  <a:schemeClr val="tx1"/>
                </a:solidFill>
              </a:rPr>
              <a:t>        其中，</a:t>
            </a:r>
            <a:r>
              <a:rPr lang="en-US" altLang="zh-CN" sz="1600" b="1" i="1" dirty="0"/>
              <a:t> </a:t>
            </a:r>
            <a:r>
              <a:rPr lang="en-US" altLang="zh-CN" sz="1600" dirty="0" err="1">
                <a:solidFill>
                  <a:schemeClr val="tx1"/>
                </a:solidFill>
                <a:latin typeface="Times New Roman" panose="02020603050405020304" pitchFamily="18" charset="0"/>
                <a:cs typeface="Times New Roman" panose="02020603050405020304" pitchFamily="18" charset="0"/>
              </a:rPr>
              <a:t>Ψ</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contr</a:t>
            </a:r>
            <a:r>
              <a:rPr lang="en-US" altLang="zh-CN" sz="1600" b="1" baseline="-25000" dirty="0">
                <a:solidFill>
                  <a:schemeClr val="tx1"/>
                </a:solidFill>
                <a:latin typeface="Times New Roman" panose="02020603050405020304" pitchFamily="18" charset="0"/>
                <a:cs typeface="Times New Roman" panose="02020603050405020304" pitchFamily="18" charset="0"/>
              </a:rPr>
              <a:t> </a:t>
            </a:r>
            <a:r>
              <a:rPr lang="zh-CN" altLang="en-US" sz="1600" b="1" dirty="0">
                <a:solidFill>
                  <a:schemeClr val="tx1"/>
                </a:solidFill>
                <a:latin typeface="Arial" panose="020B0604020202020204" pitchFamily="34" charset="0"/>
              </a:rPr>
              <a:t>是在引入不确定性无线传输之后控制代价的增加率，</a:t>
            </a:r>
            <a:r>
              <a:rPr lang="en-US" altLang="zh-CN" sz="1600" b="1" dirty="0">
                <a:solidFill>
                  <a:schemeClr val="tx1"/>
                </a:solidFill>
                <a:latin typeface="Arial" panose="020B0604020202020204" pitchFamily="34" charset="0"/>
              </a:rPr>
              <a:t> </a:t>
            </a:r>
          </a:p>
          <a:p>
            <a:pPr algn="ctr">
              <a:lnSpc>
                <a:spcPct val="150000"/>
              </a:lnSpc>
            </a:pPr>
            <a:r>
              <a:rPr lang="en-US" altLang="zh-CN" sz="1600" dirty="0" err="1">
                <a:solidFill>
                  <a:schemeClr val="tx1"/>
                </a:solidFill>
                <a:latin typeface="Times New Roman" panose="02020603050405020304" pitchFamily="18" charset="0"/>
                <a:cs typeface="Times New Roman" panose="02020603050405020304" pitchFamily="18" charset="0"/>
              </a:rPr>
              <a:t>Ψ</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comm</a:t>
            </a:r>
            <a:r>
              <a:rPr lang="en-US" altLang="zh-CN" sz="1600" b="1" i="1" dirty="0">
                <a:solidFill>
                  <a:schemeClr val="tx1"/>
                </a:solidFill>
              </a:rPr>
              <a:t> </a:t>
            </a:r>
            <a:r>
              <a:rPr lang="zh-CN" altLang="en-US" sz="1600" b="1" dirty="0">
                <a:solidFill>
                  <a:schemeClr val="tx1"/>
                </a:solidFill>
                <a:latin typeface="Arial" panose="020B0604020202020204" pitchFamily="34" charset="0"/>
                <a:cs typeface="Arial" panose="020B0604020202020204" pitchFamily="34" charset="0"/>
              </a:rPr>
              <a:t>是无线网络系统中传输能量的有效利用率。</a:t>
            </a:r>
            <a:endParaRPr lang="en-US" altLang="zh-CN" sz="1600" b="1" dirty="0">
              <a:solidFill>
                <a:schemeClr val="tx1"/>
              </a:solidFill>
            </a:endParaRPr>
          </a:p>
        </p:txBody>
      </p:sp>
      <p:graphicFrame>
        <p:nvGraphicFramePr>
          <p:cNvPr id="66" name="对象 10">
            <a:extLst>
              <a:ext uri="{FF2B5EF4-FFF2-40B4-BE49-F238E27FC236}">
                <a16:creationId xmlns:a16="http://schemas.microsoft.com/office/drawing/2014/main" id="{16FDBC4F-057B-4F05-9F78-0BFB531D5500}"/>
              </a:ext>
            </a:extLst>
          </p:cNvPr>
          <p:cNvGraphicFramePr>
            <a:graphicFrameLocks noChangeAspect="1"/>
          </p:cNvGraphicFramePr>
          <p:nvPr>
            <p:extLst>
              <p:ext uri="{D42A27DB-BD31-4B8C-83A1-F6EECF244321}">
                <p14:modId xmlns:p14="http://schemas.microsoft.com/office/powerpoint/2010/main" val="1144170437"/>
              </p:ext>
            </p:extLst>
          </p:nvPr>
        </p:nvGraphicFramePr>
        <p:xfrm>
          <a:off x="1820863" y="2593975"/>
          <a:ext cx="6073775" cy="2668588"/>
        </p:xfrm>
        <a:graphic>
          <a:graphicData uri="http://schemas.openxmlformats.org/presentationml/2006/ole">
            <mc:AlternateContent xmlns:mc="http://schemas.openxmlformats.org/markup-compatibility/2006">
              <mc:Choice xmlns:v="urn:schemas-microsoft-com:vml" Requires="v">
                <p:oleObj spid="_x0000_s22876" name="Equation" r:id="rId12" imgW="3962160" imgH="1739880" progId="Equation.DSMT4">
                  <p:embed/>
                </p:oleObj>
              </mc:Choice>
              <mc:Fallback>
                <p:oleObj name="Equation" r:id="rId12" imgW="3962160" imgH="1739880" progId="Equation.DSMT4">
                  <p:embed/>
                  <p:pic>
                    <p:nvPicPr>
                      <p:cNvPr id="87" name="对象 10">
                        <a:extLst>
                          <a:ext uri="{FF2B5EF4-FFF2-40B4-BE49-F238E27FC236}">
                            <a16:creationId xmlns:a16="http://schemas.microsoft.com/office/drawing/2014/main" id="{BF860C0E-2C4F-45E0-A18F-8DEAC4E8F752}"/>
                          </a:ext>
                        </a:extLst>
                      </p:cNvPr>
                      <p:cNvPicPr>
                        <a:picLocks noChangeAspect="1" noChangeArrowheads="1"/>
                      </p:cNvPicPr>
                      <p:nvPr/>
                    </p:nvPicPr>
                    <p:blipFill>
                      <a:blip r:embed="rId13"/>
                      <a:srcRect/>
                      <a:stretch>
                        <a:fillRect/>
                      </a:stretch>
                    </p:blipFill>
                    <p:spPr bwMode="auto">
                      <a:xfrm>
                        <a:off x="1820863" y="2593975"/>
                        <a:ext cx="607377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65990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内容占位符 3">
            <a:extLst>
              <a:ext uri="{FF2B5EF4-FFF2-40B4-BE49-F238E27FC236}">
                <a16:creationId xmlns:a16="http://schemas.microsoft.com/office/drawing/2014/main" id="{26154F7A-59FA-449A-814F-4BA1D70D8281}"/>
              </a:ext>
            </a:extLst>
          </p:cNvPr>
          <p:cNvSpPr>
            <a:spLocks noGrp="1"/>
          </p:cNvSpPr>
          <p:nvPr>
            <p:ph sz="quarter" idx="10"/>
          </p:nvPr>
        </p:nvSpPr>
        <p:spPr>
          <a:xfrm>
            <a:off x="406105" y="1611680"/>
            <a:ext cx="8372163" cy="4921498"/>
          </a:xfrm>
        </p:spPr>
        <p:txBody>
          <a:bodyPr>
            <a:normAutofit lnSpcReduction="10000"/>
          </a:bodyPr>
          <a:lstStyle/>
          <a:p>
            <a:pPr>
              <a:lnSpc>
                <a:spcPct val="100000"/>
              </a:lnSpc>
            </a:pPr>
            <a:r>
              <a:rPr lang="zh-CN" altLang="en-US" b="1" dirty="0">
                <a:cs typeface="Times New Roman" panose="02020603050405020304" pitchFamily="18" charset="0"/>
              </a:rPr>
              <a:t>仿真分析</a:t>
            </a: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7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800" b="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1800" b="1" i="1"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1500" b="1" i="1" dirty="0">
                <a:latin typeface="Times New Roman" panose="02020603050405020304" pitchFamily="18" charset="0"/>
                <a:cs typeface="Times New Roman" panose="02020603050405020304" pitchFamily="18" charset="0"/>
              </a:rPr>
              <a:t>       E</a:t>
            </a:r>
            <a:r>
              <a:rPr lang="en-US" altLang="zh-CN" sz="1500" b="1" i="1" baseline="-25000" dirty="0">
                <a:latin typeface="Times New Roman" panose="02020603050405020304" pitchFamily="18" charset="0"/>
                <a:cs typeface="Times New Roman" panose="02020603050405020304" pitchFamily="18" charset="0"/>
              </a:rPr>
              <a:t>S </a:t>
            </a:r>
            <a:r>
              <a:rPr lang="en-US" altLang="zh-CN" sz="1500" b="1" dirty="0">
                <a:latin typeface="Times New Roman" panose="02020603050405020304" pitchFamily="18" charset="0"/>
                <a:cs typeface="Times New Roman" panose="02020603050405020304" pitchFamily="18" charset="0"/>
              </a:rPr>
              <a:t>= 1mW,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R </a:t>
            </a:r>
            <a:r>
              <a:rPr lang="en-US" altLang="zh-CN" sz="1500" b="1" dirty="0">
                <a:latin typeface="Times New Roman" panose="02020603050405020304" pitchFamily="18" charset="0"/>
                <a:cs typeface="Times New Roman" panose="02020603050405020304" pitchFamily="18" charset="0"/>
              </a:rPr>
              <a:t>= 12mW, </a:t>
            </a:r>
            <a:r>
              <a:rPr lang="en-US" altLang="zh-CN" sz="1500" b="1" i="1" dirty="0">
                <a:latin typeface="Times New Roman" panose="02020603050405020304" pitchFamily="18" charset="0"/>
                <a:cs typeface="Times New Roman" panose="02020603050405020304" pitchFamily="18" charset="0"/>
              </a:rPr>
              <a:t>E</a:t>
            </a:r>
            <a:r>
              <a:rPr lang="en-US" altLang="zh-CN" sz="1500" b="1" i="1" baseline="-25000" dirty="0">
                <a:latin typeface="Times New Roman" panose="02020603050405020304" pitchFamily="18" charset="0"/>
                <a:cs typeface="Times New Roman" panose="02020603050405020304" pitchFamily="18" charset="0"/>
              </a:rPr>
              <a:t>T </a:t>
            </a:r>
            <a:r>
              <a:rPr lang="en-US" altLang="zh-CN" sz="1500" b="1" dirty="0">
                <a:latin typeface="Times New Roman" panose="02020603050405020304" pitchFamily="18" charset="0"/>
                <a:cs typeface="Times New Roman" panose="02020603050405020304" pitchFamily="18" charset="0"/>
              </a:rPr>
              <a:t>= 14mW, |</a:t>
            </a:r>
            <a:r>
              <a:rPr lang="en-US" altLang="zh-CN" sz="1500" b="1" i="1" dirty="0">
                <a:latin typeface="Times New Roman" panose="02020603050405020304" pitchFamily="18" charset="0"/>
                <a:cs typeface="Times New Roman" panose="02020603050405020304" pitchFamily="18" charset="0"/>
              </a:rPr>
              <a:t> </a:t>
            </a:r>
            <a:r>
              <a:rPr lang="en-US" altLang="zh-CN" sz="1500" b="1" i="1" dirty="0" err="1">
                <a:latin typeface="Times New Roman" panose="02020603050405020304" pitchFamily="18" charset="0"/>
                <a:cs typeface="Times New Roman" panose="02020603050405020304" pitchFamily="18" charset="0"/>
              </a:rPr>
              <a:t>I</a:t>
            </a:r>
            <a:r>
              <a:rPr lang="en-US" altLang="zh-CN" sz="1500" b="1" i="1" baseline="-25000" dirty="0" err="1">
                <a:latin typeface="Times New Roman" panose="02020603050405020304" pitchFamily="18" charset="0"/>
                <a:cs typeface="Times New Roman" panose="02020603050405020304" pitchFamily="18" charset="0"/>
              </a:rPr>
              <a:t>Acc</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 4,</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a:t>
            </a:r>
            <a:r>
              <a:rPr lang="en-US" altLang="zh-CN" sz="1500" b="1" i="1" dirty="0">
                <a:latin typeface="Times New Roman" panose="02020603050405020304" pitchFamily="18" charset="0"/>
                <a:cs typeface="Times New Roman" panose="02020603050405020304" pitchFamily="18" charset="0"/>
              </a:rPr>
              <a:t> I</a:t>
            </a:r>
            <a:r>
              <a:rPr lang="en-US" altLang="zh-CN" sz="1500" b="1" i="1" baseline="-25000" dirty="0">
                <a:latin typeface="Times New Roman" panose="02020603050405020304" pitchFamily="18" charset="0"/>
                <a:cs typeface="Times New Roman" panose="02020603050405020304" pitchFamily="18" charset="0"/>
              </a:rPr>
              <a:t>L </a:t>
            </a:r>
            <a:r>
              <a:rPr lang="en-US" altLang="zh-CN" sz="1500" b="1" dirty="0">
                <a:latin typeface="Times New Roman" panose="02020603050405020304" pitchFamily="18" charset="0"/>
                <a:cs typeface="Times New Roman" panose="02020603050405020304" pitchFamily="18" charset="0"/>
              </a:rPr>
              <a:t>| = 11, L+1 = 4, </a:t>
            </a:r>
            <a:r>
              <a:rPr lang="en-US" altLang="zh-CN" sz="1500" b="1" i="1" dirty="0" err="1">
                <a:latin typeface="Times New Roman" panose="02020603050405020304" pitchFamily="18" charset="0"/>
                <a:cs typeface="Times New Roman" panose="02020603050405020304" pitchFamily="18" charset="0"/>
              </a:rPr>
              <a:t>E</a:t>
            </a:r>
            <a:r>
              <a:rPr lang="en-US" altLang="zh-CN" sz="1500" b="1" i="1" baseline="-25000" dirty="0" err="1">
                <a:latin typeface="Times New Roman" panose="02020603050405020304" pitchFamily="18" charset="0"/>
                <a:cs typeface="Times New Roman" panose="02020603050405020304" pitchFamily="18" charset="0"/>
              </a:rPr>
              <a:t>comm</a:t>
            </a:r>
            <a:r>
              <a:rPr lang="en-US" altLang="zh-CN"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119mW/</a:t>
            </a:r>
            <a:r>
              <a:rPr lang="en-US" altLang="zh-CN" sz="15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400" b="1" i="1" baseline="-25000" dirty="0">
                <a:latin typeface="Times New Roman" panose="02020603050405020304" pitchFamily="18" charset="0"/>
                <a:cs typeface="Times New Roman" panose="02020603050405020304" pitchFamily="18" charset="0"/>
              </a:rPr>
              <a:t> </a:t>
            </a:r>
            <a:endParaRPr lang="en-US" altLang="zh-CN" sz="1500" b="1" i="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板头速度为</a:t>
            </a:r>
            <a:r>
              <a:rPr lang="en-US" altLang="zh-CN" sz="1500" b="1" dirty="0">
                <a:latin typeface="Times New Roman" panose="02020603050405020304" pitchFamily="18" charset="0"/>
                <a:cs typeface="Times New Roman" panose="02020603050405020304" pitchFamily="18" charset="0"/>
              </a:rPr>
              <a:t>0.4</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D=0.4m, </a:t>
            </a:r>
            <a:r>
              <a:rPr lang="zh-CN" altLang="en-US" sz="1500" b="1" dirty="0">
                <a:latin typeface="Times New Roman" panose="02020603050405020304" pitchFamily="18" charset="0"/>
                <a:cs typeface="Times New Roman" panose="02020603050405020304" pitchFamily="18" charset="0"/>
              </a:rPr>
              <a:t>若电机加速是个匀加速过程，</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a:t>
            </a:r>
            <a:r>
              <a:rPr lang="en-US" altLang="zh-CN" sz="1500" b="1" i="1" dirty="0">
                <a:latin typeface="Times New Roman" panose="02020603050405020304" pitchFamily="18" charset="0"/>
                <a:cs typeface="Times New Roman" panose="02020603050405020304" pitchFamily="18" charset="0"/>
              </a:rPr>
              <a:t>t</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时刻，为了安全，令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7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a:t>
            </a:r>
            <a:r>
              <a:rPr lang="zh-CN" altLang="en-US" sz="1500" b="1" dirty="0">
                <a:latin typeface="Times New Roman" panose="02020603050405020304" pitchFamily="18" charset="0"/>
                <a:cs typeface="Times New Roman" panose="02020603050405020304" pitchFamily="18" charset="0"/>
              </a:rPr>
              <a:t>则 </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a:t>
            </a:r>
          </a:p>
          <a:p>
            <a:pPr marL="0" indent="0">
              <a:lnSpc>
                <a:spcPts val="1200"/>
              </a:lnSpc>
              <a:buNone/>
            </a:pPr>
            <a:r>
              <a:rPr lang="en-US" altLang="zh-CN" sz="1500" b="1" i="1" dirty="0">
                <a:latin typeface="Times New Roman" panose="02020603050405020304" pitchFamily="18" charset="0"/>
                <a:cs typeface="Times New Roman" panose="02020603050405020304" pitchFamily="18" charset="0"/>
              </a:rPr>
              <a:t>        t</a:t>
            </a:r>
            <a:r>
              <a:rPr lang="en-US" altLang="zh-CN" sz="1500" b="1" dirty="0">
                <a:latin typeface="Times New Roman" panose="02020603050405020304" pitchFamily="18" charset="0"/>
                <a:cs typeface="Times New Roman" panose="02020603050405020304" pitchFamily="18" charset="0"/>
              </a:rPr>
              <a:t> +1</a:t>
            </a:r>
            <a:r>
              <a:rPr lang="zh-CN" altLang="en-US" sz="1500" b="1" dirty="0">
                <a:latin typeface="Times New Roman" panose="02020603050405020304" pitchFamily="18" charset="0"/>
                <a:cs typeface="Times New Roman" panose="02020603050405020304" pitchFamily="18" charset="0"/>
              </a:rPr>
              <a:t>时刻，各传送锟的期望速度</a:t>
            </a:r>
            <a:r>
              <a:rPr lang="en-US" altLang="zh-CN" sz="1500" b="1" i="1" dirty="0">
                <a:latin typeface="Times New Roman" panose="02020603050405020304" pitchFamily="18" charset="0"/>
                <a:cs typeface="Times New Roman" panose="02020603050405020304" pitchFamily="18" charset="0"/>
              </a:rPr>
              <a:t>x</a:t>
            </a:r>
            <a:r>
              <a:rPr lang="en-US" altLang="zh-CN" sz="1500" b="1" baseline="-25000" dirty="0">
                <a:latin typeface="Times New Roman" panose="02020603050405020304" pitchFamily="18" charset="0"/>
                <a:cs typeface="Times New Roman" panose="02020603050405020304" pitchFamily="18" charset="0"/>
              </a:rPr>
              <a:t>8 </a:t>
            </a:r>
            <a:r>
              <a:rPr lang="en-US" altLang="zh-CN" sz="1500" b="1" dirty="0">
                <a:latin typeface="Times New Roman" panose="02020603050405020304" pitchFamily="18" charset="0"/>
                <a:cs typeface="Times New Roman" panose="02020603050405020304" pitchFamily="18" charset="0"/>
              </a:rPr>
              <a:t>= 0.4</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9 </a:t>
            </a:r>
            <a:r>
              <a:rPr lang="en-US" altLang="zh-CN" sz="1500" b="1" dirty="0">
                <a:latin typeface="Times New Roman" panose="02020603050405020304" pitchFamily="18" charset="0"/>
                <a:cs typeface="Times New Roman" panose="02020603050405020304" pitchFamily="18" charset="0"/>
              </a:rPr>
              <a:t>= 0.3</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10 </a:t>
            </a:r>
            <a:r>
              <a:rPr lang="en-US" altLang="zh-CN" sz="1500" b="1" dirty="0">
                <a:latin typeface="Times New Roman" panose="02020603050405020304" pitchFamily="18" charset="0"/>
                <a:cs typeface="Times New Roman" panose="02020603050405020304" pitchFamily="18" charset="0"/>
              </a:rPr>
              <a:t>= 0.2</a:t>
            </a:r>
            <a:r>
              <a:rPr lang="en-US" altLang="zh-CN" sz="1500" b="1" i="1" dirty="0">
                <a:latin typeface="Times New Roman" panose="02020603050405020304" pitchFamily="18" charset="0"/>
                <a:cs typeface="Times New Roman" panose="02020603050405020304" pitchFamily="18" charset="0"/>
              </a:rPr>
              <a:t>m/s, x</a:t>
            </a:r>
            <a:r>
              <a:rPr lang="en-US" altLang="zh-CN" sz="1500" b="1" baseline="-25000" dirty="0">
                <a:latin typeface="Times New Roman" panose="02020603050405020304" pitchFamily="18" charset="0"/>
                <a:cs typeface="Times New Roman" panose="02020603050405020304" pitchFamily="18" charset="0"/>
              </a:rPr>
              <a:t>11 </a:t>
            </a:r>
            <a:r>
              <a:rPr lang="en-US" altLang="zh-CN" sz="1500" b="1" dirty="0">
                <a:latin typeface="Times New Roman" panose="02020603050405020304" pitchFamily="18" charset="0"/>
                <a:cs typeface="Times New Roman" panose="02020603050405020304" pitchFamily="18" charset="0"/>
              </a:rPr>
              <a:t>= 0.1</a:t>
            </a:r>
            <a:r>
              <a:rPr lang="en-US" altLang="zh-CN" sz="1500" b="1" i="1" dirty="0">
                <a:latin typeface="Times New Roman" panose="02020603050405020304" pitchFamily="18" charset="0"/>
                <a:cs typeface="Times New Roman" panose="02020603050405020304" pitchFamily="18" charset="0"/>
              </a:rPr>
              <a:t>m/s</a:t>
            </a:r>
            <a:r>
              <a:rPr lang="en-US" altLang="zh-CN" sz="1500" b="1" dirty="0">
                <a:latin typeface="Times New Roman" panose="02020603050405020304" pitchFamily="18" charset="0"/>
                <a:cs typeface="Times New Roman" panose="02020603050405020304" pitchFamily="18" charset="0"/>
              </a:rPr>
              <a:t> ;</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给定</a:t>
            </a:r>
            <a:r>
              <a:rPr lang="en-US" altLang="zh-CN" sz="1500" b="1" i="1" dirty="0">
                <a:latin typeface="Times New Roman" panose="02020603050405020304" pitchFamily="18" charset="0"/>
                <a:cs typeface="Times New Roman" panose="02020603050405020304" pitchFamily="18" charset="0"/>
              </a:rPr>
              <a:t>P</a:t>
            </a:r>
            <a:r>
              <a:rPr lang="en-US" altLang="zh-CN" sz="1500" b="1" i="1" baseline="-25000" dirty="0">
                <a:latin typeface="Times New Roman" panose="02020603050405020304" pitchFamily="18" charset="0"/>
                <a:cs typeface="Times New Roman" panose="02020603050405020304" pitchFamily="18" charset="0"/>
              </a:rPr>
              <a:t>H</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3.2kW,</a:t>
            </a:r>
            <a:r>
              <a:rPr lang="zh-CN" altLang="en-US" sz="1500" b="1"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T</a:t>
            </a:r>
            <a:r>
              <a:rPr lang="en-US" altLang="zh-CN" sz="1600" b="1" i="1" baseline="-25000" dirty="0">
                <a:latin typeface="Times New Roman" panose="02020603050405020304" pitchFamily="18" charset="0"/>
                <a:cs typeface="Times New Roman" panose="02020603050405020304" pitchFamily="18" charset="0"/>
              </a:rPr>
              <a:t>s</a:t>
            </a:r>
            <a:r>
              <a:rPr lang="zh-CN" altLang="en-US" sz="1500" b="1" i="1" baseline="-250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 0.005</a:t>
            </a:r>
            <a:r>
              <a:rPr lang="en-US" altLang="zh-CN" sz="1500" b="1" i="1" dirty="0">
                <a:latin typeface="Times New Roman" panose="02020603050405020304" pitchFamily="18" charset="0"/>
                <a:cs typeface="Times New Roman" panose="02020603050405020304" pitchFamily="18" charset="0"/>
              </a:rPr>
              <a:t>s</a:t>
            </a:r>
            <a:r>
              <a:rPr lang="en-US" altLang="zh-CN" sz="1500" b="1" dirty="0">
                <a:latin typeface="Times New Roman" panose="02020603050405020304" pitchFamily="18" charset="0"/>
                <a:cs typeface="Times New Roman" panose="02020603050405020304" pitchFamily="18" charset="0"/>
              </a:rPr>
              <a:t>, </a:t>
            </a:r>
            <a:r>
              <a:rPr lang="zh-CN" altLang="en-US" sz="1500" b="1" dirty="0">
                <a:latin typeface="Times New Roman" panose="02020603050405020304" pitchFamily="18" charset="0"/>
                <a:cs typeface="Times New Roman" panose="02020603050405020304" pitchFamily="18" charset="0"/>
              </a:rPr>
              <a:t>根据计算得，</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11\#</a:t>
            </a:r>
            <a:r>
              <a:rPr lang="zh-CN" altLang="en-US" sz="1500" b="1" dirty="0">
                <a:latin typeface="Times New Roman" panose="02020603050405020304" pitchFamily="18" charset="0"/>
                <a:cs typeface="Times New Roman" panose="02020603050405020304" pitchFamily="18" charset="0"/>
              </a:rPr>
              <a:t>子系统从它收到唤醒信号到开始承担传送任务需要</a:t>
            </a:r>
            <a:r>
              <a:rPr lang="en-US" altLang="zh-CN" sz="1500" b="1" dirty="0">
                <a:latin typeface="Times New Roman" panose="02020603050405020304" pitchFamily="18" charset="0"/>
                <a:cs typeface="Times New Roman" panose="02020603050405020304" pitchFamily="18" charset="0"/>
              </a:rPr>
              <a:t>5</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2.97+3.2=6.17kW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10\#</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4</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2.79+3.2=5.99kW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9\#</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3</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2.23+3.2=5.43kW</a:t>
            </a:r>
            <a:r>
              <a:rPr lang="zh-CN" altLang="en-US" sz="1500" b="1" dirty="0">
                <a:latin typeface="Times New Roman" panose="02020603050405020304" pitchFamily="18" charset="0"/>
                <a:cs typeface="Times New Roman" panose="02020603050405020304" pitchFamily="18" charset="0"/>
              </a:rPr>
              <a:t>；</a:t>
            </a:r>
            <a:endParaRPr lang="en-US" altLang="zh-CN" sz="1500" b="1" dirty="0">
              <a:latin typeface="Times New Roman" panose="02020603050405020304" pitchFamily="18" charset="0"/>
              <a:cs typeface="Times New Roman" panose="02020603050405020304" pitchFamily="18" charset="0"/>
            </a:endParaRPr>
          </a:p>
          <a:p>
            <a:pPr marL="0" indent="0">
              <a:lnSpc>
                <a:spcPts val="1200"/>
              </a:lnSpc>
              <a:buNone/>
            </a:pPr>
            <a:r>
              <a:rPr lang="en-US" altLang="zh-CN" sz="1500" b="1" dirty="0">
                <a:latin typeface="Times New Roman" panose="02020603050405020304" pitchFamily="18" charset="0"/>
                <a:cs typeface="Times New Roman" panose="02020603050405020304" pitchFamily="18" charset="0"/>
              </a:rPr>
              <a:t>       8\#</a:t>
            </a:r>
            <a:r>
              <a:rPr lang="zh-CN" altLang="en-US" sz="1500" b="1" dirty="0">
                <a:latin typeface="Times New Roman" panose="02020603050405020304" pitchFamily="18" charset="0"/>
                <a:cs typeface="Times New Roman" panose="02020603050405020304" pitchFamily="18" charset="0"/>
              </a:rPr>
              <a:t>子系统从</a:t>
            </a:r>
            <a:r>
              <a:rPr lang="en-US" altLang="zh-CN" sz="1500" b="1" dirty="0">
                <a:latin typeface="Times New Roman" panose="02020603050405020304" pitchFamily="18" charset="0"/>
                <a:cs typeface="Times New Roman" panose="02020603050405020304" pitchFamily="18" charset="0"/>
              </a:rPr>
              <a:t>11\#</a:t>
            </a:r>
            <a:r>
              <a:rPr lang="zh-CN" altLang="en-US" sz="1500" b="1" dirty="0">
                <a:latin typeface="Times New Roman" panose="02020603050405020304" pitchFamily="18" charset="0"/>
                <a:cs typeface="Times New Roman" panose="02020603050405020304" pitchFamily="18" charset="0"/>
              </a:rPr>
              <a:t>收到唤醒信号到开始承担传送任务需要</a:t>
            </a:r>
            <a:r>
              <a:rPr lang="en-US" altLang="zh-CN" sz="1500" b="1" dirty="0">
                <a:latin typeface="Times New Roman" panose="02020603050405020304" pitchFamily="18" charset="0"/>
                <a:cs typeface="Times New Roman" panose="02020603050405020304" pitchFamily="18" charset="0"/>
              </a:rPr>
              <a:t>2</a:t>
            </a:r>
            <a:r>
              <a:rPr lang="zh-CN" altLang="en-US" sz="1500" b="1" dirty="0">
                <a:latin typeface="Times New Roman" panose="02020603050405020304" pitchFamily="18" charset="0"/>
                <a:cs typeface="Times New Roman" panose="02020603050405020304" pitchFamily="18" charset="0"/>
              </a:rPr>
              <a:t>秒，电机能耗为</a:t>
            </a:r>
            <a:r>
              <a:rPr lang="en-US" altLang="zh-CN" sz="1500" b="1" dirty="0">
                <a:latin typeface="Times New Roman" panose="02020603050405020304" pitchFamily="18" charset="0"/>
                <a:cs typeface="Times New Roman" panose="02020603050405020304" pitchFamily="18" charset="0"/>
              </a:rPr>
              <a:t>1.30+3.2=4.5kW;</a:t>
            </a:r>
          </a:p>
          <a:p>
            <a:pPr marL="0" indent="0">
              <a:lnSpc>
                <a:spcPts val="1200"/>
              </a:lnSpc>
              <a:buNone/>
            </a:pPr>
            <a:r>
              <a:rPr lang="zh-CN" altLang="en-US" sz="1500" b="1" dirty="0">
                <a:latin typeface="Times New Roman" panose="02020603050405020304" pitchFamily="18" charset="0"/>
                <a:cs typeface="Times New Roman" panose="02020603050405020304" pitchFamily="18" charset="0"/>
              </a:rPr>
              <a:t>      节约的能耗为：</a:t>
            </a:r>
            <a:endParaRPr lang="en-US" altLang="zh-CN" sz="17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fontScale="90000"/>
          </a:bodyPr>
          <a:lstStyle/>
          <a:p>
            <a:r>
              <a:rPr lang="zh-CN" altLang="en-US" dirty="0"/>
              <a:t>研究内容二 离散顺序系统的控制</a:t>
            </a:r>
            <a:r>
              <a:rPr lang="en-US" altLang="zh-CN" dirty="0"/>
              <a:t>-</a:t>
            </a:r>
            <a:r>
              <a:rPr lang="zh-CN" altLang="en-US" dirty="0"/>
              <a:t>传输节能分析</a:t>
            </a:r>
          </a:p>
        </p:txBody>
      </p:sp>
      <p:pic>
        <p:nvPicPr>
          <p:cNvPr id="2" name="图片 1">
            <a:extLst>
              <a:ext uri="{FF2B5EF4-FFF2-40B4-BE49-F238E27FC236}">
                <a16:creationId xmlns:a16="http://schemas.microsoft.com/office/drawing/2014/main" id="{78FDA28A-A774-4CBB-8BD9-8322CBAC57E6}"/>
              </a:ext>
            </a:extLst>
          </p:cNvPr>
          <p:cNvPicPr>
            <a:picLocks noChangeAspect="1"/>
          </p:cNvPicPr>
          <p:nvPr/>
        </p:nvPicPr>
        <p:blipFill>
          <a:blip r:embed="rId3"/>
          <a:stretch>
            <a:fillRect/>
          </a:stretch>
        </p:blipFill>
        <p:spPr>
          <a:xfrm>
            <a:off x="1943629" y="1522434"/>
            <a:ext cx="5945218" cy="1927413"/>
          </a:xfrm>
          <a:prstGeom prst="rect">
            <a:avLst/>
          </a:prstGeom>
        </p:spPr>
      </p:pic>
      <p:pic>
        <p:nvPicPr>
          <p:cNvPr id="17" name="图片 16">
            <a:extLst>
              <a:ext uri="{FF2B5EF4-FFF2-40B4-BE49-F238E27FC236}">
                <a16:creationId xmlns:a16="http://schemas.microsoft.com/office/drawing/2014/main" id="{288283E9-02FE-4164-8846-D6017C192AD7}"/>
              </a:ext>
            </a:extLst>
          </p:cNvPr>
          <p:cNvPicPr>
            <a:picLocks noChangeAspect="1"/>
          </p:cNvPicPr>
          <p:nvPr/>
        </p:nvPicPr>
        <p:blipFill>
          <a:blip r:embed="rId4"/>
          <a:stretch>
            <a:fillRect/>
          </a:stretch>
        </p:blipFill>
        <p:spPr>
          <a:xfrm>
            <a:off x="808629" y="3449847"/>
            <a:ext cx="3953669" cy="250868"/>
          </a:xfrm>
          <a:prstGeom prst="rect">
            <a:avLst/>
          </a:prstGeom>
        </p:spPr>
      </p:pic>
      <p:pic>
        <p:nvPicPr>
          <p:cNvPr id="8" name="图片 7">
            <a:extLst>
              <a:ext uri="{FF2B5EF4-FFF2-40B4-BE49-F238E27FC236}">
                <a16:creationId xmlns:a16="http://schemas.microsoft.com/office/drawing/2014/main" id="{9AFE1F46-C423-4580-A3CF-DAC78683747D}"/>
              </a:ext>
            </a:extLst>
          </p:cNvPr>
          <p:cNvPicPr>
            <a:picLocks noChangeAspect="1"/>
          </p:cNvPicPr>
          <p:nvPr/>
        </p:nvPicPr>
        <p:blipFill>
          <a:blip r:embed="rId5"/>
          <a:stretch>
            <a:fillRect/>
          </a:stretch>
        </p:blipFill>
        <p:spPr>
          <a:xfrm>
            <a:off x="788114" y="6402463"/>
            <a:ext cx="8090704" cy="309715"/>
          </a:xfrm>
          <a:prstGeom prst="rect">
            <a:avLst/>
          </a:prstGeom>
        </p:spPr>
      </p:pic>
    </p:spTree>
    <p:extLst>
      <p:ext uri="{BB962C8B-B14F-4D97-AF65-F5344CB8AC3E}">
        <p14:creationId xmlns:p14="http://schemas.microsoft.com/office/powerpoint/2010/main" val="2273284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05244" y="1553136"/>
            <a:ext cx="8372163" cy="4921498"/>
          </a:xfrm>
        </p:spPr>
        <p:txBody>
          <a:bodyPr>
            <a:normAutofit/>
          </a:bodyPr>
          <a:lstStyle/>
          <a:p>
            <a:pPr marL="0" indent="0">
              <a:lnSpc>
                <a:spcPct val="150000"/>
              </a:lnSpc>
              <a:buNone/>
            </a:pPr>
            <a:r>
              <a:rPr lang="zh-CN" altLang="en-US" dirty="0">
                <a:latin typeface="+mn-ea"/>
              </a:rPr>
              <a:t>融合了感知网络、通信网络和工业控制网络的</a:t>
            </a:r>
            <a:r>
              <a:rPr lang="zh-CN" altLang="en-US" b="1" dirty="0">
                <a:latin typeface="+mn-ea"/>
              </a:rPr>
              <a:t>工业网络系统</a:t>
            </a:r>
            <a:r>
              <a:rPr lang="en-US" altLang="zh-CN" b="1" dirty="0">
                <a:latin typeface="+mn-ea"/>
              </a:rPr>
              <a:t>(Industrial Network System, INS) </a:t>
            </a:r>
            <a:r>
              <a:rPr lang="zh-CN" altLang="en-US" dirty="0">
                <a:latin typeface="+mn-ea"/>
              </a:rPr>
              <a:t>是研究工业场景下</a:t>
            </a:r>
            <a:r>
              <a:rPr lang="zh-CN" altLang="en-US" dirty="0"/>
              <a:t>“</a:t>
            </a:r>
            <a:r>
              <a:rPr lang="zh-CN" altLang="en-US" b="1" dirty="0"/>
              <a:t>感知</a:t>
            </a:r>
            <a:r>
              <a:rPr lang="en-US" altLang="zh-CN" b="1" dirty="0"/>
              <a:t>-</a:t>
            </a:r>
            <a:r>
              <a:rPr lang="zh-CN" altLang="en-US" b="1" dirty="0"/>
              <a:t>传输</a:t>
            </a:r>
            <a:r>
              <a:rPr lang="en-US" altLang="zh-CN" b="1" dirty="0"/>
              <a:t>-</a:t>
            </a:r>
            <a:r>
              <a:rPr lang="zh-CN" altLang="en-US" b="1" dirty="0"/>
              <a:t>计算</a:t>
            </a:r>
            <a:r>
              <a:rPr lang="en-US" altLang="zh-CN" b="1" dirty="0"/>
              <a:t>-</a:t>
            </a:r>
            <a:r>
              <a:rPr lang="zh-CN" altLang="en-US" b="1" dirty="0"/>
              <a:t>控制</a:t>
            </a:r>
            <a:r>
              <a:rPr lang="zh-CN" altLang="en-US" dirty="0"/>
              <a:t>协同融合理论与方法” 的一种有效架构，受到了广泛的关注</a:t>
            </a:r>
            <a:r>
              <a:rPr lang="en-US" altLang="zh-CN" baseline="30000" dirty="0"/>
              <a:t>[1-10] </a:t>
            </a:r>
            <a:r>
              <a:rPr lang="zh-CN" altLang="en-US" dirty="0">
                <a:latin typeface="+mn-ea"/>
              </a:rPr>
              <a:t>。</a:t>
            </a:r>
            <a:endParaRPr lang="en-US" altLang="zh-CN" dirty="0">
              <a:latin typeface="+mn-ea"/>
            </a:endParaRPr>
          </a:p>
          <a:p>
            <a:pPr>
              <a:lnSpc>
                <a:spcPct val="150000"/>
              </a:lnSpc>
            </a:pP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8" name="文本框 7">
            <a:extLst>
              <a:ext uri="{FF2B5EF4-FFF2-40B4-BE49-F238E27FC236}">
                <a16:creationId xmlns:a16="http://schemas.microsoft.com/office/drawing/2014/main" id="{D365BC65-19DC-485C-A102-4FDDBBD1F46A}"/>
              </a:ext>
            </a:extLst>
          </p:cNvPr>
          <p:cNvSpPr txBox="1"/>
          <p:nvPr/>
        </p:nvSpPr>
        <p:spPr>
          <a:xfrm>
            <a:off x="585464" y="6075326"/>
            <a:ext cx="5371595" cy="369332"/>
          </a:xfrm>
          <a:prstGeom prst="rect">
            <a:avLst/>
          </a:prstGeom>
          <a:noFill/>
        </p:spPr>
        <p:txBody>
          <a:bodyPr wrap="square" rtlCol="0">
            <a:spAutoFit/>
          </a:bodyPr>
          <a:lstStyle/>
          <a:p>
            <a:pPr algn="ctr"/>
            <a:r>
              <a:rPr lang="zh-CN" altLang="en-US" dirty="0"/>
              <a:t>图</a:t>
            </a:r>
            <a:r>
              <a:rPr lang="en-US" altLang="zh-CN" dirty="0"/>
              <a:t>2 </a:t>
            </a:r>
            <a:r>
              <a:rPr lang="zh-CN" altLang="en-US" dirty="0"/>
              <a:t>工业网络系统结构图</a:t>
            </a:r>
            <a:endParaRPr lang="en-US" altLang="zh-CN" dirty="0"/>
          </a:p>
        </p:txBody>
      </p:sp>
      <p:pic>
        <p:nvPicPr>
          <p:cNvPr id="18" name="图片 17">
            <a:extLst>
              <a:ext uri="{FF2B5EF4-FFF2-40B4-BE49-F238E27FC236}">
                <a16:creationId xmlns:a16="http://schemas.microsoft.com/office/drawing/2014/main" id="{A0567599-7360-4222-849F-C6A1EFCD3C5F}"/>
              </a:ext>
            </a:extLst>
          </p:cNvPr>
          <p:cNvPicPr>
            <a:picLocks noChangeAspect="1"/>
          </p:cNvPicPr>
          <p:nvPr/>
        </p:nvPicPr>
        <p:blipFill>
          <a:blip r:embed="rId3"/>
          <a:stretch>
            <a:fillRect/>
          </a:stretch>
        </p:blipFill>
        <p:spPr>
          <a:xfrm>
            <a:off x="352510" y="2980672"/>
            <a:ext cx="5944849" cy="3064528"/>
          </a:xfrm>
          <a:prstGeom prst="rect">
            <a:avLst/>
          </a:prstGeom>
        </p:spPr>
      </p:pic>
      <p:sp>
        <p:nvSpPr>
          <p:cNvPr id="9" name="内容占位符 3">
            <a:extLst>
              <a:ext uri="{FF2B5EF4-FFF2-40B4-BE49-F238E27FC236}">
                <a16:creationId xmlns:a16="http://schemas.microsoft.com/office/drawing/2014/main" id="{11E46312-E7DD-4E56-80FF-38C71774C439}"/>
              </a:ext>
            </a:extLst>
          </p:cNvPr>
          <p:cNvSpPr txBox="1">
            <a:spLocks/>
          </p:cNvSpPr>
          <p:nvPr/>
        </p:nvSpPr>
        <p:spPr>
          <a:xfrm>
            <a:off x="6672813" y="2923513"/>
            <a:ext cx="2868734" cy="35636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n-ea"/>
              </a:rPr>
              <a:t>控制</a:t>
            </a:r>
            <a:r>
              <a:rPr lang="zh-CN" altLang="en-US" dirty="0">
                <a:latin typeface="+mn-ea"/>
              </a:rPr>
              <a:t>性能研究</a:t>
            </a:r>
            <a:r>
              <a:rPr lang="en-US" altLang="zh-CN" baseline="30000" dirty="0">
                <a:latin typeface="+mn-ea"/>
              </a:rPr>
              <a:t>[1]</a:t>
            </a:r>
          </a:p>
          <a:p>
            <a:pPr lvl="1">
              <a:lnSpc>
                <a:spcPct val="150000"/>
              </a:lnSpc>
            </a:pPr>
            <a:r>
              <a:rPr lang="zh-CN" altLang="en-US" dirty="0">
                <a:latin typeface="+mn-ea"/>
              </a:rPr>
              <a:t>稳定性</a:t>
            </a:r>
            <a:endParaRPr lang="en-US" altLang="zh-CN" dirty="0">
              <a:latin typeface="+mn-ea"/>
            </a:endParaRPr>
          </a:p>
          <a:p>
            <a:pPr lvl="1">
              <a:lnSpc>
                <a:spcPct val="150000"/>
              </a:lnSpc>
            </a:pPr>
            <a:r>
              <a:rPr lang="zh-CN" altLang="en-US" dirty="0">
                <a:latin typeface="+mn-ea"/>
              </a:rPr>
              <a:t>控制代价</a:t>
            </a:r>
            <a:endParaRPr lang="en-US" altLang="zh-CN" dirty="0">
              <a:latin typeface="+mn-ea"/>
            </a:endParaRPr>
          </a:p>
          <a:p>
            <a:pPr>
              <a:lnSpc>
                <a:spcPct val="150000"/>
              </a:lnSpc>
            </a:pPr>
            <a:r>
              <a:rPr lang="zh-CN" altLang="en-US" b="1" dirty="0">
                <a:latin typeface="+mn-ea"/>
              </a:rPr>
              <a:t>估计</a:t>
            </a:r>
            <a:r>
              <a:rPr lang="zh-CN" altLang="en-US" dirty="0">
                <a:latin typeface="+mn-ea"/>
              </a:rPr>
              <a:t>性能研究</a:t>
            </a:r>
            <a:r>
              <a:rPr lang="en-US" altLang="zh-CN" baseline="30000" dirty="0">
                <a:latin typeface="+mn-ea"/>
              </a:rPr>
              <a:t>[2]</a:t>
            </a:r>
          </a:p>
          <a:p>
            <a:pPr lvl="1">
              <a:lnSpc>
                <a:spcPct val="150000"/>
              </a:lnSpc>
            </a:pPr>
            <a:r>
              <a:rPr lang="zh-CN" altLang="en-US" dirty="0">
                <a:latin typeface="+mn-ea"/>
              </a:rPr>
              <a:t>估计精度</a:t>
            </a:r>
            <a:endParaRPr lang="en-US" altLang="zh-CN" dirty="0">
              <a:latin typeface="+mn-ea"/>
            </a:endParaRPr>
          </a:p>
          <a:p>
            <a:pPr>
              <a:lnSpc>
                <a:spcPct val="150000"/>
              </a:lnSpc>
            </a:pPr>
            <a:r>
              <a:rPr lang="zh-CN" altLang="en-US" b="1" dirty="0">
                <a:solidFill>
                  <a:schemeClr val="bg1">
                    <a:lumMod val="85000"/>
                  </a:schemeClr>
                </a:solidFill>
                <a:latin typeface="+mn-ea"/>
              </a:rPr>
              <a:t>传输</a:t>
            </a:r>
            <a:r>
              <a:rPr lang="zh-CN" altLang="en-US" dirty="0">
                <a:solidFill>
                  <a:schemeClr val="bg1">
                    <a:lumMod val="85000"/>
                  </a:schemeClr>
                </a:solidFill>
                <a:latin typeface="+mn-ea"/>
              </a:rPr>
              <a:t>性能研究</a:t>
            </a:r>
            <a:endParaRPr lang="en-US" altLang="zh-CN" dirty="0">
              <a:solidFill>
                <a:schemeClr val="bg1">
                  <a:lumMod val="85000"/>
                </a:schemeClr>
              </a:solidFill>
              <a:latin typeface="+mn-ea"/>
            </a:endParaRPr>
          </a:p>
          <a:p>
            <a:pPr lvl="1">
              <a:lnSpc>
                <a:spcPct val="150000"/>
              </a:lnSpc>
            </a:pPr>
            <a:r>
              <a:rPr lang="zh-CN" altLang="en-US" dirty="0">
                <a:solidFill>
                  <a:schemeClr val="bg1">
                    <a:lumMod val="85000"/>
                  </a:schemeClr>
                </a:solidFill>
                <a:latin typeface="+mn-ea"/>
              </a:rPr>
              <a:t>传输能耗</a:t>
            </a:r>
            <a:endParaRPr lang="en-US" altLang="zh-CN" dirty="0">
              <a:solidFill>
                <a:schemeClr val="bg1">
                  <a:lumMod val="85000"/>
                </a:schemeClr>
              </a:solidFill>
              <a:latin typeface="+mn-ea"/>
            </a:endParaRPr>
          </a:p>
          <a:p>
            <a:pPr>
              <a:lnSpc>
                <a:spcPct val="150000"/>
              </a:lnSpc>
            </a:pPr>
            <a:r>
              <a:rPr lang="zh-CN" altLang="en-US" b="1" dirty="0">
                <a:solidFill>
                  <a:schemeClr val="bg1">
                    <a:lumMod val="85000"/>
                  </a:schemeClr>
                </a:solidFill>
                <a:latin typeface="+mn-ea"/>
              </a:rPr>
              <a:t>干扰</a:t>
            </a:r>
            <a:r>
              <a:rPr lang="zh-CN" altLang="en-US" dirty="0">
                <a:solidFill>
                  <a:schemeClr val="bg1">
                    <a:lumMod val="85000"/>
                  </a:schemeClr>
                </a:solidFill>
                <a:latin typeface="+mn-ea"/>
              </a:rPr>
              <a:t>影响研究</a:t>
            </a:r>
            <a:endParaRPr lang="en-US" altLang="zh-CN" dirty="0">
              <a:solidFill>
                <a:schemeClr val="bg1">
                  <a:lumMod val="85000"/>
                </a:schemeClr>
              </a:solidFill>
              <a:latin typeface="+mn-ea"/>
            </a:endParaRPr>
          </a:p>
        </p:txBody>
      </p:sp>
    </p:spTree>
    <p:extLst>
      <p:ext uri="{BB962C8B-B14F-4D97-AF65-F5344CB8AC3E}">
        <p14:creationId xmlns:p14="http://schemas.microsoft.com/office/powerpoint/2010/main" val="2175406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05245" y="1553136"/>
            <a:ext cx="8372163" cy="4921498"/>
          </a:xfrm>
        </p:spPr>
        <p:txBody>
          <a:bodyPr>
            <a:normAutofit/>
          </a:bodyPr>
          <a:lstStyle/>
          <a:p>
            <a:pPr marL="0" indent="0">
              <a:lnSpc>
                <a:spcPct val="150000"/>
              </a:lnSpc>
              <a:buNone/>
            </a:pPr>
            <a:r>
              <a:rPr lang="zh-CN" altLang="en-US" dirty="0">
                <a:latin typeface="+mn-ea"/>
              </a:rPr>
              <a:t>融合了感知网络、通信网络和工业控制网络的</a:t>
            </a:r>
            <a:r>
              <a:rPr lang="zh-CN" altLang="en-US" b="1" dirty="0">
                <a:latin typeface="+mn-ea"/>
              </a:rPr>
              <a:t>工业网络系统</a:t>
            </a:r>
            <a:r>
              <a:rPr lang="en-US" altLang="zh-CN" b="1" dirty="0">
                <a:latin typeface="+mn-ea"/>
              </a:rPr>
              <a:t>(Industrial Network System, INS) </a:t>
            </a:r>
            <a:r>
              <a:rPr lang="zh-CN" altLang="en-US" dirty="0">
                <a:latin typeface="+mn-ea"/>
              </a:rPr>
              <a:t>是研究工业场景下</a:t>
            </a:r>
            <a:r>
              <a:rPr lang="zh-CN" altLang="en-US" dirty="0"/>
              <a:t>“</a:t>
            </a:r>
            <a:r>
              <a:rPr lang="zh-CN" altLang="en-US" b="1" dirty="0"/>
              <a:t>感知</a:t>
            </a:r>
            <a:r>
              <a:rPr lang="en-US" altLang="zh-CN" b="1" dirty="0"/>
              <a:t>-</a:t>
            </a:r>
            <a:r>
              <a:rPr lang="zh-CN" altLang="en-US" b="1" dirty="0"/>
              <a:t>传输</a:t>
            </a:r>
            <a:r>
              <a:rPr lang="en-US" altLang="zh-CN" b="1" dirty="0"/>
              <a:t>-</a:t>
            </a:r>
            <a:r>
              <a:rPr lang="zh-CN" altLang="en-US" b="1" dirty="0"/>
              <a:t>计算</a:t>
            </a:r>
            <a:r>
              <a:rPr lang="en-US" altLang="zh-CN" b="1" dirty="0"/>
              <a:t>-</a:t>
            </a:r>
            <a:r>
              <a:rPr lang="zh-CN" altLang="en-US" b="1" dirty="0"/>
              <a:t>控制</a:t>
            </a:r>
            <a:r>
              <a:rPr lang="zh-CN" altLang="en-US" dirty="0"/>
              <a:t>协同融合理论与方法” 的一种有效架构，受到了广泛的关注</a:t>
            </a:r>
            <a:r>
              <a:rPr lang="en-US" altLang="zh-CN" baseline="30000" dirty="0"/>
              <a:t>[1-10] </a:t>
            </a:r>
            <a:r>
              <a:rPr lang="zh-CN" altLang="en-US" dirty="0">
                <a:latin typeface="+mn-ea"/>
              </a:rPr>
              <a:t>。</a:t>
            </a:r>
            <a:endParaRPr lang="en-US" altLang="zh-CN" dirty="0">
              <a:latin typeface="+mn-ea"/>
            </a:endParaRPr>
          </a:p>
          <a:p>
            <a:pPr>
              <a:lnSpc>
                <a:spcPct val="150000"/>
              </a:lnSpc>
            </a:pP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8" name="文本框 7">
            <a:extLst>
              <a:ext uri="{FF2B5EF4-FFF2-40B4-BE49-F238E27FC236}">
                <a16:creationId xmlns:a16="http://schemas.microsoft.com/office/drawing/2014/main" id="{D365BC65-19DC-485C-A102-4FDDBBD1F46A}"/>
              </a:ext>
            </a:extLst>
          </p:cNvPr>
          <p:cNvSpPr txBox="1"/>
          <p:nvPr/>
        </p:nvSpPr>
        <p:spPr>
          <a:xfrm>
            <a:off x="585464" y="6075326"/>
            <a:ext cx="5371595" cy="369332"/>
          </a:xfrm>
          <a:prstGeom prst="rect">
            <a:avLst/>
          </a:prstGeom>
          <a:noFill/>
        </p:spPr>
        <p:txBody>
          <a:bodyPr wrap="square" rtlCol="0">
            <a:spAutoFit/>
          </a:bodyPr>
          <a:lstStyle/>
          <a:p>
            <a:pPr algn="ctr"/>
            <a:r>
              <a:rPr lang="zh-CN" altLang="en-US" dirty="0"/>
              <a:t>图</a:t>
            </a:r>
            <a:r>
              <a:rPr lang="en-US" altLang="zh-CN" dirty="0"/>
              <a:t>2 </a:t>
            </a:r>
            <a:r>
              <a:rPr lang="zh-CN" altLang="en-US" dirty="0"/>
              <a:t>工业网络系统结构图</a:t>
            </a:r>
            <a:endParaRPr lang="en-US" altLang="zh-CN" dirty="0"/>
          </a:p>
        </p:txBody>
      </p:sp>
      <p:pic>
        <p:nvPicPr>
          <p:cNvPr id="18" name="图片 17">
            <a:extLst>
              <a:ext uri="{FF2B5EF4-FFF2-40B4-BE49-F238E27FC236}">
                <a16:creationId xmlns:a16="http://schemas.microsoft.com/office/drawing/2014/main" id="{A0567599-7360-4222-849F-C6A1EFCD3C5F}"/>
              </a:ext>
            </a:extLst>
          </p:cNvPr>
          <p:cNvPicPr>
            <a:picLocks noChangeAspect="1"/>
          </p:cNvPicPr>
          <p:nvPr/>
        </p:nvPicPr>
        <p:blipFill>
          <a:blip r:embed="rId3"/>
          <a:stretch>
            <a:fillRect/>
          </a:stretch>
        </p:blipFill>
        <p:spPr>
          <a:xfrm>
            <a:off x="352510" y="2980672"/>
            <a:ext cx="5944849" cy="3064528"/>
          </a:xfrm>
          <a:prstGeom prst="rect">
            <a:avLst/>
          </a:prstGeom>
        </p:spPr>
      </p:pic>
      <p:sp>
        <p:nvSpPr>
          <p:cNvPr id="9" name="内容占位符 3">
            <a:extLst>
              <a:ext uri="{FF2B5EF4-FFF2-40B4-BE49-F238E27FC236}">
                <a16:creationId xmlns:a16="http://schemas.microsoft.com/office/drawing/2014/main" id="{5C5134E6-13EB-4257-858B-BF52B7AC3D52}"/>
              </a:ext>
            </a:extLst>
          </p:cNvPr>
          <p:cNvSpPr txBox="1">
            <a:spLocks/>
          </p:cNvSpPr>
          <p:nvPr/>
        </p:nvSpPr>
        <p:spPr>
          <a:xfrm>
            <a:off x="6670808" y="2919865"/>
            <a:ext cx="2868734" cy="35636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n-ea"/>
              </a:rPr>
              <a:t>控制</a:t>
            </a:r>
            <a:r>
              <a:rPr lang="zh-CN" altLang="en-US" dirty="0">
                <a:latin typeface="+mn-ea"/>
              </a:rPr>
              <a:t>性能研究</a:t>
            </a:r>
            <a:r>
              <a:rPr lang="en-US" altLang="zh-CN" baseline="30000" dirty="0">
                <a:latin typeface="+mn-ea"/>
              </a:rPr>
              <a:t>[1]</a:t>
            </a:r>
          </a:p>
          <a:p>
            <a:pPr lvl="1">
              <a:lnSpc>
                <a:spcPct val="150000"/>
              </a:lnSpc>
            </a:pPr>
            <a:r>
              <a:rPr lang="zh-CN" altLang="en-US" dirty="0">
                <a:latin typeface="+mn-ea"/>
              </a:rPr>
              <a:t>稳定性</a:t>
            </a:r>
            <a:endParaRPr lang="en-US" altLang="zh-CN" dirty="0">
              <a:latin typeface="+mn-ea"/>
            </a:endParaRPr>
          </a:p>
          <a:p>
            <a:pPr lvl="1">
              <a:lnSpc>
                <a:spcPct val="150000"/>
              </a:lnSpc>
            </a:pPr>
            <a:r>
              <a:rPr lang="zh-CN" altLang="en-US" dirty="0">
                <a:latin typeface="+mn-ea"/>
              </a:rPr>
              <a:t>控制代价</a:t>
            </a:r>
            <a:endParaRPr lang="en-US" altLang="zh-CN" dirty="0">
              <a:latin typeface="+mn-ea"/>
            </a:endParaRPr>
          </a:p>
          <a:p>
            <a:pPr>
              <a:lnSpc>
                <a:spcPct val="150000"/>
              </a:lnSpc>
            </a:pPr>
            <a:r>
              <a:rPr lang="zh-CN" altLang="en-US" b="1" dirty="0">
                <a:latin typeface="+mn-ea"/>
              </a:rPr>
              <a:t>估计</a:t>
            </a:r>
            <a:r>
              <a:rPr lang="zh-CN" altLang="en-US" dirty="0">
                <a:latin typeface="+mn-ea"/>
              </a:rPr>
              <a:t>性能研究</a:t>
            </a:r>
            <a:r>
              <a:rPr lang="en-US" altLang="zh-CN" baseline="30000" dirty="0">
                <a:latin typeface="+mn-ea"/>
              </a:rPr>
              <a:t>[2]</a:t>
            </a:r>
          </a:p>
          <a:p>
            <a:pPr lvl="1">
              <a:lnSpc>
                <a:spcPct val="150000"/>
              </a:lnSpc>
            </a:pPr>
            <a:r>
              <a:rPr lang="zh-CN" altLang="en-US" dirty="0">
                <a:latin typeface="+mn-ea"/>
              </a:rPr>
              <a:t>估计精度</a:t>
            </a:r>
            <a:endParaRPr lang="en-US" altLang="zh-CN" dirty="0">
              <a:latin typeface="+mn-ea"/>
            </a:endParaRPr>
          </a:p>
          <a:p>
            <a:pPr>
              <a:lnSpc>
                <a:spcPct val="150000"/>
              </a:lnSpc>
            </a:pPr>
            <a:r>
              <a:rPr lang="zh-CN" altLang="en-US" b="1" dirty="0">
                <a:latin typeface="+mn-ea"/>
              </a:rPr>
              <a:t>传输</a:t>
            </a:r>
            <a:r>
              <a:rPr lang="zh-CN" altLang="en-US" dirty="0">
                <a:latin typeface="+mn-ea"/>
              </a:rPr>
              <a:t>性能研究</a:t>
            </a:r>
            <a:r>
              <a:rPr lang="en-US" altLang="zh-CN" baseline="30000" dirty="0">
                <a:latin typeface="+mn-ea"/>
              </a:rPr>
              <a:t>[3]</a:t>
            </a:r>
          </a:p>
          <a:p>
            <a:pPr lvl="1">
              <a:lnSpc>
                <a:spcPct val="150000"/>
              </a:lnSpc>
            </a:pPr>
            <a:r>
              <a:rPr lang="zh-CN" altLang="en-US" dirty="0">
                <a:latin typeface="+mn-ea"/>
              </a:rPr>
              <a:t>传输能耗</a:t>
            </a:r>
            <a:endParaRPr lang="en-US" altLang="zh-CN" dirty="0">
              <a:latin typeface="+mn-ea"/>
            </a:endParaRPr>
          </a:p>
          <a:p>
            <a:pPr>
              <a:lnSpc>
                <a:spcPct val="150000"/>
              </a:lnSpc>
            </a:pPr>
            <a:r>
              <a:rPr lang="zh-CN" altLang="en-US" b="1" dirty="0">
                <a:solidFill>
                  <a:schemeClr val="bg1">
                    <a:lumMod val="85000"/>
                  </a:schemeClr>
                </a:solidFill>
                <a:latin typeface="+mn-ea"/>
              </a:rPr>
              <a:t>干扰</a:t>
            </a:r>
            <a:r>
              <a:rPr lang="zh-CN" altLang="en-US" dirty="0">
                <a:solidFill>
                  <a:schemeClr val="bg1">
                    <a:lumMod val="85000"/>
                  </a:schemeClr>
                </a:solidFill>
                <a:latin typeface="+mn-ea"/>
              </a:rPr>
              <a:t>影响研究</a:t>
            </a:r>
            <a:endParaRPr lang="en-US" altLang="zh-CN" dirty="0">
              <a:solidFill>
                <a:schemeClr val="bg1">
                  <a:lumMod val="85000"/>
                </a:schemeClr>
              </a:solidFill>
              <a:latin typeface="+mn-ea"/>
            </a:endParaRPr>
          </a:p>
        </p:txBody>
      </p:sp>
    </p:spTree>
    <p:extLst>
      <p:ext uri="{BB962C8B-B14F-4D97-AF65-F5344CB8AC3E}">
        <p14:creationId xmlns:p14="http://schemas.microsoft.com/office/powerpoint/2010/main" val="1064539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05245" y="1552508"/>
            <a:ext cx="8372163" cy="4921498"/>
          </a:xfrm>
        </p:spPr>
        <p:txBody>
          <a:bodyPr>
            <a:normAutofit/>
          </a:bodyPr>
          <a:lstStyle/>
          <a:p>
            <a:pPr marL="0" indent="0">
              <a:lnSpc>
                <a:spcPct val="150000"/>
              </a:lnSpc>
              <a:buNone/>
            </a:pPr>
            <a:r>
              <a:rPr lang="zh-CN" altLang="en-US" dirty="0">
                <a:latin typeface="+mn-ea"/>
              </a:rPr>
              <a:t>融合了感知网络、通信网络和工业控制网络的</a:t>
            </a:r>
            <a:r>
              <a:rPr lang="zh-CN" altLang="en-US" b="1" dirty="0">
                <a:latin typeface="+mn-ea"/>
              </a:rPr>
              <a:t>工业网络系统</a:t>
            </a:r>
            <a:r>
              <a:rPr lang="en-US" altLang="zh-CN" b="1" dirty="0">
                <a:latin typeface="+mn-ea"/>
              </a:rPr>
              <a:t>(Industrial Network System, INS) </a:t>
            </a:r>
            <a:r>
              <a:rPr lang="zh-CN" altLang="en-US" dirty="0">
                <a:latin typeface="+mn-ea"/>
              </a:rPr>
              <a:t>是研究工业场景下</a:t>
            </a:r>
            <a:r>
              <a:rPr lang="zh-CN" altLang="en-US" dirty="0"/>
              <a:t>“</a:t>
            </a:r>
            <a:r>
              <a:rPr lang="zh-CN" altLang="en-US" b="1" dirty="0"/>
              <a:t>感知</a:t>
            </a:r>
            <a:r>
              <a:rPr lang="en-US" altLang="zh-CN" b="1" dirty="0"/>
              <a:t>-</a:t>
            </a:r>
            <a:r>
              <a:rPr lang="zh-CN" altLang="en-US" b="1" dirty="0"/>
              <a:t>传输</a:t>
            </a:r>
            <a:r>
              <a:rPr lang="en-US" altLang="zh-CN" b="1" dirty="0"/>
              <a:t>-</a:t>
            </a:r>
            <a:r>
              <a:rPr lang="zh-CN" altLang="en-US" b="1" dirty="0"/>
              <a:t>计算</a:t>
            </a:r>
            <a:r>
              <a:rPr lang="en-US" altLang="zh-CN" b="1" dirty="0"/>
              <a:t>-</a:t>
            </a:r>
            <a:r>
              <a:rPr lang="zh-CN" altLang="en-US" b="1" dirty="0"/>
              <a:t>控制</a:t>
            </a:r>
            <a:r>
              <a:rPr lang="zh-CN" altLang="en-US" dirty="0"/>
              <a:t>协同融合理论与方法” 的一种有效架构，受到了广泛的关注</a:t>
            </a:r>
            <a:r>
              <a:rPr lang="en-US" altLang="zh-CN" baseline="30000" dirty="0"/>
              <a:t>[1-10] </a:t>
            </a:r>
            <a:r>
              <a:rPr lang="zh-CN" altLang="en-US" dirty="0">
                <a:latin typeface="+mn-ea"/>
              </a:rPr>
              <a:t>。</a:t>
            </a:r>
            <a:endParaRPr lang="en-US" altLang="zh-CN" dirty="0">
              <a:latin typeface="+mn-ea"/>
            </a:endParaRPr>
          </a:p>
          <a:p>
            <a:pPr>
              <a:lnSpc>
                <a:spcPct val="150000"/>
              </a:lnSpc>
            </a:pPr>
            <a:endParaRPr lang="en-US" altLang="zh-CN" dirty="0">
              <a:latin typeface="+mn-ea"/>
            </a:endParaRPr>
          </a:p>
        </p:txBody>
      </p:sp>
      <p:sp>
        <p:nvSpPr>
          <p:cNvPr id="3" name="标题 2"/>
          <p:cNvSpPr>
            <a:spLocks noGrp="1"/>
          </p:cNvSpPr>
          <p:nvPr>
            <p:ph type="title"/>
          </p:nvPr>
        </p:nvSpPr>
        <p:spPr/>
        <p:txBody>
          <a:bodyPr/>
          <a:lstStyle/>
          <a:p>
            <a:r>
              <a:rPr lang="zh-CN" altLang="en-US" dirty="0"/>
              <a:t>课题背景</a:t>
            </a:r>
          </a:p>
        </p:txBody>
      </p:sp>
      <p:sp>
        <p:nvSpPr>
          <p:cNvPr id="7" name="文本框 6">
            <a:extLst>
              <a:ext uri="{FF2B5EF4-FFF2-40B4-BE49-F238E27FC236}">
                <a16:creationId xmlns:a16="http://schemas.microsoft.com/office/drawing/2014/main" id="{539BB2ED-43BD-4173-AE36-3857C9487351}"/>
              </a:ext>
            </a:extLst>
          </p:cNvPr>
          <p:cNvSpPr txBox="1"/>
          <p:nvPr/>
        </p:nvSpPr>
        <p:spPr>
          <a:xfrm>
            <a:off x="585464" y="6075326"/>
            <a:ext cx="5371595" cy="369332"/>
          </a:xfrm>
          <a:prstGeom prst="rect">
            <a:avLst/>
          </a:prstGeom>
          <a:noFill/>
        </p:spPr>
        <p:txBody>
          <a:bodyPr wrap="square" rtlCol="0">
            <a:spAutoFit/>
          </a:bodyPr>
          <a:lstStyle/>
          <a:p>
            <a:pPr algn="ctr"/>
            <a:r>
              <a:rPr lang="zh-CN" altLang="en-US" dirty="0"/>
              <a:t>图</a:t>
            </a:r>
            <a:r>
              <a:rPr lang="en-US" altLang="zh-CN" dirty="0"/>
              <a:t>2 </a:t>
            </a:r>
            <a:r>
              <a:rPr lang="zh-CN" altLang="en-US" dirty="0"/>
              <a:t>工业网络系统结构图</a:t>
            </a:r>
            <a:endParaRPr lang="en-US" altLang="zh-CN" dirty="0"/>
          </a:p>
        </p:txBody>
      </p:sp>
      <p:pic>
        <p:nvPicPr>
          <p:cNvPr id="9" name="图片 8">
            <a:extLst>
              <a:ext uri="{FF2B5EF4-FFF2-40B4-BE49-F238E27FC236}">
                <a16:creationId xmlns:a16="http://schemas.microsoft.com/office/drawing/2014/main" id="{F014793A-2B82-48B9-8CD8-4D45CF0AD525}"/>
              </a:ext>
            </a:extLst>
          </p:cNvPr>
          <p:cNvPicPr>
            <a:picLocks noChangeAspect="1"/>
          </p:cNvPicPr>
          <p:nvPr/>
        </p:nvPicPr>
        <p:blipFill>
          <a:blip r:embed="rId3"/>
          <a:stretch>
            <a:fillRect/>
          </a:stretch>
        </p:blipFill>
        <p:spPr>
          <a:xfrm>
            <a:off x="352510" y="2980672"/>
            <a:ext cx="5944849" cy="3064528"/>
          </a:xfrm>
          <a:prstGeom prst="rect">
            <a:avLst/>
          </a:prstGeom>
        </p:spPr>
      </p:pic>
      <p:sp>
        <p:nvSpPr>
          <p:cNvPr id="10" name="内容占位符 3">
            <a:extLst>
              <a:ext uri="{FF2B5EF4-FFF2-40B4-BE49-F238E27FC236}">
                <a16:creationId xmlns:a16="http://schemas.microsoft.com/office/drawing/2014/main" id="{AA72E3CC-2CA3-49C5-88A8-C2EABF4B3998}"/>
              </a:ext>
            </a:extLst>
          </p:cNvPr>
          <p:cNvSpPr txBox="1">
            <a:spLocks/>
          </p:cNvSpPr>
          <p:nvPr/>
        </p:nvSpPr>
        <p:spPr>
          <a:xfrm>
            <a:off x="6670808" y="2919865"/>
            <a:ext cx="2868734" cy="35636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n-ea"/>
              </a:rPr>
              <a:t>控制</a:t>
            </a:r>
            <a:r>
              <a:rPr lang="zh-CN" altLang="en-US" dirty="0">
                <a:latin typeface="+mn-ea"/>
              </a:rPr>
              <a:t>性能研究</a:t>
            </a:r>
            <a:r>
              <a:rPr lang="en-US" altLang="zh-CN" baseline="30000" dirty="0">
                <a:latin typeface="+mn-ea"/>
              </a:rPr>
              <a:t>[1]</a:t>
            </a:r>
          </a:p>
          <a:p>
            <a:pPr lvl="1">
              <a:lnSpc>
                <a:spcPct val="150000"/>
              </a:lnSpc>
            </a:pPr>
            <a:r>
              <a:rPr lang="zh-CN" altLang="en-US" dirty="0">
                <a:latin typeface="+mn-ea"/>
              </a:rPr>
              <a:t>稳定性</a:t>
            </a:r>
            <a:endParaRPr lang="en-US" altLang="zh-CN" dirty="0">
              <a:latin typeface="+mn-ea"/>
            </a:endParaRPr>
          </a:p>
          <a:p>
            <a:pPr lvl="1">
              <a:lnSpc>
                <a:spcPct val="150000"/>
              </a:lnSpc>
            </a:pPr>
            <a:r>
              <a:rPr lang="zh-CN" altLang="en-US" dirty="0">
                <a:latin typeface="+mn-ea"/>
              </a:rPr>
              <a:t>控制代价</a:t>
            </a:r>
            <a:endParaRPr lang="en-US" altLang="zh-CN" dirty="0">
              <a:latin typeface="+mn-ea"/>
            </a:endParaRPr>
          </a:p>
          <a:p>
            <a:pPr>
              <a:lnSpc>
                <a:spcPct val="150000"/>
              </a:lnSpc>
            </a:pPr>
            <a:r>
              <a:rPr lang="zh-CN" altLang="en-US" b="1" dirty="0">
                <a:latin typeface="+mn-ea"/>
              </a:rPr>
              <a:t>估计</a:t>
            </a:r>
            <a:r>
              <a:rPr lang="zh-CN" altLang="en-US" dirty="0">
                <a:latin typeface="+mn-ea"/>
              </a:rPr>
              <a:t>性能研究</a:t>
            </a:r>
            <a:r>
              <a:rPr lang="en-US" altLang="zh-CN" baseline="30000" dirty="0">
                <a:latin typeface="+mn-ea"/>
              </a:rPr>
              <a:t>[2]</a:t>
            </a:r>
          </a:p>
          <a:p>
            <a:pPr lvl="1">
              <a:lnSpc>
                <a:spcPct val="150000"/>
              </a:lnSpc>
            </a:pPr>
            <a:r>
              <a:rPr lang="zh-CN" altLang="en-US" dirty="0">
                <a:latin typeface="+mn-ea"/>
              </a:rPr>
              <a:t>估计精度</a:t>
            </a:r>
            <a:endParaRPr lang="en-US" altLang="zh-CN" dirty="0">
              <a:latin typeface="+mn-ea"/>
            </a:endParaRPr>
          </a:p>
          <a:p>
            <a:pPr>
              <a:lnSpc>
                <a:spcPct val="150000"/>
              </a:lnSpc>
            </a:pPr>
            <a:r>
              <a:rPr lang="zh-CN" altLang="en-US" b="1" dirty="0">
                <a:latin typeface="+mn-ea"/>
              </a:rPr>
              <a:t>传输</a:t>
            </a:r>
            <a:r>
              <a:rPr lang="zh-CN" altLang="en-US" dirty="0">
                <a:latin typeface="+mn-ea"/>
              </a:rPr>
              <a:t>性能研究</a:t>
            </a:r>
            <a:r>
              <a:rPr lang="en-US" altLang="zh-CN" baseline="30000" dirty="0">
                <a:latin typeface="+mn-ea"/>
              </a:rPr>
              <a:t>[3]</a:t>
            </a:r>
          </a:p>
          <a:p>
            <a:pPr lvl="1">
              <a:lnSpc>
                <a:spcPct val="150000"/>
              </a:lnSpc>
            </a:pPr>
            <a:r>
              <a:rPr lang="zh-CN" altLang="en-US" dirty="0">
                <a:latin typeface="+mn-ea"/>
              </a:rPr>
              <a:t>传输能耗</a:t>
            </a:r>
            <a:endParaRPr lang="en-US" altLang="zh-CN" dirty="0">
              <a:latin typeface="+mn-ea"/>
            </a:endParaRPr>
          </a:p>
          <a:p>
            <a:pPr>
              <a:lnSpc>
                <a:spcPct val="150000"/>
              </a:lnSpc>
            </a:pPr>
            <a:r>
              <a:rPr lang="zh-CN" altLang="en-US" b="1" dirty="0">
                <a:latin typeface="+mn-ea"/>
              </a:rPr>
              <a:t>干扰</a:t>
            </a:r>
            <a:r>
              <a:rPr lang="zh-CN" altLang="en-US" dirty="0">
                <a:latin typeface="+mn-ea"/>
              </a:rPr>
              <a:t>影响研究</a:t>
            </a:r>
            <a:r>
              <a:rPr lang="en-US" altLang="zh-CN" baseline="30000" dirty="0">
                <a:latin typeface="+mn-ea"/>
              </a:rPr>
              <a:t>[4]</a:t>
            </a:r>
            <a:endParaRPr lang="en-US" altLang="zh-CN" dirty="0">
              <a:latin typeface="+mn-ea"/>
            </a:endParaRPr>
          </a:p>
        </p:txBody>
      </p:sp>
    </p:spTree>
    <p:extLst>
      <p:ext uri="{BB962C8B-B14F-4D97-AF65-F5344CB8AC3E}">
        <p14:creationId xmlns:p14="http://schemas.microsoft.com/office/powerpoint/2010/main" val="3710666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11623</TotalTime>
  <Words>9307</Words>
  <Application>Microsoft Office PowerPoint</Application>
  <PresentationFormat>全屏显示(4:3)</PresentationFormat>
  <Paragraphs>879</Paragraphs>
  <Slides>67</Slides>
  <Notes>57</Notes>
  <HiddenSlides>2</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9" baseType="lpstr">
      <vt:lpstr>Adobe 宋体 Std L</vt:lpstr>
      <vt:lpstr>等线</vt:lpstr>
      <vt:lpstr>等线 Light</vt:lpstr>
      <vt:lpstr>微软雅黑</vt:lpstr>
      <vt:lpstr>Arial</vt:lpstr>
      <vt:lpstr>Calibri</vt:lpstr>
      <vt:lpstr>Cambria Math</vt:lpstr>
      <vt:lpstr>Gabriola</vt:lpstr>
      <vt:lpstr>Tahoma</vt:lpstr>
      <vt:lpstr>Times New Roman</vt:lpstr>
      <vt:lpstr>2016-VI主题-蓝</vt:lpstr>
      <vt:lpstr>Equation</vt:lpstr>
      <vt:lpstr>工业网络系统的控制-传输联合性能分析</vt:lpstr>
      <vt:lpstr>目录 Contents</vt:lpstr>
      <vt:lpstr>目录 Contents</vt:lpstr>
      <vt:lpstr>课题背景</vt:lpstr>
      <vt:lpstr>课题背景</vt:lpstr>
      <vt:lpstr>课题背景</vt:lpstr>
      <vt:lpstr>课题背景</vt:lpstr>
      <vt:lpstr>课题背景</vt:lpstr>
      <vt:lpstr>课题背景</vt:lpstr>
      <vt:lpstr>工业网络系统研究现状</vt:lpstr>
      <vt:lpstr>工业网络系统研究现状</vt:lpstr>
      <vt:lpstr>工业网络系统研究现状</vt:lpstr>
      <vt:lpstr>工业网络系统研究现状</vt:lpstr>
      <vt:lpstr>目录 Contents</vt:lpstr>
      <vt:lpstr>主要研究内容</vt:lpstr>
      <vt:lpstr>目录 Contents</vt:lpstr>
      <vt:lpstr>研究内容一 控制-传输联合性能建模</vt:lpstr>
      <vt:lpstr>研究内容一 控制-传输联合性能建模</vt:lpstr>
      <vt:lpstr>研究内容一 控制-传输联合性能建模</vt:lpstr>
      <vt:lpstr>研究内容一 控制-传输联合性能建模</vt:lpstr>
      <vt:lpstr>研究内容一 控制-传输联合性能建模</vt:lpstr>
      <vt:lpstr>研究内容一 控制-传输联合性能建模</vt:lpstr>
      <vt:lpstr>研究内容一 控制-传输联合性能建模</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控制-传输联合性能仿真分析</vt:lpstr>
      <vt:lpstr>研究内容一 小结</vt:lpstr>
      <vt:lpstr>目录 Contents</vt:lpstr>
      <vt:lpstr>研究内容二 离散顺序系统的分布式卡尔曼滤波与控制-传输性能分析——研究背景</vt:lpstr>
      <vt:lpstr>研究内容二 离散顺序系统的分布式卡尔曼滤波与控制-传输性能分析——研究背景</vt:lpstr>
      <vt:lpstr>研究内容二 离散顺序系统的分布式卡尔曼滤波与控制-传输性能分析——问题描述</vt:lpstr>
      <vt:lpstr>研究内容二 离散顺序系统的分布式卡尔曼滤波</vt:lpstr>
      <vt:lpstr>研究内容二 离散顺序系统的分布式卡尔曼滤波</vt:lpstr>
      <vt:lpstr>研究内容二 离散顺序系统的分布式卡尔曼滤波</vt:lpstr>
      <vt:lpstr>研究内容二 离散顺序系统的传输能耗建模</vt:lpstr>
      <vt:lpstr>研究内容二 离散顺序系统的控制能耗建模</vt:lpstr>
      <vt:lpstr>研究内容二 离散顺序系统的控制-传输能耗建模</vt:lpstr>
      <vt:lpstr>研究内容二 离散顺序系统的控制-传输节能分析</vt:lpstr>
      <vt:lpstr>研究内容二 离散顺序系统的控制-传输节能分析</vt:lpstr>
      <vt:lpstr>研究内容二 离散顺序系统的控制-传输节能分析</vt:lpstr>
      <vt:lpstr>研究内容二 离散顺序系统的控制-传输节能分析</vt:lpstr>
      <vt:lpstr>研究内容二 离散顺序系统的控制-传输节能分析</vt:lpstr>
      <vt:lpstr>研究内容二 小结</vt:lpstr>
      <vt:lpstr>目录 Contents</vt:lpstr>
      <vt:lpstr>研究内容三 工业复杂干扰研究背景及基础</vt:lpstr>
      <vt:lpstr>研究内容三 工业复杂干扰研究背景及基础</vt:lpstr>
      <vt:lpstr>研究内容三 工业复杂干扰环境下控制-传输性能分析</vt:lpstr>
      <vt:lpstr>研究内容三 工业复杂干扰环境下控制-传输性能分析</vt:lpstr>
      <vt:lpstr>研究内容三 工业复杂干扰环境下控制-传输性能分析</vt:lpstr>
      <vt:lpstr>研究内容三 工业复杂干扰环境下控制-传输性能分析</vt:lpstr>
      <vt:lpstr>研究内容三 工业复杂干扰环境下控制-传输性能分析</vt:lpstr>
      <vt:lpstr>研究内容三 小结</vt:lpstr>
      <vt:lpstr>目录 Contents</vt:lpstr>
      <vt:lpstr>主要工作总结</vt:lpstr>
      <vt:lpstr>未来研究展望</vt:lpstr>
      <vt:lpstr>评阅意见修改</vt:lpstr>
      <vt:lpstr>参考文献</vt:lpstr>
      <vt:lpstr>谢谢！</vt:lpstr>
      <vt:lpstr>请各位老师批评指导！</vt:lpstr>
      <vt:lpstr>研究内容一 控制-传输联合性能建模</vt:lpstr>
      <vt:lpstr>研究内容二 离散顺序系统的控制-传输节能分析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linmeihanmay@163.com</cp:lastModifiedBy>
  <cp:revision>505</cp:revision>
  <dcterms:created xsi:type="dcterms:W3CDTF">2016-04-20T02:59:17Z</dcterms:created>
  <dcterms:modified xsi:type="dcterms:W3CDTF">2020-06-07T03:23:36Z</dcterms:modified>
</cp:coreProperties>
</file>